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notesMasterIdLst>
    <p:notesMasterId r:id="rId24"/>
  </p:notesMasterIdLst>
  <p:handoutMasterIdLst>
    <p:handoutMasterId r:id="rId25"/>
  </p:handoutMasterIdLst>
  <p:sldIdLst>
    <p:sldId id="257" r:id="rId4"/>
    <p:sldId id="875" r:id="rId5"/>
    <p:sldId id="876" r:id="rId6"/>
    <p:sldId id="1063" r:id="rId7"/>
    <p:sldId id="1191" r:id="rId8"/>
    <p:sldId id="1192" r:id="rId9"/>
    <p:sldId id="878" r:id="rId10"/>
    <p:sldId id="972" r:id="rId11"/>
    <p:sldId id="900" r:id="rId12"/>
    <p:sldId id="1193" r:id="rId13"/>
    <p:sldId id="1194" r:id="rId14"/>
    <p:sldId id="1195" r:id="rId15"/>
    <p:sldId id="1163" r:id="rId16"/>
    <p:sldId id="1177" r:id="rId17"/>
    <p:sldId id="1196" r:id="rId18"/>
    <p:sldId id="1197" r:id="rId19"/>
    <p:sldId id="1198" r:id="rId20"/>
    <p:sldId id="1066" r:id="rId21"/>
    <p:sldId id="268" r:id="rId22"/>
    <p:sldId id="1072" r:id="rId23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Kočičková" initials="" lastIdx="0" clrIdx="0"/>
  <p:cmAuthor id="3" name="Lučan Jiří" initials="LJ" lastIdx="1" clrIdx="1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3FBA3"/>
    <a:srgbClr val="DDC1C4"/>
    <a:srgbClr val="FF6600"/>
    <a:srgbClr val="F6491A"/>
    <a:srgbClr val="7EB14F"/>
    <a:srgbClr val="51ED03"/>
    <a:srgbClr val="48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163" autoAdjust="0"/>
  </p:normalViewPr>
  <p:slideViewPr>
    <p:cSldViewPr>
      <p:cViewPr varScale="1">
        <p:scale>
          <a:sx n="96" d="100"/>
          <a:sy n="96" d="100"/>
        </p:scale>
        <p:origin x="118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Tabulky!$C$8:$C$248</c:f>
              <c:numCache>
                <c:formatCode>General</c:formatCode>
                <c:ptCount val="241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  <c:pt idx="172">
                  <c:v>37</c:v>
                </c:pt>
                <c:pt idx="173">
                  <c:v>36</c:v>
                </c:pt>
                <c:pt idx="174">
                  <c:v>36</c:v>
                </c:pt>
                <c:pt idx="175">
                  <c:v>38</c:v>
                </c:pt>
                <c:pt idx="176">
                  <c:v>38</c:v>
                </c:pt>
                <c:pt idx="177">
                  <c:v>35</c:v>
                </c:pt>
                <c:pt idx="178">
                  <c:v>36</c:v>
                </c:pt>
                <c:pt idx="179">
                  <c:v>37</c:v>
                </c:pt>
                <c:pt idx="180">
                  <c:v>37</c:v>
                </c:pt>
                <c:pt idx="181">
                  <c:v>33</c:v>
                </c:pt>
                <c:pt idx="182">
                  <c:v>33</c:v>
                </c:pt>
                <c:pt idx="183">
                  <c:v>30</c:v>
                </c:pt>
                <c:pt idx="184">
                  <c:v>30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33</c:v>
                </c:pt>
                <c:pt idx="193">
                  <c:v>33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32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31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28</c:v>
                </c:pt>
                <c:pt idx="213">
                  <c:v>25</c:v>
                </c:pt>
                <c:pt idx="214">
                  <c:v>26</c:v>
                </c:pt>
                <c:pt idx="215">
                  <c:v>24</c:v>
                </c:pt>
                <c:pt idx="216">
                  <c:v>21</c:v>
                </c:pt>
                <c:pt idx="217">
                  <c:v>13</c:v>
                </c:pt>
                <c:pt idx="218">
                  <c:v>10</c:v>
                </c:pt>
                <c:pt idx="219">
                  <c:v>11</c:v>
                </c:pt>
                <c:pt idx="220">
                  <c:v>11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6</c:v>
                </c:pt>
                <c:pt idx="225">
                  <c:v>4</c:v>
                </c:pt>
                <c:pt idx="226">
                  <c:v>7</c:v>
                </c:pt>
                <c:pt idx="227">
                  <c:v>19</c:v>
                </c:pt>
                <c:pt idx="228">
                  <c:v>32</c:v>
                </c:pt>
                <c:pt idx="229">
                  <c:v>49</c:v>
                </c:pt>
                <c:pt idx="230">
                  <c:v>53</c:v>
                </c:pt>
                <c:pt idx="231">
                  <c:v>64</c:v>
                </c:pt>
                <c:pt idx="232">
                  <c:v>62</c:v>
                </c:pt>
                <c:pt idx="233">
                  <c:v>51</c:v>
                </c:pt>
                <c:pt idx="234">
                  <c:v>44</c:v>
                </c:pt>
                <c:pt idx="235">
                  <c:v>33</c:v>
                </c:pt>
                <c:pt idx="236">
                  <c:v>24</c:v>
                </c:pt>
                <c:pt idx="237">
                  <c:v>43</c:v>
                </c:pt>
                <c:pt idx="238">
                  <c:v>56</c:v>
                </c:pt>
                <c:pt idx="239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65-4943-A21D-F824B2406D6F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Tabulky!$E$8:$E$248</c:f>
              <c:numCache>
                <c:formatCode>General</c:formatCode>
                <c:ptCount val="241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22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17</c:v>
                </c:pt>
                <c:pt idx="184">
                  <c:v>17</c:v>
                </c:pt>
                <c:pt idx="185">
                  <c:v>16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17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20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14</c:v>
                </c:pt>
                <c:pt idx="214">
                  <c:v>14</c:v>
                </c:pt>
                <c:pt idx="215">
                  <c:v>12</c:v>
                </c:pt>
                <c:pt idx="216">
                  <c:v>6</c:v>
                </c:pt>
                <c:pt idx="217">
                  <c:v>4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17</c:v>
                </c:pt>
                <c:pt idx="222">
                  <c:v>14</c:v>
                </c:pt>
                <c:pt idx="223">
                  <c:v>2</c:v>
                </c:pt>
                <c:pt idx="224">
                  <c:v>13</c:v>
                </c:pt>
                <c:pt idx="225">
                  <c:v>11</c:v>
                </c:pt>
                <c:pt idx="226">
                  <c:v>1</c:v>
                </c:pt>
                <c:pt idx="227">
                  <c:v>6</c:v>
                </c:pt>
                <c:pt idx="228">
                  <c:v>17</c:v>
                </c:pt>
                <c:pt idx="229">
                  <c:v>19</c:v>
                </c:pt>
                <c:pt idx="230">
                  <c:v>47</c:v>
                </c:pt>
                <c:pt idx="231">
                  <c:v>64</c:v>
                </c:pt>
                <c:pt idx="232">
                  <c:v>54</c:v>
                </c:pt>
                <c:pt idx="233">
                  <c:v>68</c:v>
                </c:pt>
                <c:pt idx="234">
                  <c:v>68</c:v>
                </c:pt>
                <c:pt idx="235">
                  <c:v>21</c:v>
                </c:pt>
                <c:pt idx="236">
                  <c:v>13</c:v>
                </c:pt>
                <c:pt idx="237">
                  <c:v>9</c:v>
                </c:pt>
                <c:pt idx="238">
                  <c:v>43</c:v>
                </c:pt>
                <c:pt idx="239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65-4943-A21D-F824B2406D6F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Tabulky!$G$8:$G$248</c:f>
              <c:numCache>
                <c:formatCode>General</c:formatCode>
                <c:ptCount val="241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  <c:pt idx="172">
                  <c:v>31</c:v>
                </c:pt>
                <c:pt idx="173">
                  <c:v>29</c:v>
                </c:pt>
                <c:pt idx="174">
                  <c:v>30</c:v>
                </c:pt>
                <c:pt idx="175">
                  <c:v>28</c:v>
                </c:pt>
                <c:pt idx="176">
                  <c:v>28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26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18</c:v>
                </c:pt>
                <c:pt idx="200">
                  <c:v>18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16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10</c:v>
                </c:pt>
                <c:pt idx="217">
                  <c:v>7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10</c:v>
                </c:pt>
                <c:pt idx="222">
                  <c:v>9</c:v>
                </c:pt>
                <c:pt idx="223">
                  <c:v>3</c:v>
                </c:pt>
                <c:pt idx="224">
                  <c:v>5</c:v>
                </c:pt>
                <c:pt idx="225">
                  <c:v>3</c:v>
                </c:pt>
                <c:pt idx="226">
                  <c:v>8</c:v>
                </c:pt>
                <c:pt idx="227">
                  <c:v>14</c:v>
                </c:pt>
                <c:pt idx="228">
                  <c:v>27</c:v>
                </c:pt>
                <c:pt idx="229">
                  <c:v>60</c:v>
                </c:pt>
                <c:pt idx="230">
                  <c:v>79</c:v>
                </c:pt>
                <c:pt idx="231">
                  <c:v>120</c:v>
                </c:pt>
                <c:pt idx="232">
                  <c:v>109</c:v>
                </c:pt>
                <c:pt idx="233">
                  <c:v>98</c:v>
                </c:pt>
                <c:pt idx="234">
                  <c:v>95</c:v>
                </c:pt>
                <c:pt idx="235">
                  <c:v>53</c:v>
                </c:pt>
                <c:pt idx="236">
                  <c:v>38</c:v>
                </c:pt>
                <c:pt idx="237">
                  <c:v>67</c:v>
                </c:pt>
                <c:pt idx="238">
                  <c:v>109</c:v>
                </c:pt>
                <c:pt idx="239">
                  <c:v>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65-4943-A21D-F824B2406D6F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Tabulky!$A$8:$A$248</c:f>
              <c:numCache>
                <c:formatCode>m/d/yyyy</c:formatCode>
                <c:ptCount val="241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  <c:pt idx="236">
                  <c:v>44572</c:v>
                </c:pt>
                <c:pt idx="237">
                  <c:v>44579</c:v>
                </c:pt>
                <c:pt idx="238">
                  <c:v>44586</c:v>
                </c:pt>
                <c:pt idx="239">
                  <c:v>44593</c:v>
                </c:pt>
              </c:numCache>
            </c:numRef>
          </c:xVal>
          <c:yVal>
            <c:numRef>
              <c:f>Tabulky!$I$8:$I$248</c:f>
              <c:numCache>
                <c:formatCode>General</c:formatCode>
                <c:ptCount val="241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  <c:pt idx="172">
                  <c:v>232</c:v>
                </c:pt>
                <c:pt idx="173">
                  <c:v>232</c:v>
                </c:pt>
                <c:pt idx="174">
                  <c:v>232</c:v>
                </c:pt>
                <c:pt idx="175">
                  <c:v>232</c:v>
                </c:pt>
                <c:pt idx="176">
                  <c:v>232</c:v>
                </c:pt>
                <c:pt idx="177">
                  <c:v>233</c:v>
                </c:pt>
                <c:pt idx="178">
                  <c:v>233</c:v>
                </c:pt>
                <c:pt idx="179">
                  <c:v>233</c:v>
                </c:pt>
                <c:pt idx="180">
                  <c:v>233</c:v>
                </c:pt>
                <c:pt idx="181">
                  <c:v>233</c:v>
                </c:pt>
                <c:pt idx="182">
                  <c:v>233</c:v>
                </c:pt>
                <c:pt idx="183">
                  <c:v>233</c:v>
                </c:pt>
                <c:pt idx="184">
                  <c:v>233</c:v>
                </c:pt>
                <c:pt idx="185">
                  <c:v>233</c:v>
                </c:pt>
                <c:pt idx="186">
                  <c:v>233</c:v>
                </c:pt>
                <c:pt idx="187">
                  <c:v>233</c:v>
                </c:pt>
                <c:pt idx="188">
                  <c:v>233</c:v>
                </c:pt>
                <c:pt idx="189">
                  <c:v>233</c:v>
                </c:pt>
                <c:pt idx="190">
                  <c:v>233</c:v>
                </c:pt>
                <c:pt idx="191">
                  <c:v>233</c:v>
                </c:pt>
                <c:pt idx="192">
                  <c:v>235</c:v>
                </c:pt>
                <c:pt idx="193">
                  <c:v>235</c:v>
                </c:pt>
                <c:pt idx="194">
                  <c:v>235</c:v>
                </c:pt>
                <c:pt idx="195">
                  <c:v>235</c:v>
                </c:pt>
                <c:pt idx="196">
                  <c:v>235</c:v>
                </c:pt>
                <c:pt idx="197">
                  <c:v>235</c:v>
                </c:pt>
                <c:pt idx="198">
                  <c:v>235</c:v>
                </c:pt>
                <c:pt idx="199">
                  <c:v>235</c:v>
                </c:pt>
                <c:pt idx="200">
                  <c:v>235</c:v>
                </c:pt>
                <c:pt idx="201">
                  <c:v>235</c:v>
                </c:pt>
                <c:pt idx="202">
                  <c:v>235</c:v>
                </c:pt>
                <c:pt idx="203">
                  <c:v>235</c:v>
                </c:pt>
                <c:pt idx="204">
                  <c:v>235</c:v>
                </c:pt>
                <c:pt idx="205">
                  <c:v>235</c:v>
                </c:pt>
                <c:pt idx="206">
                  <c:v>235</c:v>
                </c:pt>
                <c:pt idx="207">
                  <c:v>236</c:v>
                </c:pt>
                <c:pt idx="208">
                  <c:v>236</c:v>
                </c:pt>
                <c:pt idx="209">
                  <c:v>236</c:v>
                </c:pt>
                <c:pt idx="210">
                  <c:v>236</c:v>
                </c:pt>
                <c:pt idx="211">
                  <c:v>236</c:v>
                </c:pt>
                <c:pt idx="212">
                  <c:v>236</c:v>
                </c:pt>
                <c:pt idx="213">
                  <c:v>236</c:v>
                </c:pt>
                <c:pt idx="214">
                  <c:v>236</c:v>
                </c:pt>
                <c:pt idx="215">
                  <c:v>236</c:v>
                </c:pt>
                <c:pt idx="216">
                  <c:v>236</c:v>
                </c:pt>
                <c:pt idx="217">
                  <c:v>230</c:v>
                </c:pt>
                <c:pt idx="218">
                  <c:v>230</c:v>
                </c:pt>
                <c:pt idx="219">
                  <c:v>230</c:v>
                </c:pt>
                <c:pt idx="220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E65-4943-A21D-F824B2406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nakažených klientů a pracovníků v souvislosti s nemocí Covid-19 ve Zlínském kraji od září 2021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Tabulky!$A$229:$A$248</c:f>
              <c:numCache>
                <c:formatCode>m/d/yyyy</c:formatCode>
                <c:ptCount val="20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  <c:pt idx="15">
                  <c:v>44572</c:v>
                </c:pt>
                <c:pt idx="16">
                  <c:v>44579</c:v>
                </c:pt>
                <c:pt idx="17">
                  <c:v>44586</c:v>
                </c:pt>
                <c:pt idx="18">
                  <c:v>44593</c:v>
                </c:pt>
              </c:numCache>
            </c:numRef>
          </c:xVal>
          <c:yVal>
            <c:numRef>
              <c:f>Tabulky!$C$229:$C$248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19</c:v>
                </c:pt>
                <c:pt idx="7">
                  <c:v>32</c:v>
                </c:pt>
                <c:pt idx="8">
                  <c:v>49</c:v>
                </c:pt>
                <c:pt idx="9">
                  <c:v>53</c:v>
                </c:pt>
                <c:pt idx="10">
                  <c:v>64</c:v>
                </c:pt>
                <c:pt idx="11">
                  <c:v>62</c:v>
                </c:pt>
                <c:pt idx="12">
                  <c:v>51</c:v>
                </c:pt>
                <c:pt idx="13">
                  <c:v>44</c:v>
                </c:pt>
                <c:pt idx="14">
                  <c:v>33</c:v>
                </c:pt>
                <c:pt idx="15">
                  <c:v>24</c:v>
                </c:pt>
                <c:pt idx="16">
                  <c:v>43</c:v>
                </c:pt>
                <c:pt idx="17">
                  <c:v>56</c:v>
                </c:pt>
                <c:pt idx="18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B4-46F4-B263-2313642C12F6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Tabulky!$A$229:$A$248</c:f>
              <c:numCache>
                <c:formatCode>m/d/yyyy</c:formatCode>
                <c:ptCount val="20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  <c:pt idx="15">
                  <c:v>44572</c:v>
                </c:pt>
                <c:pt idx="16">
                  <c:v>44579</c:v>
                </c:pt>
                <c:pt idx="17">
                  <c:v>44586</c:v>
                </c:pt>
                <c:pt idx="18">
                  <c:v>44593</c:v>
                </c:pt>
              </c:numCache>
            </c:numRef>
          </c:xVal>
          <c:yVal>
            <c:numRef>
              <c:f>Tabulky!$E$229:$E$248</c:f>
              <c:numCache>
                <c:formatCode>General</c:formatCode>
                <c:ptCount val="20"/>
                <c:pt idx="0">
                  <c:v>17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  <c:pt idx="7">
                  <c:v>17</c:v>
                </c:pt>
                <c:pt idx="8">
                  <c:v>19</c:v>
                </c:pt>
                <c:pt idx="9">
                  <c:v>47</c:v>
                </c:pt>
                <c:pt idx="10">
                  <c:v>64</c:v>
                </c:pt>
                <c:pt idx="11">
                  <c:v>54</c:v>
                </c:pt>
                <c:pt idx="12">
                  <c:v>68</c:v>
                </c:pt>
                <c:pt idx="13">
                  <c:v>68</c:v>
                </c:pt>
                <c:pt idx="14">
                  <c:v>21</c:v>
                </c:pt>
                <c:pt idx="15">
                  <c:v>13</c:v>
                </c:pt>
                <c:pt idx="16">
                  <c:v>9</c:v>
                </c:pt>
                <c:pt idx="17">
                  <c:v>43</c:v>
                </c:pt>
                <c:pt idx="18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B4-46F4-B263-2313642C12F6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Tabulky!$A$229:$A$248</c:f>
              <c:numCache>
                <c:formatCode>m/d/yyyy</c:formatCode>
                <c:ptCount val="20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  <c:pt idx="15">
                  <c:v>44572</c:v>
                </c:pt>
                <c:pt idx="16">
                  <c:v>44579</c:v>
                </c:pt>
                <c:pt idx="17">
                  <c:v>44586</c:v>
                </c:pt>
                <c:pt idx="18">
                  <c:v>44593</c:v>
                </c:pt>
              </c:numCache>
            </c:numRef>
          </c:xVal>
          <c:yVal>
            <c:numRef>
              <c:f>Tabulky!$G$229:$G$248</c:f>
              <c:numCache>
                <c:formatCode>General</c:formatCode>
                <c:ptCount val="20"/>
                <c:pt idx="0">
                  <c:v>10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14</c:v>
                </c:pt>
                <c:pt idx="7">
                  <c:v>27</c:v>
                </c:pt>
                <c:pt idx="8">
                  <c:v>60</c:v>
                </c:pt>
                <c:pt idx="9">
                  <c:v>79</c:v>
                </c:pt>
                <c:pt idx="10">
                  <c:v>120</c:v>
                </c:pt>
                <c:pt idx="11">
                  <c:v>109</c:v>
                </c:pt>
                <c:pt idx="12">
                  <c:v>98</c:v>
                </c:pt>
                <c:pt idx="13">
                  <c:v>95</c:v>
                </c:pt>
                <c:pt idx="14">
                  <c:v>53</c:v>
                </c:pt>
                <c:pt idx="15">
                  <c:v>38</c:v>
                </c:pt>
                <c:pt idx="16">
                  <c:v>67</c:v>
                </c:pt>
                <c:pt idx="17">
                  <c:v>109</c:v>
                </c:pt>
                <c:pt idx="18">
                  <c:v>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B4-46F4-B263-2313642C12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45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2-4875-90E5-62E011C3B9B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2-4875-90E5-62E011C3B9B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2-4875-90E5-62E011C3B9BB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C2-4875-90E5-62E011C3B9BB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Jihomoravský kraj</c:v>
                </c:pt>
                <c:pt idx="9">
                  <c:v>Pardubický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67.050144200000005</c:v>
                </c:pt>
                <c:pt idx="1">
                  <c:v>66.900787300000005</c:v>
                </c:pt>
                <c:pt idx="2">
                  <c:v>66.559332600000005</c:v>
                </c:pt>
                <c:pt idx="3">
                  <c:v>64.901771600000004</c:v>
                </c:pt>
                <c:pt idx="4">
                  <c:v>64.764431200000004</c:v>
                </c:pt>
                <c:pt idx="5">
                  <c:v>64.205895799999993</c:v>
                </c:pt>
                <c:pt idx="6">
                  <c:v>63.795743399999999</c:v>
                </c:pt>
                <c:pt idx="7">
                  <c:v>62.751222800000001</c:v>
                </c:pt>
                <c:pt idx="8">
                  <c:v>62.500135899999997</c:v>
                </c:pt>
                <c:pt idx="9">
                  <c:v>62.341830299999998</c:v>
                </c:pt>
                <c:pt idx="10">
                  <c:v>62.020086999999997</c:v>
                </c:pt>
                <c:pt idx="11">
                  <c:v>61.9550579</c:v>
                </c:pt>
                <c:pt idx="12">
                  <c:v>60.758740899999999</c:v>
                </c:pt>
                <c:pt idx="13">
                  <c:v>59.680475199999997</c:v>
                </c:pt>
                <c:pt idx="14">
                  <c:v>59.2323503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C2-4875-90E5-62E011C3B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20812-6129-4F55-9403-EFC66594FE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952D-3789-403B-9A2B-D74B2B51C916}" type="datetimeFigureOut">
              <a:rPr lang="cs-CZ" smtClean="0"/>
              <a:pPr/>
              <a:t>09.02.2022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3424-8E6A-4B67-8478-284E287978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8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3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9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Maximálně 4 snímky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7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Maximálně 4 snímky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Maximálně 4 snímky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5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3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2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8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3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32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8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6A5465A-B1FE-4D10-8E2E-12E4FACE545D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77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F15E39-0F2C-4647-8FCF-1995B7F4DF78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2457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4F870-D27D-4401-B8A5-C167A93E7830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1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095B8-11EA-421F-966B-547B4D37D5D6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078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CDA79-6A59-4F5C-A3CA-461E93A0DD6D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16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C0E99-7BD9-4672-8B9D-3878EA795850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7989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04737-7DBC-4D71-B9AA-0363B2374C14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96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818ED-32CB-4648-A2D5-90F68C18BE5E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015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A9F4C-2151-427E-9DCB-D88B37F434F6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0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0F179-20D5-40DE-8D2A-5A21AA776BBA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5267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82126-8CE3-413A-B2FB-F3B45F4EABB9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8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1650906-2103-4445-A61B-40C230A96C5C}" type="datetime1">
              <a:rPr lang="cs-CZ" noProof="0" smtClean="0"/>
              <a:t>09.02.2022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kr-zlinsky.cz/informace-o-koronaviru-covid-19-cl-488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340768"/>
            <a:ext cx="11737304" cy="5256584"/>
          </a:xfrm>
        </p:spPr>
        <p:txBody>
          <a:bodyPr/>
          <a:lstStyle/>
          <a:p>
            <a:pPr algn="ctr"/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>61. zasedání </a:t>
            </a:r>
            <a:b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>Krizový štáb Zlínského kraje</a:t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Zlín,11:00 h; 8. února 2022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2200" b="1">
                <a:solidFill>
                  <a:srgbClr val="0070C0"/>
                </a:solidFill>
              </a:rPr>
              <a:t>Zařízení – 70 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Pozitivní </a:t>
            </a:r>
            <a:r>
              <a:rPr lang="cs-CZ" sz="2200" b="1">
                <a:solidFill>
                  <a:srgbClr val="0070C0"/>
                </a:solidFill>
              </a:rPr>
              <a:t>klienti – 80 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Pozitivní </a:t>
            </a:r>
            <a:r>
              <a:rPr lang="cs-CZ" sz="2200" b="1">
                <a:solidFill>
                  <a:srgbClr val="0070C0"/>
                </a:solidFill>
              </a:rPr>
              <a:t>pracovníci – 166 </a:t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Úmrtí – nesledováno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sz="2000" i="1" dirty="0"/>
              <a:t>Data hlášena poskytovateli pobytových služeb na základě dotazníku KÚZK</a:t>
            </a: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15480" y="548680"/>
            <a:ext cx="698477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Sociální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0716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39338" y="1825625"/>
          <a:ext cx="10414462" cy="41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271847" y="381751"/>
            <a:ext cx="9957262" cy="848534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Situace v pobytových SSL od 15.09.2021</a:t>
            </a:r>
          </a:p>
        </p:txBody>
      </p:sp>
    </p:spTree>
    <p:extLst>
      <p:ext uri="{BB962C8B-B14F-4D97-AF65-F5344CB8AC3E}">
        <p14:creationId xmlns:p14="http://schemas.microsoft.com/office/powerpoint/2010/main" val="348147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594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Aktuální informace z oblasti sociálních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5098"/>
            <a:ext cx="10515600" cy="4871865"/>
          </a:xfrm>
          <a:solidFill>
            <a:srgbClr val="F3FBA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Personální nouze v mnoha zařízeních. </a:t>
            </a:r>
            <a:r>
              <a:rPr lang="cs-CZ" sz="2400" dirty="0">
                <a:solidFill>
                  <a:srgbClr val="0070C0"/>
                </a:solidFill>
              </a:rPr>
              <a:t>Je třeba zajistit nepřetržitý provoz.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Řešení:</a:t>
            </a:r>
          </a:p>
          <a:p>
            <a:r>
              <a:rPr lang="cs-CZ" sz="2400" dirty="0">
                <a:solidFill>
                  <a:srgbClr val="0070C0"/>
                </a:solidFill>
              </a:rPr>
              <a:t>DPP, DPČ</a:t>
            </a:r>
          </a:p>
          <a:p>
            <a:r>
              <a:rPr lang="cs-CZ" sz="2400" dirty="0">
                <a:solidFill>
                  <a:srgbClr val="0070C0"/>
                </a:solidFill>
              </a:rPr>
              <a:t>Hledání dobrovolníků</a:t>
            </a:r>
          </a:p>
          <a:p>
            <a:r>
              <a:rPr lang="cs-CZ" sz="2400" dirty="0">
                <a:solidFill>
                  <a:srgbClr val="0070C0"/>
                </a:solidFill>
              </a:rPr>
              <a:t>Žádost o výpomoc pro Domov pro seniory ve Valašské Meziříčí</a:t>
            </a:r>
          </a:p>
          <a:p>
            <a:r>
              <a:rPr lang="cs-CZ" sz="2400" dirty="0">
                <a:solidFill>
                  <a:srgbClr val="0070C0"/>
                </a:solidFill>
              </a:rPr>
              <a:t>Využívání pracovní karantény</a:t>
            </a: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Opatření</a:t>
            </a:r>
            <a:r>
              <a:rPr lang="cs-CZ" sz="2400" dirty="0">
                <a:solidFill>
                  <a:srgbClr val="0070C0"/>
                </a:solidFill>
              </a:rPr>
              <a:t>:</a:t>
            </a:r>
          </a:p>
          <a:p>
            <a:r>
              <a:rPr lang="cs-CZ" sz="2400" dirty="0">
                <a:solidFill>
                  <a:srgbClr val="0070C0"/>
                </a:solidFill>
              </a:rPr>
              <a:t>Hygienicko-epidemiologická</a:t>
            </a:r>
          </a:p>
          <a:p>
            <a:r>
              <a:rPr lang="cs-CZ" sz="2400" dirty="0">
                <a:solidFill>
                  <a:srgbClr val="0070C0"/>
                </a:solidFill>
              </a:rPr>
              <a:t>Omezení/zákaz návštěv</a:t>
            </a:r>
          </a:p>
        </p:txBody>
      </p:sp>
    </p:spTree>
    <p:extLst>
      <p:ext uri="{BB962C8B-B14F-4D97-AF65-F5344CB8AC3E}">
        <p14:creationId xmlns:p14="http://schemas.microsoft.com/office/powerpoint/2010/main" val="83179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1702" y="1700809"/>
            <a:ext cx="238544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2444" y="1249000"/>
            <a:ext cx="12052228" cy="4680520"/>
          </a:xfrm>
          <a:solidFill>
            <a:srgbClr val="F3FBA3"/>
          </a:solidFill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0C0"/>
                </a:solidFill>
              </a:rPr>
              <a:t>Poslední plánované testování ve školách proběhne v pondělí 14. února 2022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CC5C48-9CC7-45F1-BAD8-F0FCBEC7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" y="1583388"/>
            <a:ext cx="4982270" cy="43440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879975" y="3858035"/>
            <a:ext cx="404616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Aktuálně největší cluster – SPŠ Zlín</a:t>
            </a:r>
          </a:p>
        </p:txBody>
      </p:sp>
      <p:sp>
        <p:nvSpPr>
          <p:cNvPr id="6" name="Šipka doprava 5"/>
          <p:cNvSpPr/>
          <p:nvPr/>
        </p:nvSpPr>
        <p:spPr>
          <a:xfrm rot="10800000">
            <a:off x="4943868" y="3717032"/>
            <a:ext cx="936105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2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31349" y="2799930"/>
            <a:ext cx="11973955" cy="901082"/>
            <a:chOff x="141043" y="74314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74314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6920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Aktuální situace OČM a PPL</a:t>
              </a:r>
              <a:endPara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46326" y="4673456"/>
            <a:ext cx="9144000" cy="48967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67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6237320" y="1513013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7295699" y="1519571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8873484" y="1535680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10586119" y="1538840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848655" y="1462327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9149252" y="147239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22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7557781" y="145361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63,00–64,99</a:t>
            </a:r>
          </a:p>
        </p:txBody>
      </p:sp>
      <p:sp>
        <p:nvSpPr>
          <p:cNvPr id="23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6480644" y="1434462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24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74523" y="397437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99123" y="397437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74523" y="397437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60055" y="534479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97222" y="534479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60055" y="540926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85723" y="466062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40530" y="416361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54777" y="337754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40515" y="342329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924774" y="375394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68066" y="457744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825937" y="501414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55076" y="530736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219167" y="434453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87168" y="539470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71539" y="433829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74523" y="397437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99123" y="397437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74523" y="397437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43577" y="457536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60055" y="534479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97222" y="534479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60055" y="540926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85723" y="466062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62916" y="466062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40530" y="416361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120990" y="337754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54777" y="337754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40515" y="342329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46846" y="375394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924774" y="375394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55925" y="452337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68066" y="457744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825937" y="501414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70077" y="500583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55076" y="530736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200379" y="530736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219167" y="434453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37436" y="418440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87168" y="539470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FFF00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71539" y="433829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89068" y="433829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452" y="5047760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553" y="5998131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324" y="5318699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2257" y="5975205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62" y="5535451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80" y="5756370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893" y="4064042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971" y="4928963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934" y="530619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965" y="486227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233" y="4237009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323" y="3762426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369" y="446003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561" y="4645519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" name="Obdélník 112"/>
          <p:cNvSpPr/>
          <p:nvPr/>
        </p:nvSpPr>
        <p:spPr>
          <a:xfrm>
            <a:off x="450054" y="5489629"/>
            <a:ext cx="5763794" cy="32157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237319" y="1903831"/>
            <a:ext cx="5486897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proočkovanost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ZLK je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60,76 %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26,5% ukončovací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33,3% posilující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1,0% první dávka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2963774" y="386511"/>
            <a:ext cx="517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Očkovaní v krajích (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místa bydliště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9821420" y="332709"/>
            <a:ext cx="2527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Stav k 4.2.2022</a:t>
            </a:r>
          </a:p>
        </p:txBody>
      </p:sp>
      <p:graphicFrame>
        <p:nvGraphicFramePr>
          <p:cNvPr id="108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9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111" name="Tabulka 110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003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935 271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6 930 945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353 648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377 059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512 680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747 081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711 889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373 473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18" name="Obdélník 117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139 753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 z počáteční fáze vakcinace</a:t>
            </a:r>
          </a:p>
        </p:txBody>
      </p:sp>
    </p:spTree>
    <p:extLst>
      <p:ext uri="{BB962C8B-B14F-4D97-AF65-F5344CB8AC3E}">
        <p14:creationId xmlns:p14="http://schemas.microsoft.com/office/powerpoint/2010/main" val="75210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7" y="260176"/>
              <a:ext cx="682573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Nárůst – pokles očkování ve ZLK a OČM</a:t>
              </a:r>
            </a:p>
          </p:txBody>
        </p:sp>
      </p:grp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009256" y="1381912"/>
          <a:ext cx="106029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45">
                  <a:extLst>
                    <a:ext uri="{9D8B030D-6E8A-4147-A177-3AD203B41FA5}">
                      <a16:colId xmlns:a16="http://schemas.microsoft.com/office/drawing/2014/main" val="83247159"/>
                    </a:ext>
                  </a:extLst>
                </a:gridCol>
                <a:gridCol w="2131523">
                  <a:extLst>
                    <a:ext uri="{9D8B030D-6E8A-4147-A177-3AD203B41FA5}">
                      <a16:colId xmlns:a16="http://schemas.microsoft.com/office/drawing/2014/main" val="985996737"/>
                    </a:ext>
                  </a:extLst>
                </a:gridCol>
                <a:gridCol w="2203038">
                  <a:extLst>
                    <a:ext uri="{9D8B030D-6E8A-4147-A177-3AD203B41FA5}">
                      <a16:colId xmlns:a16="http://schemas.microsoft.com/office/drawing/2014/main" val="1679163698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32673869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76895412"/>
                    </a:ext>
                  </a:extLst>
                </a:gridCol>
              </a:tblGrid>
              <a:tr h="717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dirty="0"/>
                        <a:t>KDO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10- 16.1.2022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17- 23.1.2022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24- 30.1.2022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Naočkováno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31.1.- 6.2.2022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8588"/>
                  </a:ext>
                </a:extLst>
              </a:tr>
              <a:tr h="326524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OČM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22121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(19420)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13370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(11733)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9422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(7935)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5670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(4457)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6257"/>
                  </a:ext>
                </a:extLst>
              </a:tr>
              <a:tr h="4126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 toho VPL a PLDD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6977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(32%)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(6289)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4421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(33%)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(4064)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3011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(32%)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(2685)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1814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(32%)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(1515)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208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3355" y="5176471"/>
            <a:ext cx="10778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468872" y="1381913"/>
            <a:ext cx="2143318" cy="22860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35044" y="5238026"/>
            <a:ext cx="105952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Aktuálně 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OČM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ZLK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OČM Holešov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VITA SANITA – OTEVŘENÍ ZAČÁTKEM PŘÍŠTÍHO TÝDNE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088" y="3736245"/>
            <a:ext cx="1353414" cy="9452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46064" y="3740383"/>
            <a:ext cx="1353414" cy="9452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1039" y="3736245"/>
            <a:ext cx="1353414" cy="9452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24118" y="3947272"/>
            <a:ext cx="96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966576" y="3947272"/>
            <a:ext cx="96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29%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9968916" y="3885716"/>
            <a:ext cx="129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303150" y="3947272"/>
            <a:ext cx="140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POKLES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2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2208339" cy="901082"/>
            <a:chOff x="141043" y="102023"/>
            <a:chExt cx="12208339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821420" y="332709"/>
              <a:ext cx="25279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Stav k 7.2.2022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2644683" y="44492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Podané dávky v čase v jednotlivých OČM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028345" y="1180967"/>
            <a:ext cx="2760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Věkové rozpětí 5-11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8951495" y="1104562"/>
            <a:ext cx="2898759" cy="236053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43" y="1104562"/>
            <a:ext cx="7943850" cy="42005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79855" y="1820403"/>
            <a:ext cx="905164" cy="348468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268" y="1719037"/>
            <a:ext cx="2628900" cy="158115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17967" y="5745846"/>
            <a:ext cx="87338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předregistrací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očkování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vakcínou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Novavax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2. 2022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Z celkového počtu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6884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v ČR má zájem o novou vakcínu ve Zlínském kraji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308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obyvatel.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0" y="5576195"/>
            <a:ext cx="2753255" cy="10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3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situace v nemocnicích od KKIP – doc. MUDr. </a:t>
            </a:r>
            <a:r>
              <a:rPr lang="cs-CZ" dirty="0" err="1"/>
              <a:t>Gabrhelík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Aktuální stav v nemocnicích – počty hospitalizovaných (standard, JIP, non C+, elektivní léčba)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Personální zabezpečení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Predikce dostatečnosti kapacit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0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815546" y="1541611"/>
            <a:ext cx="1105273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Zlínského kraje k 7.2.2022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15546" y="2133600"/>
            <a:ext cx="11052740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Krajská nemocnice Zlín          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celkem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           ARIM                     z 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41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</a:t>
            </a:r>
            <a:r>
              <a:rPr kumimoji="0" lang="cs-CZ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37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UPV: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15546" y="2971810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Uherskohradišťská nemocnice     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69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65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kumimoji="0" lang="cs-CZ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UPV:  </a:t>
            </a:r>
            <a:r>
              <a:rPr lang="cs-CZ" sz="2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6591" y="3780208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Kroměřížská nemocnice                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23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UPV:  </a:t>
            </a:r>
            <a:r>
              <a:rPr lang="cs-CZ" sz="2000" kern="0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5546" y="4608503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Vsetínská nemocnice                     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z toho                 ONP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29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25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UPV:  </a:t>
            </a:r>
            <a:r>
              <a:rPr lang="cs-CZ" sz="2000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1                   0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1180A1-D80C-4550-BCD7-C01AA263D6DB}"/>
              </a:ext>
            </a:extLst>
          </p:cNvPr>
          <p:cNvSpPr txBox="1"/>
          <p:nvPr/>
        </p:nvSpPr>
        <p:spPr>
          <a:xfrm>
            <a:off x="796591" y="5726097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VALMEZ                         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z 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32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lang="cs-CZ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lang="cs-CZ" sz="2000" kern="0" noProof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kumimoji="0" 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Průběh vakcinace ve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Různé</a:t>
            </a:r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758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155665"/>
            <a:ext cx="11595720" cy="825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/>
              <a:t>Dotazy, připomínky, závěr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980729"/>
            <a:ext cx="10515600" cy="51962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Ukončení zasedání KŠ ZK</a:t>
            </a:r>
          </a:p>
          <a:p>
            <a:r>
              <a:rPr lang="cs-CZ" dirty="0"/>
              <a:t>Stanovení termínu dalšího zasedání KŠ ZK: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9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64" y="1567163"/>
            <a:ext cx="11906000" cy="5102197"/>
          </a:xfrm>
          <a:solidFill>
            <a:srgbClr val="F3FBA3"/>
          </a:solidFill>
        </p:spPr>
        <p:txBody>
          <a:bodyPr/>
          <a:lstStyle/>
          <a:p>
            <a:pPr marL="0" indent="0"/>
            <a:r>
              <a:rPr lang="cs-CZ" sz="1800" b="1" dirty="0"/>
              <a:t>hejtman ZK</a:t>
            </a:r>
          </a:p>
          <a:p>
            <a:pPr marL="0" indent="0" algn="r"/>
            <a:r>
              <a:rPr lang="cs-CZ" sz="1200" dirty="0"/>
              <a:t>Motto Zlínského kraje: </a:t>
            </a:r>
            <a:r>
              <a:rPr lang="cs-CZ" sz="1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LIDEM“</a:t>
            </a:r>
            <a:endParaRPr lang="cs-CZ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SPS KŠ pracuje v souladu s §8 Pandemického 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i="1" dirty="0"/>
              <a:t>Mimořádná a ochranná opatření Ministerstva zdravotnictví vyhlášená na základě </a:t>
            </a:r>
            <a:r>
              <a:rPr lang="cs-CZ" sz="1200" b="1" i="1" dirty="0"/>
              <a:t>zákona č. 258/2000 Sb</a:t>
            </a:r>
            <a:r>
              <a:rPr lang="cs-CZ" sz="1200" i="1" dirty="0"/>
              <a:t>., o ochraně veřejného zdraví a </a:t>
            </a:r>
            <a:r>
              <a:rPr lang="cs-CZ" sz="1200" b="1" i="1" dirty="0"/>
              <a:t>zákona č. 94/2021 Sb.</a:t>
            </a:r>
            <a:r>
              <a:rPr lang="cs-CZ" sz="1200" i="1" dirty="0"/>
              <a:t>, o mimořádných opatřeních při epidemii onemocnění covid-19 zůstávají v platnosti i nadále.</a:t>
            </a:r>
          </a:p>
          <a:p>
            <a:pPr marL="0" lvl="0" indent="0"/>
            <a:endParaRPr lang="cs-CZ" b="1" dirty="0">
              <a:solidFill>
                <a:srgbClr val="FF0000"/>
              </a:solidFill>
            </a:endParaRPr>
          </a:p>
          <a:p>
            <a:pPr marL="0" lvl="0" indent="0"/>
            <a:r>
              <a:rPr lang="cs-CZ" b="1" dirty="0">
                <a:solidFill>
                  <a:srgbClr val="FF0000"/>
                </a:solidFill>
              </a:rPr>
              <a:t>Z činnosti SPS KŠ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  týdenní hlášení na ÚKŠ, plnění úkolů od AKČR a ÚKŠ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 řešení požadavků sociální služby: </a:t>
            </a:r>
            <a:r>
              <a:rPr lang="cs-CZ" b="1" dirty="0">
                <a:solidFill>
                  <a:srgbClr val="000000"/>
                </a:solidFill>
              </a:rPr>
              <a:t>Domov pro seniory Valašské Meziříčí – 2 hasiči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0" indent="0"/>
            <a:endParaRPr lang="cs-CZ" sz="1800" dirty="0"/>
          </a:p>
          <a:p>
            <a:pPr marL="0" indent="0"/>
            <a:endParaRPr lang="cs-CZ" sz="1800" dirty="0"/>
          </a:p>
          <a:p>
            <a:pPr marL="0" indent="0"/>
            <a:endParaRPr lang="cs-CZ" sz="1800" dirty="0"/>
          </a:p>
          <a:p>
            <a:pPr marL="0" indent="0"/>
            <a:endParaRPr lang="cs-CZ" sz="1800" dirty="0"/>
          </a:p>
          <a:p>
            <a:pPr marL="0" indent="0"/>
            <a:r>
              <a:rPr lang="cs-CZ" sz="1800" dirty="0"/>
              <a:t>Zlínský kraj vykazuje 7denní počet nových případů na hodnotě </a:t>
            </a:r>
            <a:r>
              <a:rPr lang="cs-CZ" sz="1800" b="1" dirty="0">
                <a:solidFill>
                  <a:srgbClr val="FF0000"/>
                </a:solidFill>
              </a:rPr>
              <a:t>2201,8 na 100 tis</a:t>
            </a:r>
            <a:r>
              <a:rPr lang="cs-CZ" sz="1800" dirty="0"/>
              <a:t>. obyvatel a aktuální reprodukční číslo je </a:t>
            </a:r>
            <a:r>
              <a:rPr lang="cs-CZ" sz="1800" b="1" dirty="0">
                <a:solidFill>
                  <a:srgbClr val="FF0000"/>
                </a:solidFill>
              </a:rPr>
              <a:t>0,88</a:t>
            </a:r>
            <a:r>
              <a:rPr lang="cs-CZ" sz="1800" dirty="0"/>
              <a:t> při relativní pozitivitě klinicky indikovaných testů </a:t>
            </a:r>
            <a:r>
              <a:rPr lang="cs-CZ" sz="1800" b="1" dirty="0">
                <a:solidFill>
                  <a:srgbClr val="FF0000"/>
                </a:solidFill>
              </a:rPr>
              <a:t>46,8 %</a:t>
            </a:r>
            <a:r>
              <a:rPr lang="cs-CZ" sz="1800" dirty="0"/>
              <a:t>.</a:t>
            </a:r>
          </a:p>
          <a:p>
            <a:pPr marL="0" indent="0"/>
            <a:endParaRPr lang="cs-CZ" sz="1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4" y="4296093"/>
            <a:ext cx="11906000" cy="11095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6664" y="5549677"/>
            <a:ext cx="108732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PS ČR schválila novelu „Pandemického zákona“ a posunula do dalšího legislativního procesu</a:t>
            </a:r>
          </a:p>
        </p:txBody>
      </p:sp>
    </p:spTree>
    <p:extLst>
      <p:ext uri="{BB962C8B-B14F-4D97-AF65-F5344CB8AC3E}">
        <p14:creationId xmlns:p14="http://schemas.microsoft.com/office/powerpoint/2010/main" val="11666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3352" y="1124744"/>
            <a:ext cx="11593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https://www.kr-zlinsky.cz/informace-o-koronaviru-covid-19-cl-4886.html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94076"/>
            <a:ext cx="5616624" cy="4857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95" y="1556792"/>
            <a:ext cx="5153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DFDA-6134-4410-8924-F287A5AC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Hodnoty 7denní incidence - okresy</a:t>
            </a:r>
            <a:b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cs-CZ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počet případů na 100 tisíc obyvatel</a:t>
            </a:r>
            <a:br>
              <a:rPr kumimoji="0" lang="cs-CZ" sz="2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zdroj: ÚZIS,</a:t>
            </a:r>
            <a:r>
              <a:rPr kumimoji="0" lang="nl-NL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ISIN / COVID-19 - Informační systém infekčních nemoci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 STAV K </a:t>
            </a:r>
            <a:r>
              <a:rPr lang="cs-CZ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6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.2.2022</a:t>
            </a:r>
            <a:endParaRPr lang="cs-CZ" dirty="0"/>
          </a:p>
        </p:txBody>
      </p:sp>
      <p:sp>
        <p:nvSpPr>
          <p:cNvPr id="6" name="Obdélník 5" descr="Presentation with bar chart">
            <a:extLst>
              <a:ext uri="{FF2B5EF4-FFF2-40B4-BE49-F238E27FC236}">
                <a16:creationId xmlns:a16="http://schemas.microsoft.com/office/drawing/2014/main" id="{A9642A74-B4CE-49F9-B124-EFE2638BF7AE}"/>
              </a:ext>
            </a:extLst>
          </p:cNvPr>
          <p:cNvSpPr/>
          <p:nvPr/>
        </p:nvSpPr>
        <p:spPr>
          <a:xfrm>
            <a:off x="11100261" y="1102029"/>
            <a:ext cx="716627" cy="71662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A049A60-804D-48CE-827E-FEAA1EB65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308" y="3049963"/>
            <a:ext cx="1233313" cy="2218622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0A93531-4A94-4F8E-B478-C8875A198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92225" y="2250059"/>
            <a:ext cx="6274669" cy="4022725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rot="10800000">
            <a:off x="7955957" y="5180265"/>
            <a:ext cx="1296144" cy="176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18423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Okres Zlín</a:t>
            </a:r>
          </a:p>
        </p:txBody>
      </p:sp>
    </p:spTree>
    <p:extLst>
      <p:ext uri="{BB962C8B-B14F-4D97-AF65-F5344CB8AC3E}">
        <p14:creationId xmlns:p14="http://schemas.microsoft.com/office/powerpoint/2010/main" val="197660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61D53-CD61-4C1A-A4B2-0BAF8317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VÝVOJ Hodnoty 7denní incidence nových případů – KRAJE – INTERVAL 30 DNÍ </a:t>
            </a:r>
            <a:br>
              <a:rPr kumimoji="0" lang="cs-CZ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zdroj: ÚZIS,</a:t>
            </a:r>
            <a:r>
              <a:rPr kumimoji="0" lang="nl-NL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ISIN / COVID-19 - Informační systém infekčních nemoci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 STAV K </a:t>
            </a:r>
            <a:r>
              <a:rPr lang="cs-CZ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6</a:t>
            </a:r>
            <a:r>
              <a:rPr kumimoji="0" lang="cs-CZ" sz="2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.2.2022</a:t>
            </a:r>
            <a:endParaRPr lang="cs-CZ" dirty="0"/>
          </a:p>
        </p:txBody>
      </p:sp>
      <p:sp>
        <p:nvSpPr>
          <p:cNvPr id="6" name="Obdélník 5" descr="Presentation with bar chart">
            <a:extLst>
              <a:ext uri="{FF2B5EF4-FFF2-40B4-BE49-F238E27FC236}">
                <a16:creationId xmlns:a16="http://schemas.microsoft.com/office/drawing/2014/main" id="{C204415D-2F81-4066-8F9C-7B4D58AE5D70}"/>
              </a:ext>
            </a:extLst>
          </p:cNvPr>
          <p:cNvSpPr/>
          <p:nvPr/>
        </p:nvSpPr>
        <p:spPr>
          <a:xfrm>
            <a:off x="11100261" y="1102029"/>
            <a:ext cx="716627" cy="71662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3841175-6533-459E-B88E-F9694D701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3938" y="2323622"/>
            <a:ext cx="9720262" cy="3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0256" y="548680"/>
            <a:ext cx="3672408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991"/>
            <a:ext cx="12192000" cy="2599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2192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268760"/>
            <a:ext cx="94405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Dotazy členů KŠ ZK</a:t>
            </a:r>
          </a:p>
        </p:txBody>
      </p:sp>
    </p:spTree>
    <p:extLst>
      <p:ext uri="{BB962C8B-B14F-4D97-AF65-F5344CB8AC3E}">
        <p14:creationId xmlns:p14="http://schemas.microsoft.com/office/powerpoint/2010/main" val="18579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03_TF22378848.potx" id="{88F210FF-C011-4EFE-AA85-1D02D2B94E9C}" vid="{290BA762-FB75-486E-97D2-52521D19DF9B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44873</TotalTime>
  <Words>891</Words>
  <Application>Microsoft Office PowerPoint</Application>
  <PresentationFormat>Širokoúhlá obrazovka</PresentationFormat>
  <Paragraphs>182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Teuton Normal</vt:lpstr>
      <vt:lpstr>Tw Cen MT</vt:lpstr>
      <vt:lpstr>Tw Cen MT Condensed</vt:lpstr>
      <vt:lpstr>Wingdings 3</vt:lpstr>
      <vt:lpstr>Výchozí návrh</vt:lpstr>
      <vt:lpstr>3_Motiv Office</vt:lpstr>
      <vt:lpstr>Integrál</vt:lpstr>
      <vt:lpstr>  61. zasedání  Krizový štáb Zlínského kraje   Zlín,11:00 h; 8. února 2022 místnost 1120 Ing. Robert Pekaj tajemník KŠ ZK   </vt:lpstr>
      <vt:lpstr>Program jednání:</vt:lpstr>
      <vt:lpstr>Úvod:</vt:lpstr>
      <vt:lpstr>Prezentace aplikace PowerPoint</vt:lpstr>
      <vt:lpstr>Hodnoty 7denní incidence - okresy počet případů na 100 tisíc obyvatel zdroj: ÚZIS, ISIN / COVID-19 - Informační systém infekčních nemoci  STAV K 6.2.2022</vt:lpstr>
      <vt:lpstr>VÝVOJ Hodnoty 7denní incidence nových případů – KRAJE – INTERVAL 30 DNÍ  zdroj: ÚZIS, ISIN / COVID-19 - Informační systém infekčních nemoci  STAV K 6.2.2022</vt:lpstr>
      <vt:lpstr>Informace o aktuální EPI situaci</vt:lpstr>
      <vt:lpstr>Prezentace aplikace PowerPoint</vt:lpstr>
      <vt:lpstr>Informace ředitele KŘ policie ZK</vt:lpstr>
      <vt:lpstr>Zařízení – 70  Pozitivní klienti – 80  Pozitivní pracovníci – 166  Úmrtí – nesledováno Data hlášena poskytovateli pobytových služeb na základě dotazníku KÚZK</vt:lpstr>
      <vt:lpstr>Situace v pobytových SSL od 15.09.2021</vt:lpstr>
      <vt:lpstr>Aktuální informace z oblasti sociálních služeb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situace v nemocnicích od KKIP – doc. MUDr. Gabrhelík</vt:lpstr>
      <vt:lpstr>Nemocnice Zlínského kraje k 7.2.2022</vt:lpstr>
      <vt:lpstr>Dotazy, připomínky, závěr</vt:lpstr>
    </vt:vector>
  </TitlesOfParts>
  <Company>Zlínský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zakutny</dc:creator>
  <cp:lastModifiedBy>Andrea Hrabalova</cp:lastModifiedBy>
  <cp:revision>1490</cp:revision>
  <cp:lastPrinted>2022-02-08T09:25:18Z</cp:lastPrinted>
  <dcterms:created xsi:type="dcterms:W3CDTF">2006-03-17T09:59:38Z</dcterms:created>
  <dcterms:modified xsi:type="dcterms:W3CDTF">2022-02-09T07:51:22Z</dcterms:modified>
</cp:coreProperties>
</file>