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4298" r:id="rId3"/>
    <p:sldId id="4474" r:id="rId4"/>
    <p:sldId id="4165" r:id="rId5"/>
    <p:sldId id="1105" r:id="rId6"/>
    <p:sldId id="3784" r:id="rId7"/>
    <p:sldId id="4339" r:id="rId8"/>
    <p:sldId id="4378" r:id="rId9"/>
    <p:sldId id="1854" r:id="rId10"/>
    <p:sldId id="3909" r:id="rId11"/>
    <p:sldId id="1318" r:id="rId12"/>
    <p:sldId id="3422" r:id="rId13"/>
    <p:sldId id="4495" r:id="rId14"/>
    <p:sldId id="3423" r:id="rId15"/>
    <p:sldId id="3643" r:id="rId16"/>
    <p:sldId id="4452" r:id="rId17"/>
    <p:sldId id="4453" r:id="rId18"/>
    <p:sldId id="3749" r:id="rId19"/>
    <p:sldId id="3920" r:id="rId20"/>
    <p:sldId id="3709" r:id="rId21"/>
    <p:sldId id="2888" r:id="rId22"/>
    <p:sldId id="2889" r:id="rId23"/>
    <p:sldId id="4458" r:id="rId24"/>
    <p:sldId id="2884" r:id="rId25"/>
    <p:sldId id="4121" r:id="rId26"/>
    <p:sldId id="4122" r:id="rId27"/>
    <p:sldId id="3267" r:id="rId28"/>
    <p:sldId id="4434" r:id="rId29"/>
    <p:sldId id="4459" r:id="rId30"/>
    <p:sldId id="3592" r:id="rId31"/>
    <p:sldId id="2894" r:id="rId32"/>
    <p:sldId id="3864" r:id="rId33"/>
  </p:sldIdLst>
  <p:sldSz cx="12192000" cy="6858000"/>
  <p:notesSz cx="6858000" cy="9144000"/>
  <p:custDataLst>
    <p:tags r:id="rId3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selý Zdeněk Mgr." initials="KZM" lastIdx="2" clrIdx="0">
    <p:extLst>
      <p:ext uri="{19B8F6BF-5375-455C-9EA6-DF929625EA0E}">
        <p15:presenceInfo xmlns:p15="http://schemas.microsoft.com/office/powerpoint/2012/main" userId="S::kyselyz@mzcr.cz::e6a1abba-87fa-4d0d-8be7-ec655e9b70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FF00"/>
    <a:srgbClr val="00CD61"/>
    <a:srgbClr val="D31145"/>
    <a:srgbClr val="6A491C"/>
    <a:srgbClr val="4D7FBC"/>
    <a:srgbClr val="FFF1C2"/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6" autoAdjust="0"/>
    <p:restoredTop sz="96416" autoAdjust="0"/>
  </p:normalViewPr>
  <p:slideViewPr>
    <p:cSldViewPr snapToGrid="0">
      <p:cViewPr varScale="1">
        <p:scale>
          <a:sx n="67" d="100"/>
          <a:sy n="67" d="100"/>
        </p:scale>
        <p:origin x="664" y="32"/>
      </p:cViewPr>
      <p:guideLst>
        <p:guide orient="horz" pos="123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7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03.06.2021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5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Graf znázorňuje vývoj</a:t>
            </a:r>
            <a:r>
              <a:rPr lang="cs-CZ" b="1" baseline="0" dirty="0"/>
              <a:t> počtu testů a pozitivních případů získaných testováním metodou RT-PCR za poslední měsíc. Modrá křivka ukazuje vývoj pozitivity (poměr pozitivních případů a počtu testů).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51867-A7A3-4DFD-BC2C-227AF3690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81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Graf znázorňuje vývoj</a:t>
            </a:r>
            <a:r>
              <a:rPr lang="cs-CZ" b="1" baseline="0" dirty="0"/>
              <a:t> počtu testů a pozitivních případů získaných testováním metodou RT-PCR za poslední měsíc. Modrá křivka ukazuje vývoj pozitivity (poměr pozitivních případů a počtu testů).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51867-A7A3-4DFD-BC2C-227AF3690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81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Graf znázorňuje vývoj</a:t>
            </a:r>
            <a:r>
              <a:rPr lang="cs-CZ" b="1" baseline="0" dirty="0"/>
              <a:t> počtu testů a pozitivních případů získaných testováním antigenními testy za poslední měsíc. Modrá křivka ukazuje vývoj pozitivity (poměr pozitivních případů a počtu testů).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51867-A7A3-4DFD-BC2C-227AF3690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82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765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8E77A-2561-4555-875B-95468CAC112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92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546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82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88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7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1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77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42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1" r:id="rId4"/>
    <p:sldLayoutId id="2147483658" r:id="rId5"/>
    <p:sldLayoutId id="214748366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8B192-724F-7843-8473-7FB8726C7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1251"/>
            <a:ext cx="9144000" cy="1515054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Analytický briefing EPI situace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D479B6-0ED4-884F-800F-23D2FCE02B60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rgbClr val="C00000"/>
                </a:solidFill>
              </a:rPr>
              <a:t>3</a:t>
            </a:r>
            <a:r>
              <a:rPr lang="en-US" b="1" i="1" dirty="0">
                <a:solidFill>
                  <a:srgbClr val="C00000"/>
                </a:solidFill>
              </a:rPr>
              <a:t>. </a:t>
            </a:r>
            <a:r>
              <a:rPr lang="cs-CZ" b="1" i="1" dirty="0">
                <a:solidFill>
                  <a:srgbClr val="C00000"/>
                </a:solidFill>
              </a:rPr>
              <a:t>června 2021</a:t>
            </a:r>
          </a:p>
          <a:p>
            <a:r>
              <a:rPr lang="cs-CZ" b="1" i="1" dirty="0">
                <a:solidFill>
                  <a:srgbClr val="C00000"/>
                </a:solidFill>
              </a:rPr>
              <a:t>16:30 hod</a:t>
            </a:r>
          </a:p>
        </p:txBody>
      </p:sp>
    </p:spTree>
    <p:extLst>
      <p:ext uri="{BB962C8B-B14F-4D97-AF65-F5344CB8AC3E}">
        <p14:creationId xmlns:p14="http://schemas.microsoft.com/office/powerpoint/2010/main" val="208257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2F6E1-92F7-4836-AF55-78883909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Týdenní změny (nárůst/pokles)</a:t>
            </a:r>
            <a:br>
              <a:rPr lang="cs-CZ" dirty="0"/>
            </a:br>
            <a:endParaRPr lang="cs-CZ" sz="2000" dirty="0"/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41F1E305-0453-44B4-AE56-A6AEAA188C1E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ISIN, ÚZIS ČR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A7D2B79-9161-4FDC-AA4E-D1662B02F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336" y="1409623"/>
            <a:ext cx="2322783" cy="4183211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39E3A4C-C58B-4F5A-BAF0-E496EDB0B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09463"/>
              </p:ext>
            </p:extLst>
          </p:nvPr>
        </p:nvGraphicFramePr>
        <p:xfrm>
          <a:off x="8881628" y="1681545"/>
          <a:ext cx="3131820" cy="4670639"/>
        </p:xfrm>
        <a:graphic>
          <a:graphicData uri="http://schemas.openxmlformats.org/drawingml/2006/table">
            <a:tbl>
              <a:tblPr firstRow="1" firstCol="1" bandRow="1"/>
              <a:tblGrid>
                <a:gridCol w="1382395">
                  <a:extLst>
                    <a:ext uri="{9D8B030D-6E8A-4147-A177-3AD203B41FA5}">
                      <a16:colId xmlns:a16="http://schemas.microsoft.com/office/drawing/2014/main" val="1247107995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3115197169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4038200007"/>
                    </a:ext>
                  </a:extLst>
                </a:gridCol>
              </a:tblGrid>
              <a:tr h="61538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Název kraje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případů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za 7 dní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případů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 14 dní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19856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78224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585102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85941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924645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61326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069133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7427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9691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70537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488336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85550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469940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176254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573223"/>
                  </a:ext>
                </a:extLst>
              </a:tr>
              <a:tr h="18576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2 630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6 400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057902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A792F0C2-D17B-4E0D-88CF-6D84DE298614}"/>
              </a:ext>
            </a:extLst>
          </p:cNvPr>
          <p:cNvSpPr txBox="1"/>
          <p:nvPr/>
        </p:nvSpPr>
        <p:spPr>
          <a:xfrm>
            <a:off x="106316" y="6105964"/>
            <a:ext cx="8971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% nárůst/pokles srovnání počtu případů za prvních 7 dní s případy hlášenými za posledních 7 dní ve 14denním hodnocení tj. (1 až 7 den vs. 8 až 14 den)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4B0429-D4D6-4D92-998C-ABAD92252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52" y="1161863"/>
            <a:ext cx="6874043" cy="46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1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FA6ED-00B5-4632-8C9C-373CF917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1" y="1"/>
            <a:ext cx="9479826" cy="896492"/>
          </a:xfrm>
        </p:spPr>
        <p:txBody>
          <a:bodyPr/>
          <a:lstStyle/>
          <a:p>
            <a:r>
              <a:rPr lang="cs-CZ" dirty="0"/>
              <a:t>Přehled situace v jednotlivých okresech (incidence za 7 dní)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79897D2-953A-41F6-9196-FB9F26C141AB}"/>
              </a:ext>
            </a:extLst>
          </p:cNvPr>
          <p:cNvSpPr/>
          <p:nvPr/>
        </p:nvSpPr>
        <p:spPr>
          <a:xfrm>
            <a:off x="246850" y="6490901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7A98E6A-3194-4D0E-BFD7-3BA654C98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36" y="775607"/>
            <a:ext cx="9193215" cy="59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1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ISIN, ÚZIS ČR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96" y="0"/>
            <a:ext cx="9309399" cy="896492"/>
          </a:xfrm>
        </p:spPr>
        <p:txBody>
          <a:bodyPr/>
          <a:lstStyle/>
          <a:p>
            <a:r>
              <a:rPr lang="cs-CZ" dirty="0"/>
              <a:t>Počet testů PCR a pozitivních případů za posledních 30 dní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749FE2B-A148-417F-9A24-B29962E0B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25" y="1135616"/>
            <a:ext cx="9309399" cy="51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6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ISIN, ÚZIS ČR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96" y="0"/>
            <a:ext cx="9309399" cy="896492"/>
          </a:xfrm>
        </p:spPr>
        <p:txBody>
          <a:bodyPr/>
          <a:lstStyle/>
          <a:p>
            <a:r>
              <a:rPr lang="cs-CZ" dirty="0"/>
              <a:t>Počet testů PCR a pozitivních případů za posledních 30 dní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FA99BF-A9CF-466A-9CF0-F294D9786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492" y="1257516"/>
            <a:ext cx="8487375" cy="48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ISIN, ÚZIS ČR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09" y="8389"/>
            <a:ext cx="9461724" cy="896492"/>
          </a:xfrm>
        </p:spPr>
        <p:txBody>
          <a:bodyPr/>
          <a:lstStyle/>
          <a:p>
            <a:r>
              <a:rPr lang="cs-CZ" dirty="0"/>
              <a:t>Počet </a:t>
            </a:r>
            <a:r>
              <a:rPr lang="cs-CZ" dirty="0" err="1"/>
              <a:t>Ag</a:t>
            </a:r>
            <a:r>
              <a:rPr lang="cs-CZ" dirty="0"/>
              <a:t> testů a pozitivních případů za posledních 30 dní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BB0B61A-9B93-41A9-94A1-C22875AAB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69" y="972525"/>
            <a:ext cx="9550107" cy="54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4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F50F5-5B72-4E09-AE69-96117615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počtu celkově hospitalizovaných/JIP v čase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E99F44A-39AE-4EAC-809A-A3A110ED1DA0}"/>
              </a:ext>
            </a:extLst>
          </p:cNvPr>
          <p:cNvSpPr/>
          <p:nvPr/>
        </p:nvSpPr>
        <p:spPr>
          <a:xfrm>
            <a:off x="332819" y="6545591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F99999-9813-4558-8C73-6EBE759E1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97" y="1388018"/>
            <a:ext cx="8707473" cy="46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5241C-BF5B-4EF1-A22B-F1274494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hospitalizací - souhrn</a:t>
            </a: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1B5742DC-28AF-42D6-A3A2-C4184BE25A95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F1DA76A-5241-42A6-8D50-C541F6300F23}"/>
              </a:ext>
            </a:extLst>
          </p:cNvPr>
          <p:cNvSpPr/>
          <p:nvPr/>
        </p:nvSpPr>
        <p:spPr>
          <a:xfrm>
            <a:off x="332819" y="1101711"/>
            <a:ext cx="988523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</a:rPr>
              <a:t>Celkový souhrn situace v ČR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Celkem hospitalizovaných bylo včera 432.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Hospitalizovaní tvoří 4,5 % z celkem pozitivních.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Těžký průběh onemocnění a na JIP je hlášeno u 94 osob, 38x UPV, 3x ECMO.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Podíl osob v těžkém stavu z celkového počtu hospitalizovaných je 17,8 %.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Potvrzeno 1 úmrtí.</a:t>
            </a:r>
          </a:p>
          <a:p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</a:rPr>
              <a:t>Nově přijatí pacienti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Celkem 32 nově přijatých pacientů.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Průměrný věk nově přijatých pacientů činí 65 let.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Těžký stav je hlášen u 4 nově přijatých pacientů, stav střední je hlášen 11x.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Nejvíce příjmů bylo v následujících krajích: ZLK(7), JMK(6), MSK(6).</a:t>
            </a:r>
          </a:p>
          <a:p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</a:rPr>
              <a:t>Nově propuštění pacienti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Za 02.06.2021: celkem 42 propuštěných pacientů.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Za 01.06.2021: celkem 67 propuštěných pacientů.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Za 31.05.2021: celkem 92 propuštěných pacientů.</a:t>
            </a:r>
          </a:p>
          <a:p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</a:rPr>
              <a:t>Zátěž dle krajů a nemocnic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Nejvíce pacientů je v následujících krajích (z toho na JIP): ZLK 75 (9), MSK 73 (15), JMK 67 (16).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UPV potřebuje nejvíce pacientů v ULK 38 (7), MSK 73 (6), JMK 67 (5).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ZZ s více jak 30 pacienty: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V žádné nemocnici není více, než 30 pacientů.</a:t>
            </a:r>
          </a:p>
        </p:txBody>
      </p:sp>
    </p:spTree>
    <p:extLst>
      <p:ext uri="{BB962C8B-B14F-4D97-AF65-F5344CB8AC3E}">
        <p14:creationId xmlns:p14="http://schemas.microsoft.com/office/powerpoint/2010/main" val="418430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5241C-BF5B-4EF1-A22B-F1274494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hospitalizací – kapacity IP</a:t>
            </a:r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1B63C737-6341-4079-ABE9-1CAEE9C95CC3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EBFADCD-FA99-4A8C-A20F-C7E8A0A420AC}"/>
              </a:ext>
            </a:extLst>
          </p:cNvPr>
          <p:cNvSpPr/>
          <p:nvPr/>
        </p:nvSpPr>
        <p:spPr>
          <a:xfrm>
            <a:off x="186609" y="1282241"/>
            <a:ext cx="98852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</a:rPr>
              <a:t>Dostupné kapacity dle dispečinku IP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UPV - volná kapacita ( 668 lůžek), tj. 30,5 % celku. ECMO - volná kapacita ( 62 přístrojů), tj. 69,7 % celku.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JIP lůžka (HFNO+UPV): volná kapacita COVID+ 944 lůžek (+ volná kapacita pro COVID- pacienty 684 lůžek).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Stand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. lůžka s O2: volná kapacita COVID+ 1 596 lůžek (+ volná kapacita pro COVID- pacienty 4738 lůžek).</a:t>
            </a:r>
          </a:p>
          <a:p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</a:rPr>
              <a:t>Podíl (%) celkové kapacity JIP obsazené pacienty s COVID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ČR: 94 pacientů na JIP - 2,5 % celkové kapacity JIP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Hlavní město Praha: 10 pacientů na JIP - 1,2 % celkové kapacity JIP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Středočeský kraj: 6 pacientů na JIP - 2,2 % celkové kapacity JIP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Jihočeský kraj: 6 pacientů na JIP - 4,0 % celkové kapacity JIP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Plzeňský kraj: 6 pacientů na JIP - 2,5 % celkové kapacity JIP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Karlovarský kraj: pacientů na JIP - % celkové kapacity JIP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Ústecký kraj: 12 pacientů na JIP - 4,2 % celkové kapacity JIP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Liberecký kraj: 3 pacientů na JIP - 2,6 % celkové kapacity JIP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Královéhradecký kraj: 2 pacientů na JIP - 0,8 % celkové kapacity JIP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Pardubický kraj: 3 pacientů na JIP - 2,4 % celkové kapacity JIP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Kraj Vysočina: pacientů na JIP - % celkové kapacity JIP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Jihomoravský kraj: 16 pacientů na JIP - 3,9 % celkové kapacity JIP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Olomoucký kraj: 6 pacientů na JIP - 3,0 % celkové kapacity JIP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Zlínský kraj: 9 pacientů na JIP - 5,7 % celkové kapacity JIP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Moravskoslezský kraj: 15 pacientů na JIP - 2,8 % celkové kapacity JIP </a:t>
            </a:r>
          </a:p>
          <a:p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4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989DF-91DB-4ABC-8CE4-E07F5D79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71" y="1"/>
            <a:ext cx="9484186" cy="896492"/>
          </a:xfrm>
        </p:spPr>
        <p:txBody>
          <a:bodyPr/>
          <a:lstStyle/>
          <a:p>
            <a:r>
              <a:rPr lang="cs-CZ" dirty="0"/>
              <a:t>Přehled provedených očkování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A9909E-AFDF-4263-BDAF-19821B068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66" y="1015291"/>
            <a:ext cx="9808591" cy="524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88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261A0F5-6171-453F-B562-4FE8DF505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47346"/>
              </p:ext>
            </p:extLst>
          </p:nvPr>
        </p:nvGraphicFramePr>
        <p:xfrm>
          <a:off x="130232" y="979932"/>
          <a:ext cx="10087824" cy="513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793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  <a:gridCol w="6998606">
                  <a:extLst>
                    <a:ext uri="{9D8B030D-6E8A-4147-A177-3AD203B41FA5}">
                      <a16:colId xmlns:a16="http://schemas.microsoft.com/office/drawing/2014/main" val="1397780959"/>
                    </a:ext>
                  </a:extLst>
                </a:gridCol>
              </a:tblGrid>
              <a:tr h="727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Počet případů za předchozí den: 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Další informace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4407643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Německo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+ 4 640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</a:tbl>
          </a:graphicData>
        </a:graphic>
      </p:graphicFrame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0" y="6468392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RKI, situační zpráva </a:t>
            </a:r>
          </a:p>
        </p:txBody>
      </p:sp>
    </p:spTree>
    <p:extLst>
      <p:ext uri="{BB962C8B-B14F-4D97-AF65-F5344CB8AC3E}">
        <p14:creationId xmlns:p14="http://schemas.microsoft.com/office/powerpoint/2010/main" val="57838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21C8F-CE40-437E-8258-05081242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19" y="62835"/>
            <a:ext cx="9885238" cy="896492"/>
          </a:xfrm>
        </p:spPr>
        <p:txBody>
          <a:bodyPr/>
          <a:lstStyle/>
          <a:p>
            <a:pPr algn="ctr"/>
            <a:r>
              <a:rPr lang="cs-CZ" dirty="0"/>
              <a:t>Aktuální situace v ČR k 2. 6. 2021 (23:59)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8A6D04-F63F-446D-922D-BF72C042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extovéPole 1">
            <a:extLst>
              <a:ext uri="{FF2B5EF4-FFF2-40B4-BE49-F238E27FC236}">
                <a16:creationId xmlns:a16="http://schemas.microsoft.com/office/drawing/2014/main" id="{5749DF99-19D3-4B65-943E-9A927A104DA5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24DB7BD-58B5-4717-9C21-492ACF341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38986"/>
              </p:ext>
            </p:extLst>
          </p:nvPr>
        </p:nvGraphicFramePr>
        <p:xfrm>
          <a:off x="320117" y="959327"/>
          <a:ext cx="9885239" cy="2973546"/>
        </p:xfrm>
        <a:graphic>
          <a:graphicData uri="http://schemas.openxmlformats.org/drawingml/2006/table">
            <a:tbl>
              <a:tblPr firstRow="1" firstCol="1" bandRow="1"/>
              <a:tblGrid>
                <a:gridCol w="1476230">
                  <a:extLst>
                    <a:ext uri="{9D8B030D-6E8A-4147-A177-3AD203B41FA5}">
                      <a16:colId xmlns:a16="http://schemas.microsoft.com/office/drawing/2014/main" val="3366649866"/>
                    </a:ext>
                  </a:extLst>
                </a:gridCol>
                <a:gridCol w="1623128">
                  <a:extLst>
                    <a:ext uri="{9D8B030D-6E8A-4147-A177-3AD203B41FA5}">
                      <a16:colId xmlns:a16="http://schemas.microsoft.com/office/drawing/2014/main" val="1858745936"/>
                    </a:ext>
                  </a:extLst>
                </a:gridCol>
                <a:gridCol w="1603286">
                  <a:extLst>
                    <a:ext uri="{9D8B030D-6E8A-4147-A177-3AD203B41FA5}">
                      <a16:colId xmlns:a16="http://schemas.microsoft.com/office/drawing/2014/main" val="1462770084"/>
                    </a:ext>
                  </a:extLst>
                </a:gridCol>
                <a:gridCol w="296214">
                  <a:extLst>
                    <a:ext uri="{9D8B030D-6E8A-4147-A177-3AD203B41FA5}">
                      <a16:colId xmlns:a16="http://schemas.microsoft.com/office/drawing/2014/main" val="3082387714"/>
                    </a:ext>
                  </a:extLst>
                </a:gridCol>
                <a:gridCol w="1720000">
                  <a:extLst>
                    <a:ext uri="{9D8B030D-6E8A-4147-A177-3AD203B41FA5}">
                      <a16:colId xmlns:a16="http://schemas.microsoft.com/office/drawing/2014/main" val="1941845877"/>
                    </a:ext>
                  </a:extLst>
                </a:gridCol>
                <a:gridCol w="815652">
                  <a:extLst>
                    <a:ext uri="{9D8B030D-6E8A-4147-A177-3AD203B41FA5}">
                      <a16:colId xmlns:a16="http://schemas.microsoft.com/office/drawing/2014/main" val="252412379"/>
                    </a:ext>
                  </a:extLst>
                </a:gridCol>
                <a:gridCol w="173261">
                  <a:extLst>
                    <a:ext uri="{9D8B030D-6E8A-4147-A177-3AD203B41FA5}">
                      <a16:colId xmlns:a16="http://schemas.microsoft.com/office/drawing/2014/main" val="1189474813"/>
                    </a:ext>
                  </a:extLst>
                </a:gridCol>
                <a:gridCol w="668437">
                  <a:extLst>
                    <a:ext uri="{9D8B030D-6E8A-4147-A177-3AD203B41FA5}">
                      <a16:colId xmlns:a16="http://schemas.microsoft.com/office/drawing/2014/main" val="522649624"/>
                    </a:ext>
                  </a:extLst>
                </a:gridCol>
                <a:gridCol w="1509031">
                  <a:extLst>
                    <a:ext uri="{9D8B030D-6E8A-4147-A177-3AD203B41FA5}">
                      <a16:colId xmlns:a16="http://schemas.microsoft.com/office/drawing/2014/main" val="2541776689"/>
                    </a:ext>
                  </a:extLst>
                </a:gridCol>
              </a:tblGrid>
              <a:tr h="3915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Potvrzené případy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7denní incidence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(počet případů za 7 dní na 100 tisíc obyvatel)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80882877"/>
                  </a:ext>
                </a:extLst>
              </a:tr>
              <a:tr h="19946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Kategorie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 za předchozí den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Denní průměr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(průměr 7 dnů)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 +</a:t>
                      </a:r>
                      <a:endParaRPr lang="cs-CZ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37419953"/>
                  </a:ext>
                </a:extLst>
              </a:tr>
              <a:tr h="2327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24,6 [-1,7]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12,0 [-1,2]</a:t>
                      </a:r>
                      <a:endParaRPr lang="cs-CZ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66766010"/>
                  </a:ext>
                </a:extLst>
              </a:tr>
              <a:tr h="232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 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+ 348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376 [-27]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okresů – 7denní incidence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1809418"/>
                  </a:ext>
                </a:extLst>
              </a:tr>
              <a:tr h="285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 +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+ 33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 [-4]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0–25 případů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&gt;25–50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&gt;25–50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&gt;50 případů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044773"/>
                  </a:ext>
                </a:extLst>
              </a:tr>
              <a:tr h="23270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504209"/>
                  </a:ext>
                </a:extLst>
              </a:tr>
              <a:tr h="3915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Celkový souhrn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7denní incidence / nejnižší vs. nejvyšší hodnoty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(počet případů za 7 dní na 100 tisíc obyvatel)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7408178"/>
                  </a:ext>
                </a:extLst>
              </a:tr>
              <a:tr h="2517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Potvrzené případy – celkem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1 662 608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Nejnižší vs. nejvyšší hodnota - kraje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0078017"/>
                  </a:ext>
                </a:extLst>
              </a:tr>
              <a:tr h="2517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Potvrzené případy (65+)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260 539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Karlovarský kraj [5]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Zlínský kraj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[43]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1876053"/>
                  </a:ext>
                </a:extLst>
              </a:tr>
              <a:tr h="2517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Vyléčení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1 622 876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Nejnižší vs. nejvyšší hodnota - okresy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92835141"/>
                  </a:ext>
                </a:extLst>
              </a:tr>
              <a:tr h="2517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úmrtí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30 136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Sokolov [3]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Český Krumlov [72]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56296743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DCC4BB0F-431D-4D30-8724-48B1FFF84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43892"/>
              </p:ext>
            </p:extLst>
          </p:nvPr>
        </p:nvGraphicFramePr>
        <p:xfrm>
          <a:off x="320116" y="4028125"/>
          <a:ext cx="9885239" cy="2172649"/>
        </p:xfrm>
        <a:graphic>
          <a:graphicData uri="http://schemas.openxmlformats.org/drawingml/2006/table">
            <a:tbl>
              <a:tblPr firstRow="1" firstCol="1" bandRow="1"/>
              <a:tblGrid>
                <a:gridCol w="2414415">
                  <a:extLst>
                    <a:ext uri="{9D8B030D-6E8A-4147-A177-3AD203B41FA5}">
                      <a16:colId xmlns:a16="http://schemas.microsoft.com/office/drawing/2014/main" val="1551688418"/>
                    </a:ext>
                  </a:extLst>
                </a:gridCol>
                <a:gridCol w="2298556">
                  <a:extLst>
                    <a:ext uri="{9D8B030D-6E8A-4147-A177-3AD203B41FA5}">
                      <a16:colId xmlns:a16="http://schemas.microsoft.com/office/drawing/2014/main" val="2281929425"/>
                    </a:ext>
                  </a:extLst>
                </a:gridCol>
                <a:gridCol w="295853">
                  <a:extLst>
                    <a:ext uri="{9D8B030D-6E8A-4147-A177-3AD203B41FA5}">
                      <a16:colId xmlns:a16="http://schemas.microsoft.com/office/drawing/2014/main" val="447966361"/>
                    </a:ext>
                  </a:extLst>
                </a:gridCol>
                <a:gridCol w="2363727">
                  <a:extLst>
                    <a:ext uri="{9D8B030D-6E8A-4147-A177-3AD203B41FA5}">
                      <a16:colId xmlns:a16="http://schemas.microsoft.com/office/drawing/2014/main" val="4274330961"/>
                    </a:ext>
                  </a:extLst>
                </a:gridCol>
                <a:gridCol w="2512688">
                  <a:extLst>
                    <a:ext uri="{9D8B030D-6E8A-4147-A177-3AD203B41FA5}">
                      <a16:colId xmlns:a16="http://schemas.microsoft.com/office/drawing/2014/main" val="4286657299"/>
                    </a:ext>
                  </a:extLst>
                </a:gridCol>
              </a:tblGrid>
              <a:tr h="2211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Testování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Hospitalizace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479552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PCR testy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Antigenní testy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JIP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78643"/>
                  </a:ext>
                </a:extLst>
              </a:tr>
              <a:tr h="379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+ 18 421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[7 352 951]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+ 128 231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[17 786 468]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180153"/>
                  </a:ext>
                </a:extLst>
              </a:tr>
              <a:tr h="3791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Kumulativní počet provedených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testů za 7 dní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Těžký průběh onemocnění a na JIP je hlášeno u 94 osob, 38x UPV, 3x ECMO.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Podíl osob v těžkém stavu z celkového počtu hospitalizovaných je 17,8 %.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Celkem 32 nově přijatých pacientů.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Průměrný věk nově přijatých pacientů činí 65 let.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Těžký stav je hlášen u 4 nově přijatých pacientů, stav střední je hlášen 11x.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Nejvíce příjmů bylo v následujících krajích: ZLK(7), JMK(6), MSK(6).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530452"/>
                  </a:ext>
                </a:extLst>
              </a:tr>
              <a:tr h="2527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PCR testy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125 094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126370"/>
                  </a:ext>
                </a:extLst>
              </a:tr>
              <a:tr h="2527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Antigenní testy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1 032 881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35684"/>
                  </a:ext>
                </a:extLst>
              </a:tr>
              <a:tr h="2244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provedených testů za 7 dní/100 tis. ob.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48461"/>
                  </a:ext>
                </a:extLst>
              </a:tr>
              <a:tr h="2527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PCR testy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1 169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36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426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35E54-C384-44EB-ACCD-3C5CB201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incidence - spolkové země - Německo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186D53B-7AA1-4DAF-940C-E4156A492207}"/>
              </a:ext>
            </a:extLst>
          </p:cNvPr>
          <p:cNvSpPr/>
          <p:nvPr/>
        </p:nvSpPr>
        <p:spPr>
          <a:xfrm>
            <a:off x="332819" y="6454527"/>
            <a:ext cx="1204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RKI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143D5A-E598-4B97-AC3F-48F398C62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266" y="1847629"/>
            <a:ext cx="1657581" cy="316274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B4F19CD-C0CD-4311-BBAC-F25725E05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009" y="1006590"/>
            <a:ext cx="4610857" cy="53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08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Německem</a:t>
            </a:r>
            <a:endParaRPr lang="cs-CZ" dirty="0"/>
          </a:p>
        </p:txBody>
      </p:sp>
      <p:sp>
        <p:nvSpPr>
          <p:cNvPr id="151" name="TextovéPole 1">
            <a:extLst>
              <a:ext uri="{FF2B5EF4-FFF2-40B4-BE49-F238E27FC236}">
                <a16:creationId xmlns:a16="http://schemas.microsoft.com/office/drawing/2014/main" id="{FC71C6AE-54AD-4D39-98EC-1C30B3570BA2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RKI, ÚZIS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9578A86-C7E9-433D-B696-F37FC8EB634F}"/>
              </a:ext>
            </a:extLst>
          </p:cNvPr>
          <p:cNvSpPr/>
          <p:nvPr/>
        </p:nvSpPr>
        <p:spPr>
          <a:xfrm>
            <a:off x="332819" y="2209342"/>
            <a:ext cx="242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Bundesrepublik Deutschland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3C6F7BA-DFC1-41FA-BAE5-A84AA5F78C3D}"/>
              </a:ext>
            </a:extLst>
          </p:cNvPr>
          <p:cNvSpPr/>
          <p:nvPr/>
        </p:nvSpPr>
        <p:spPr>
          <a:xfrm>
            <a:off x="5903053" y="4780364"/>
            <a:ext cx="242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Česká Republika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47BD82-2C8B-4AFA-AEFB-B262486FC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059" y="1994030"/>
            <a:ext cx="1657581" cy="31627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DDD56F8-0A8B-4072-9319-39407B1D0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479" y="1016773"/>
            <a:ext cx="8061918" cy="53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03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5F7892-3253-4DA0-8421-57EA67AAEB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741" y="642600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" y="14148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Německem</a:t>
            </a:r>
            <a:endParaRPr lang="cs-CZ" dirty="0"/>
          </a:p>
        </p:txBody>
      </p:sp>
      <p:sp>
        <p:nvSpPr>
          <p:cNvPr id="122" name="TextovéPole 1">
            <a:extLst>
              <a:ext uri="{FF2B5EF4-FFF2-40B4-BE49-F238E27FC236}">
                <a16:creationId xmlns:a16="http://schemas.microsoft.com/office/drawing/2014/main" id="{C3AAD9DB-4093-43EF-80AD-47820CE6AC69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RKI, ÚZIS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741FFED-F2ED-4C3D-8D87-7AEB5683E317}"/>
              </a:ext>
            </a:extLst>
          </p:cNvPr>
          <p:cNvSpPr/>
          <p:nvPr/>
        </p:nvSpPr>
        <p:spPr>
          <a:xfrm>
            <a:off x="285334" y="3453771"/>
            <a:ext cx="242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Bundesrepublik Deutschland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C737501-B265-4102-9183-F67B693738F9}"/>
              </a:ext>
            </a:extLst>
          </p:cNvPr>
          <p:cNvSpPr/>
          <p:nvPr/>
        </p:nvSpPr>
        <p:spPr>
          <a:xfrm>
            <a:off x="5522232" y="2163520"/>
            <a:ext cx="242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Česká Republika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F902408-1A49-49BB-8ABA-ED962160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059" y="2195565"/>
            <a:ext cx="1657581" cy="31627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D3F9B04-9503-4BFA-9472-EC10B2288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562" y="1042063"/>
            <a:ext cx="7520549" cy="52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4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8AF35-8598-42EB-86B1-7D909344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BA5C879-A9B9-412B-8F76-A1404029E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35862"/>
              </p:ext>
            </p:extLst>
          </p:nvPr>
        </p:nvGraphicFramePr>
        <p:xfrm>
          <a:off x="332819" y="1035050"/>
          <a:ext cx="9885237" cy="498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437">
                  <a:extLst>
                    <a:ext uri="{9D8B030D-6E8A-4147-A177-3AD203B41FA5}">
                      <a16:colId xmlns:a16="http://schemas.microsoft.com/office/drawing/2014/main" val="3845647527"/>
                    </a:ext>
                  </a:extLst>
                </a:gridCol>
                <a:gridCol w="1838742">
                  <a:extLst>
                    <a:ext uri="{9D8B030D-6E8A-4147-A177-3AD203B41FA5}">
                      <a16:colId xmlns:a16="http://schemas.microsoft.com/office/drawing/2014/main" val="3769766953"/>
                    </a:ext>
                  </a:extLst>
                </a:gridCol>
                <a:gridCol w="6858058">
                  <a:extLst>
                    <a:ext uri="{9D8B030D-6E8A-4147-A177-3AD203B41FA5}">
                      <a16:colId xmlns:a16="http://schemas.microsoft.com/office/drawing/2014/main" val="682070041"/>
                    </a:ext>
                  </a:extLst>
                </a:gridCol>
              </a:tblGrid>
              <a:tr h="830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Počet případů za předchozí den: 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Další informace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86469"/>
                  </a:ext>
                </a:extLst>
              </a:tr>
              <a:tr h="4154391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Rakousko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+ 400</a:t>
                      </a:r>
                    </a:p>
                    <a:p>
                      <a:pPr algn="l"/>
                      <a:endParaRPr lang="de-DE" sz="1400" b="0" i="0" dirty="0">
                        <a:solidFill>
                          <a:srgbClr val="000000"/>
                        </a:solidFill>
                        <a:effectLst/>
                        <a:latin typeface="univers_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b="0" i="0" dirty="0">
                        <a:solidFill>
                          <a:srgbClr val="000000"/>
                        </a:solidFill>
                        <a:effectLst/>
                        <a:latin typeface="univers_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83694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3D28FBF7-B8BB-46A1-92F6-08E7BA46521C}"/>
              </a:ext>
            </a:extLst>
          </p:cNvPr>
          <p:cNvSpPr/>
          <p:nvPr/>
        </p:nvSpPr>
        <p:spPr>
          <a:xfrm>
            <a:off x="249681" y="6488667"/>
            <a:ext cx="3002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Zdroj dat: AGES, situační zpráva </a:t>
            </a:r>
          </a:p>
        </p:txBody>
      </p:sp>
    </p:spTree>
    <p:extLst>
      <p:ext uri="{BB962C8B-B14F-4D97-AF65-F5344CB8AC3E}">
        <p14:creationId xmlns:p14="http://schemas.microsoft.com/office/powerpoint/2010/main" val="3386994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5F7892-3253-4DA0-8421-57EA67AAEB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741" y="642600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Rakouskem</a:t>
            </a:r>
            <a:endParaRPr lang="cs-CZ" dirty="0"/>
          </a:p>
        </p:txBody>
      </p:sp>
      <p:sp>
        <p:nvSpPr>
          <p:cNvPr id="161" name="TextovéPole 1">
            <a:extLst>
              <a:ext uri="{FF2B5EF4-FFF2-40B4-BE49-F238E27FC236}">
                <a16:creationId xmlns:a16="http://schemas.microsoft.com/office/drawing/2014/main" id="{8DF44463-D79F-49B2-863B-84A10C645A17}"/>
              </a:ext>
            </a:extLst>
          </p:cNvPr>
          <p:cNvSpPr txBox="1"/>
          <p:nvPr/>
        </p:nvSpPr>
        <p:spPr>
          <a:xfrm>
            <a:off x="186608" y="6500082"/>
            <a:ext cx="2275237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AGES/EMS, ÚZIS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20DBDAF-0477-4C8B-A529-3E40AFE9E897}"/>
              </a:ext>
            </a:extLst>
          </p:cNvPr>
          <p:cNvSpPr txBox="1"/>
          <p:nvPr/>
        </p:nvSpPr>
        <p:spPr>
          <a:xfrm>
            <a:off x="3833768" y="4874004"/>
            <a:ext cx="210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Republik Österreich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4B987F0-8B46-419A-8BB4-4A1373EA40EF}"/>
              </a:ext>
            </a:extLst>
          </p:cNvPr>
          <p:cNvSpPr/>
          <p:nvPr/>
        </p:nvSpPr>
        <p:spPr>
          <a:xfrm>
            <a:off x="5690970" y="1398756"/>
            <a:ext cx="242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Česká Republika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B96034-2DB7-41C7-8522-8B012AE7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188" y="2173246"/>
            <a:ext cx="1657581" cy="31627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570032D-80E1-49AC-BE64-583529944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513" y="1010052"/>
            <a:ext cx="7979849" cy="54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2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509E5-F1D5-4F59-9618-63243121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Horní Rakousy – počet případů za 7 dní na 100 tisíc obyvatel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C8D6B9-4F7A-4883-BC32-97F61E03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45" y="1847629"/>
            <a:ext cx="1657581" cy="31627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99A4563-68A9-4DC6-83F3-CB7E1EA93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30" y="1150942"/>
            <a:ext cx="7024539" cy="501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08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29191-708F-4B6C-8E0F-8B974C3C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Dolní Rakousy  – počet případů za 7 dní na 100 tisíc obyvatel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10B4E99-AD6D-457B-BADB-5BCCD4257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715" y="2014547"/>
            <a:ext cx="1657581" cy="31627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0B832CE-9510-4C20-8464-E0487CB92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036" y="1025638"/>
            <a:ext cx="6472804" cy="51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22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86686" y="6486928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Ministerstwo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zdrowia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situační zpráva 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2087EA1-7394-4B93-BC6D-1707D37EA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207817"/>
              </p:ext>
            </p:extLst>
          </p:nvPr>
        </p:nvGraphicFramePr>
        <p:xfrm>
          <a:off x="130232" y="979932"/>
          <a:ext cx="10087824" cy="513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793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  <a:gridCol w="6998606">
                  <a:extLst>
                    <a:ext uri="{9D8B030D-6E8A-4147-A177-3AD203B41FA5}">
                      <a16:colId xmlns:a16="http://schemas.microsoft.com/office/drawing/2014/main" val="1397780959"/>
                    </a:ext>
                  </a:extLst>
                </a:gridCol>
              </a:tblGrid>
              <a:tr h="727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Počet případů za předchozí den: 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Další informace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4407643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+ 572</a:t>
                      </a: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882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71B0A-9079-43C3-8990-CFBC2EFF6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incidence – Polská vojvodství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7983F3-E2ED-4BA3-B5CD-D3CBDC15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364" y="1964397"/>
            <a:ext cx="1658256" cy="31640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1FE60C0-BD34-4E30-AFEF-43182409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458" y="999524"/>
            <a:ext cx="5932353" cy="53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61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86686" y="6486928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korona.gov.sk, situační zpráva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4A1D42B-4A17-47C2-BD8E-06A9DEDF4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55773"/>
              </p:ext>
            </p:extLst>
          </p:nvPr>
        </p:nvGraphicFramePr>
        <p:xfrm>
          <a:off x="130232" y="979932"/>
          <a:ext cx="10087824" cy="513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793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  <a:gridCol w="6998606">
                  <a:extLst>
                    <a:ext uri="{9D8B030D-6E8A-4147-A177-3AD203B41FA5}">
                      <a16:colId xmlns:a16="http://schemas.microsoft.com/office/drawing/2014/main" val="1397780959"/>
                    </a:ext>
                  </a:extLst>
                </a:gridCol>
              </a:tblGrid>
              <a:tr h="727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Počet případů za předchozí den: 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Další informace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4407643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+ 139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02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80FDC-F73A-483C-9301-96D6004E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shrnutí počtu případů za předchozí den</a:t>
            </a:r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95F89CDE-EC79-4DD5-AE07-BDB6B898700E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FAC9AF6-4207-481B-A11D-A5A88522D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000576"/>
              </p:ext>
            </p:extLst>
          </p:nvPr>
        </p:nvGraphicFramePr>
        <p:xfrm>
          <a:off x="332820" y="1049905"/>
          <a:ext cx="9790893" cy="5066511"/>
        </p:xfrm>
        <a:graphic>
          <a:graphicData uri="http://schemas.openxmlformats.org/drawingml/2006/table">
            <a:tbl>
              <a:tblPr/>
              <a:tblGrid>
                <a:gridCol w="1847377">
                  <a:extLst>
                    <a:ext uri="{9D8B030D-6E8A-4147-A177-3AD203B41FA5}">
                      <a16:colId xmlns:a16="http://schemas.microsoft.com/office/drawing/2014/main" val="1591892243"/>
                    </a:ext>
                  </a:extLst>
                </a:gridCol>
                <a:gridCol w="1071769">
                  <a:extLst>
                    <a:ext uri="{9D8B030D-6E8A-4147-A177-3AD203B41FA5}">
                      <a16:colId xmlns:a16="http://schemas.microsoft.com/office/drawing/2014/main" val="4268293509"/>
                    </a:ext>
                  </a:extLst>
                </a:gridCol>
                <a:gridCol w="1157717">
                  <a:extLst>
                    <a:ext uri="{9D8B030D-6E8A-4147-A177-3AD203B41FA5}">
                      <a16:colId xmlns:a16="http://schemas.microsoft.com/office/drawing/2014/main" val="2609191228"/>
                    </a:ext>
                  </a:extLst>
                </a:gridCol>
                <a:gridCol w="995140">
                  <a:extLst>
                    <a:ext uri="{9D8B030D-6E8A-4147-A177-3AD203B41FA5}">
                      <a16:colId xmlns:a16="http://schemas.microsoft.com/office/drawing/2014/main" val="2127816472"/>
                    </a:ext>
                  </a:extLst>
                </a:gridCol>
                <a:gridCol w="1473552">
                  <a:extLst>
                    <a:ext uri="{9D8B030D-6E8A-4147-A177-3AD203B41FA5}">
                      <a16:colId xmlns:a16="http://schemas.microsoft.com/office/drawing/2014/main" val="1997282080"/>
                    </a:ext>
                  </a:extLst>
                </a:gridCol>
                <a:gridCol w="1777998">
                  <a:extLst>
                    <a:ext uri="{9D8B030D-6E8A-4147-A177-3AD203B41FA5}">
                      <a16:colId xmlns:a16="http://schemas.microsoft.com/office/drawing/2014/main" val="88715004"/>
                    </a:ext>
                  </a:extLst>
                </a:gridCol>
                <a:gridCol w="1467340">
                  <a:extLst>
                    <a:ext uri="{9D8B030D-6E8A-4147-A177-3AD203B41FA5}">
                      <a16:colId xmlns:a16="http://schemas.microsoft.com/office/drawing/2014/main" val="747556097"/>
                    </a:ext>
                  </a:extLst>
                </a:gridCol>
              </a:tblGrid>
              <a:tr h="1180266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Název kraje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Denní počet nových případů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(přepočet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  100tis.obyv.)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7denní počet nových případů na 100 tis. obyv.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Odhad R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0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ze 7denních časových úseků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14denní počet nových případů na 100 tis. obyv.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7denní počet testů na 100tis. obyv.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0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(Dg+Epi / Prev)*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7denní relativní pozitivita indikovaných (Dg/Epi) testů v % *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202329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35 (6.0)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43.1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103.3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2940.6 / 12252.8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3.2 % / 0.9 %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32201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 (4.1)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35.0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82.5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1607.5 / 10727.1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3.8 % / 1.5 %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442946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32 (5.0)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34.8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78.8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1261.7 / 9291.7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4.5 % / 1.7 %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304346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47 (3.9)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31.1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80.8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2478.7 / 11429.1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3.4 % / 0.8 %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914526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21 (3.3)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27.9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78.8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1396.8 / 10157.9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3.8 % / 1.3 %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478580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 (2.2)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24.0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58.3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1879.2 / 9586.0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3.2 % / 0.9 %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154965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 (2.9)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23.3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51.8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1064.9 / 9876.0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2.5 % / 1.5 %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080173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44 (3.7)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23.3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58.1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1573.7 / 10591.2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2.3 % / 0.9 %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161462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 (2.0)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22.4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60.5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1918.0 / 8639.6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2.1 % / 1.0 %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755719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42 (3.1)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21.8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54.0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2706.1 / 13062.3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0.7 % / 0.5 %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54735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38 (2.7)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20.0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42.6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1873.8 / 10053.4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0.9 % / 0.9 %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38430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 (2.7)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16.4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37.1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2258.2 / 10207.8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1.2 % / 0.4 %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221367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 (0.9)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8.7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1764.2 / 10749.9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0.9 % / 0.4 %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908713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(1.0)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5.5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9.9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1215.8 / 8318.8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0.7 % / 0.2 %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45584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ČR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348 (3.3)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24.6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0.78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59.8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1967.3 / 10813.4</a:t>
                      </a:r>
                      <a:endParaRPr lang="cs-CZ" sz="1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1.9 % / 0.8 %</a:t>
                      </a:r>
                      <a:endParaRPr lang="cs-CZ" sz="1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70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933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9DA96-4AC9-4A0A-861C-E17AD5A5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vývoj situace na Slovensku</a:t>
            </a: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B109E666-7727-497D-8191-869E2B75F785}"/>
              </a:ext>
            </a:extLst>
          </p:cNvPr>
          <p:cNvSpPr txBox="1"/>
          <p:nvPr/>
        </p:nvSpPr>
        <p:spPr>
          <a:xfrm>
            <a:off x="186608" y="6500082"/>
            <a:ext cx="34709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covid-19.nczisk.sk/</a:t>
            </a:r>
            <a:endParaRPr lang="pl-PL" sz="1200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301C05-AFED-43A6-BB8B-C9BEF1B97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76" y="1031029"/>
            <a:ext cx="9069281" cy="51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53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9DA96-4AC9-4A0A-861C-E17AD5A5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Slovensku</a:t>
            </a: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13CD70E4-3545-44B7-931A-E69D2DE2EEAA}"/>
              </a:ext>
            </a:extLst>
          </p:cNvPr>
          <p:cNvSpPr txBox="1"/>
          <p:nvPr/>
        </p:nvSpPr>
        <p:spPr>
          <a:xfrm>
            <a:off x="186608" y="6500082"/>
            <a:ext cx="34709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korona.gov.sk</a:t>
            </a:r>
            <a:endParaRPr lang="pl-PL" sz="1200" b="1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B20350-2A57-4E58-9B6A-961FA31F2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44" y="1133344"/>
            <a:ext cx="5053776" cy="51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0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3F3F8-6C3F-4CE0-8D3F-9C4CB64A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Situace v příhraničí se Slovenskem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E8640AE-AC2C-4FB2-B0C7-FD1E549B1C38}"/>
              </a:ext>
            </a:extLst>
          </p:cNvPr>
          <p:cNvSpPr/>
          <p:nvPr/>
        </p:nvSpPr>
        <p:spPr>
          <a:xfrm>
            <a:off x="332819" y="6454527"/>
            <a:ext cx="1971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korona.gov.sk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84FD930-EDC5-470A-9BEE-48B7E5A5CBC0}"/>
              </a:ext>
            </a:extLst>
          </p:cNvPr>
          <p:cNvSpPr/>
          <p:nvPr/>
        </p:nvSpPr>
        <p:spPr>
          <a:xfrm>
            <a:off x="7120622" y="4991488"/>
            <a:ext cx="2879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Slovenská Republika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B2FB66B-C8E8-44FB-8CB1-394DF7848DB8}"/>
              </a:ext>
            </a:extLst>
          </p:cNvPr>
          <p:cNvSpPr/>
          <p:nvPr/>
        </p:nvSpPr>
        <p:spPr>
          <a:xfrm>
            <a:off x="2597791" y="2171388"/>
            <a:ext cx="242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Česká Republika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7D157D-A379-40DA-8F09-71526F151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757" y="1828747"/>
            <a:ext cx="1657581" cy="31627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2C5B79B-E94E-433A-92E5-8A1BB6FA7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30" y="957571"/>
            <a:ext cx="8604334" cy="54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1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D897D-2DFC-4E11-BB87-B413729E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denních počtů případů a </a:t>
            </a:r>
            <a:r>
              <a:rPr lang="en-US" dirty="0"/>
              <a:t>7</a:t>
            </a:r>
            <a:r>
              <a:rPr lang="cs-CZ" dirty="0"/>
              <a:t>denního klouzavého průměru </a:t>
            </a: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0C3DF020-98BE-4C5E-8302-44771251DF0C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D2638F-C2A9-41F9-A281-0DC2FEA98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17" y="1043054"/>
            <a:ext cx="9333041" cy="5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8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E523-B5DC-46B9-B0A4-7F78277B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71" y="1"/>
            <a:ext cx="9424385" cy="896492"/>
          </a:xfrm>
        </p:spPr>
        <p:txBody>
          <a:bodyPr/>
          <a:lstStyle/>
          <a:p>
            <a:r>
              <a:rPr lang="cs-CZ" dirty="0"/>
              <a:t>Průměrný počet případů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8AFE2EB-6F4B-4DAB-BAD9-8A015FDD7C65}"/>
              </a:ext>
            </a:extLst>
          </p:cNvPr>
          <p:cNvSpPr/>
          <p:nvPr/>
        </p:nvSpPr>
        <p:spPr>
          <a:xfrm>
            <a:off x="10081974" y="3328332"/>
            <a:ext cx="1963498" cy="1439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84250" algn="l"/>
              </a:tabLst>
            </a:pPr>
            <a:r>
              <a:rPr lang="cs-CZ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Pozn.: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84250" algn="l"/>
              </a:tabLst>
            </a:pPr>
            <a:r>
              <a:rPr lang="cs-CZ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Aktuální 7denní klouzavý průměr má hodnotu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84250" algn="l"/>
              </a:tabLst>
            </a:pPr>
            <a:r>
              <a:rPr lang="cs-CZ" sz="1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376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DF32C-0770-4CF2-ACCE-03F23EE06CE5}"/>
              </a:ext>
            </a:extLst>
          </p:cNvPr>
          <p:cNvSpPr/>
          <p:nvPr/>
        </p:nvSpPr>
        <p:spPr>
          <a:xfrm>
            <a:off x="332819" y="6454527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14CBA11-5F1B-46F4-823D-829DE7B79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0" y="1087790"/>
            <a:ext cx="9153059" cy="51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3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A1B8E-0A69-4F28-8982-530F79A4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319" y="0"/>
            <a:ext cx="9152656" cy="896492"/>
          </a:xfrm>
        </p:spPr>
        <p:txBody>
          <a:bodyPr/>
          <a:lstStyle/>
          <a:p>
            <a:r>
              <a:rPr lang="cs-CZ" sz="2000" dirty="0"/>
              <a:t>Vývoj 7denní incidence za posledních 30 dnů</a:t>
            </a:r>
            <a:br>
              <a:rPr lang="cs-CZ" sz="2000" dirty="0"/>
            </a:br>
            <a:r>
              <a:rPr lang="cs-CZ" sz="2000" dirty="0"/>
              <a:t>(počet případů hlášených za 7 dní přepočtených na 100 tisíc obyvatel)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7B113C0-95BB-48A0-8D4C-5342BB749E84}"/>
              </a:ext>
            </a:extLst>
          </p:cNvPr>
          <p:cNvSpPr/>
          <p:nvPr/>
        </p:nvSpPr>
        <p:spPr>
          <a:xfrm>
            <a:off x="332819" y="6454527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C8F564-47E9-4125-B145-AEA4F5C4F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70" y="1044264"/>
            <a:ext cx="8526881" cy="52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6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0DE03-CB2F-4BB2-8E90-18B75176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000" dirty="0"/>
              <a:t>Vývoj 7denní incidence </a:t>
            </a:r>
            <a:br>
              <a:rPr lang="cs-CZ" sz="2000" dirty="0"/>
            </a:br>
            <a:r>
              <a:rPr lang="cs-CZ" sz="2000" dirty="0"/>
              <a:t>(počet případů za 7 dní v přepočtu na 100 tisíc obyvatel) - kraje</a:t>
            </a:r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1E63ADC5-DAAE-40DE-BA90-897252D56C9C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6938FF-99B4-44B4-9C23-200E4FB5E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09" y="1333647"/>
            <a:ext cx="8489857" cy="47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0DE03-CB2F-4BB2-8E90-18B75176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000" dirty="0"/>
              <a:t>Vývoj 7denní incidence </a:t>
            </a:r>
            <a:br>
              <a:rPr lang="cs-CZ" sz="2000" dirty="0"/>
            </a:br>
            <a:r>
              <a:rPr lang="cs-CZ" sz="2000" dirty="0"/>
              <a:t>(počet případů za 7 dní v přepočtu na 100 tisíc obyvatel)</a:t>
            </a: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5D959E21-10EE-47B8-BB38-C547A04D2499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4F1252-5971-4E6F-B572-E450C5AD5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74" y="1464503"/>
            <a:ext cx="9337183" cy="42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7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7CFB2D5-DFD1-4382-9CC6-4D6B14FF685F}"/>
              </a:ext>
            </a:extLst>
          </p:cNvPr>
          <p:cNvSpPr/>
          <p:nvPr/>
        </p:nvSpPr>
        <p:spPr>
          <a:xfrm>
            <a:off x="351569" y="107620"/>
            <a:ext cx="9744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Přehled situace v jednotlivých krajích - celkem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(incidence za 7 dní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>
                <a:solidFill>
                  <a:srgbClr val="C00000"/>
                </a:solidFill>
              </a:rPr>
              <a:t>na 100 tisíc obyvatel)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EDB6165-1B3E-4BFE-A643-1E86ED982DB1}"/>
              </a:ext>
            </a:extLst>
          </p:cNvPr>
          <p:cNvSpPr/>
          <p:nvPr/>
        </p:nvSpPr>
        <p:spPr>
          <a:xfrm>
            <a:off x="272250" y="6473381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B0888D6-6732-4921-894B-A78CBBE8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91" y="1041399"/>
            <a:ext cx="7926486" cy="505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14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CUSTOMSORTGLOBALLY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síň]]</Template>
  <TotalTime>24451</TotalTime>
  <Words>1853</Words>
  <Application>Microsoft Office PowerPoint</Application>
  <PresentationFormat>Širokoúhlá obrazovka</PresentationFormat>
  <Paragraphs>395</Paragraphs>
  <Slides>32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Segoe UI</vt:lpstr>
      <vt:lpstr>Times New Roman</vt:lpstr>
      <vt:lpstr>univers_light</vt:lpstr>
      <vt:lpstr>Wingdings</vt:lpstr>
      <vt:lpstr>Motiv Office</vt:lpstr>
      <vt:lpstr>Analytický briefing EPI situace COVID-19</vt:lpstr>
      <vt:lpstr>Aktuální situace v ČR k 2. 6. 2021 (23:59)</vt:lpstr>
      <vt:lpstr>Celkové shrnutí počtu případů za předchozí den</vt:lpstr>
      <vt:lpstr>Vývoj denních počtů případů a 7denního klouzavého průměru </vt:lpstr>
      <vt:lpstr>Průměrný počet případů </vt:lpstr>
      <vt:lpstr>Vývoj 7denní incidence za posledních 30 dnů (počet případů hlášených za 7 dní přepočtených na 100 tisíc obyvatel)</vt:lpstr>
      <vt:lpstr>Vývoj 7denní incidence  (počet případů za 7 dní v přepočtu na 100 tisíc obyvatel) - kraje</vt:lpstr>
      <vt:lpstr>Vývoj 7denní incidence  (počet případů za 7 dní v přepočtu na 100 tisíc obyvatel)</vt:lpstr>
      <vt:lpstr>Prezentace aplikace PowerPoint</vt:lpstr>
      <vt:lpstr>Týdenní změny (nárůst/pokles) </vt:lpstr>
      <vt:lpstr>Přehled situace v jednotlivých okresech (incidence za 7 dní) </vt:lpstr>
      <vt:lpstr>Počet testů PCR a pozitivních případů za posledních 30 dní</vt:lpstr>
      <vt:lpstr>Počet testů PCR a pozitivních případů za posledních 30 dní</vt:lpstr>
      <vt:lpstr>Počet Ag testů a pozitivních případů za posledních 30 dní</vt:lpstr>
      <vt:lpstr>Vývoj počtu celkově hospitalizovaných/JIP v čase</vt:lpstr>
      <vt:lpstr>Stav hospitalizací - souhrn</vt:lpstr>
      <vt:lpstr>Stav hospitalizací – kapacity IP</vt:lpstr>
      <vt:lpstr>Přehled provedených očkování</vt:lpstr>
      <vt:lpstr>Státy přímo sousedící s ČR – popis situace</vt:lpstr>
      <vt:lpstr>7denní incidence - spolkové země - Německo</vt:lpstr>
      <vt:lpstr>Situace v příhraničí s Německem</vt:lpstr>
      <vt:lpstr>Situace v příhraničí s Německem</vt:lpstr>
      <vt:lpstr>Státy přímo sousedící s ČR – popis situace</vt:lpstr>
      <vt:lpstr>Situace v příhraničí s Rakouskem</vt:lpstr>
      <vt:lpstr>Horní Rakousy – počet případů za 7 dní na 100 tisíc obyvatel</vt:lpstr>
      <vt:lpstr>Dolní Rakousy  – počet případů za 7 dní na 100 tisíc obyvatel</vt:lpstr>
      <vt:lpstr>Státy přímo sousedící s ČR – popis situace</vt:lpstr>
      <vt:lpstr>7denní incidence – Polská vojvodství </vt:lpstr>
      <vt:lpstr>Státy přímo sousedící s ČR – popis situace</vt:lpstr>
      <vt:lpstr>7denní vývoj situace na Slovensku</vt:lpstr>
      <vt:lpstr>Situace na Slovensku</vt:lpstr>
      <vt:lpstr>Situace v příhraničí se Slovenskem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Mužík Jan RNDr. Ph.D.</dc:creator>
  <cp:lastModifiedBy>Kyselý Zdeněk Mgr.</cp:lastModifiedBy>
  <cp:revision>1873</cp:revision>
  <dcterms:created xsi:type="dcterms:W3CDTF">2020-07-15T10:33:32Z</dcterms:created>
  <dcterms:modified xsi:type="dcterms:W3CDTF">2021-06-03T12:05:57Z</dcterms:modified>
</cp:coreProperties>
</file>