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4298" r:id="rId3"/>
    <p:sldId id="4474" r:id="rId4"/>
    <p:sldId id="4165" r:id="rId5"/>
    <p:sldId id="1105" r:id="rId6"/>
    <p:sldId id="3784" r:id="rId7"/>
    <p:sldId id="4339" r:id="rId8"/>
    <p:sldId id="4378" r:id="rId9"/>
    <p:sldId id="4496" r:id="rId10"/>
    <p:sldId id="1854" r:id="rId11"/>
    <p:sldId id="3909" r:id="rId12"/>
    <p:sldId id="1318" r:id="rId13"/>
    <p:sldId id="3422" r:id="rId14"/>
    <p:sldId id="3423" r:id="rId15"/>
    <p:sldId id="3643" r:id="rId16"/>
    <p:sldId id="4452" r:id="rId17"/>
    <p:sldId id="4453" r:id="rId18"/>
    <p:sldId id="3749" r:id="rId19"/>
    <p:sldId id="3920" r:id="rId20"/>
    <p:sldId id="3709" r:id="rId21"/>
    <p:sldId id="2888" r:id="rId22"/>
    <p:sldId id="2889" r:id="rId23"/>
    <p:sldId id="4458" r:id="rId24"/>
    <p:sldId id="2884" r:id="rId25"/>
    <p:sldId id="3267" r:id="rId26"/>
    <p:sldId id="4434" r:id="rId27"/>
    <p:sldId id="4459" r:id="rId28"/>
    <p:sldId id="3592" r:id="rId29"/>
    <p:sldId id="2894" r:id="rId30"/>
    <p:sldId id="3864" r:id="rId31"/>
    <p:sldId id="4497" r:id="rId32"/>
  </p:sldIdLst>
  <p:sldSz cx="12192000" cy="6858000"/>
  <p:notesSz cx="6858000" cy="9144000"/>
  <p:custDataLst>
    <p:tags r:id="rId34"/>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selý Zdeněk Mgr." initials="KZM" lastIdx="2" clrIdx="0">
    <p:extLst>
      <p:ext uri="{19B8F6BF-5375-455C-9EA6-DF929625EA0E}">
        <p15:presenceInfo xmlns:p15="http://schemas.microsoft.com/office/powerpoint/2012/main" userId="S::kyselyz@mzcr.cz::e6a1abba-87fa-4d0d-8be7-ec655e9b7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FF00"/>
    <a:srgbClr val="00CD61"/>
    <a:srgbClr val="D31145"/>
    <a:srgbClr val="6A491C"/>
    <a:srgbClr val="4D7FBC"/>
    <a:srgbClr val="FFF1C2"/>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větlý sty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Styl s motivem 2 – zvýraznění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Střední sty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6416" autoAdjust="0"/>
  </p:normalViewPr>
  <p:slideViewPr>
    <p:cSldViewPr snapToGrid="0">
      <p:cViewPr varScale="1">
        <p:scale>
          <a:sx n="114" d="100"/>
          <a:sy n="114" d="100"/>
        </p:scale>
        <p:origin x="642" y="84"/>
      </p:cViewPr>
      <p:guideLst>
        <p:guide orient="horz" pos="1230"/>
        <p:guide pos="3840"/>
      </p:guideLst>
    </p:cSldViewPr>
  </p:slideViewPr>
  <p:notesTextViewPr>
    <p:cViewPr>
      <p:scale>
        <a:sx n="3" d="2"/>
        <a:sy n="3" d="2"/>
      </p:scale>
      <p:origin x="0" y="0"/>
    </p:cViewPr>
  </p:notesTextViewPr>
  <p:sorterViewPr>
    <p:cViewPr>
      <p:scale>
        <a:sx n="150" d="100"/>
        <a:sy n="150" d="100"/>
      </p:scale>
      <p:origin x="0" y="-278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F9534-E31E-47A6-B3B5-39567348889D}" type="datetimeFigureOut">
              <a:rPr lang="cs-CZ" smtClean="0"/>
              <a:t>07.06.2021</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B4F48-45DA-4A93-94D7-4559DBB1A6C9}" type="slidenum">
              <a:rPr lang="cs-CZ" smtClean="0"/>
              <a:t>‹#›</a:t>
            </a:fld>
            <a:endParaRPr lang="cs-CZ" dirty="0"/>
          </a:p>
        </p:txBody>
      </p:sp>
    </p:spTree>
    <p:extLst>
      <p:ext uri="{BB962C8B-B14F-4D97-AF65-F5344CB8AC3E}">
        <p14:creationId xmlns:p14="http://schemas.microsoft.com/office/powerpoint/2010/main" val="61277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12</a:t>
            </a:fld>
            <a:endParaRPr lang="cs-CZ" dirty="0"/>
          </a:p>
        </p:txBody>
      </p:sp>
    </p:spTree>
    <p:extLst>
      <p:ext uri="{BB962C8B-B14F-4D97-AF65-F5344CB8AC3E}">
        <p14:creationId xmlns:p14="http://schemas.microsoft.com/office/powerpoint/2010/main" val="29995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Graf znázorňuje vývoj</a:t>
            </a:r>
            <a:r>
              <a:rPr lang="cs-CZ" b="1" baseline="0" dirty="0"/>
              <a:t> počtu testů a pozitivních případů získaných testováním metodou RT-PCR za poslední měsíc. Modrá křivka ukazuje vývoj pozitivity (poměr pozitivních případů a počtu testů).</a:t>
            </a:r>
            <a:endParaRPr lang="cs-CZ" b="1"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51867-A7A3-4DFD-BC2C-227AF36908D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cs-C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81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Graf znázorňuje vývoj</a:t>
            </a:r>
            <a:r>
              <a:rPr lang="cs-CZ" b="1" baseline="0" dirty="0"/>
              <a:t> počtu testů a pozitivních případů získaných testováním antigenními testy za poslední měsíc. Modrá křivka ukazuje vývoj pozitivity (poměr pozitivních případů a počtu testů).</a:t>
            </a:r>
            <a:endParaRPr lang="cs-CZ" b="1" dirty="0"/>
          </a:p>
          <a:p>
            <a:endParaRPr lang="cs-CZ" b="1" dirty="0"/>
          </a:p>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51867-A7A3-4DFD-BC2C-227AF36908D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698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13B4F48-45DA-4A93-94D7-4559DBB1A6C9}" type="slidenum">
              <a:rPr lang="cs-CZ" smtClean="0"/>
              <a:t>19</a:t>
            </a:fld>
            <a:endParaRPr lang="cs-CZ"/>
          </a:p>
        </p:txBody>
      </p:sp>
    </p:spTree>
    <p:extLst>
      <p:ext uri="{BB962C8B-B14F-4D97-AF65-F5344CB8AC3E}">
        <p14:creationId xmlns:p14="http://schemas.microsoft.com/office/powerpoint/2010/main" val="61576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9D78E77A-2561-4555-875B-95468CAC112D}" type="slidenum">
              <a:rPr lang="cs-CZ" smtClean="0"/>
              <a:t>21</a:t>
            </a:fld>
            <a:endParaRPr lang="cs-CZ"/>
          </a:p>
        </p:txBody>
      </p:sp>
    </p:spTree>
    <p:extLst>
      <p:ext uri="{BB962C8B-B14F-4D97-AF65-F5344CB8AC3E}">
        <p14:creationId xmlns:p14="http://schemas.microsoft.com/office/powerpoint/2010/main" val="54092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4F48-45DA-4A93-94D7-4559DBB1A6C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54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4F48-45DA-4A93-94D7-4559DBB1A6C9}"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826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mínek">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EC56048-479B-4CB1-B677-16A8618B9DB7}"/>
              </a:ext>
            </a:extLst>
          </p:cNvPr>
          <p:cNvSpPr/>
          <p:nvPr userDrawn="1"/>
        </p:nvSpPr>
        <p:spPr>
          <a:xfrm>
            <a:off x="-2154" y="5761783"/>
            <a:ext cx="12192000" cy="1096217"/>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9" name="Nadpis 1">
            <a:extLst>
              <a:ext uri="{FF2B5EF4-FFF2-40B4-BE49-F238E27FC236}">
                <a16:creationId xmlns:a16="http://schemas.microsoft.com/office/drawing/2014/main" id="{52EB2EA6-5A78-4E85-AE4C-221CA83B8187}"/>
              </a:ext>
            </a:extLst>
          </p:cNvPr>
          <p:cNvSpPr>
            <a:spLocks noGrp="1"/>
          </p:cNvSpPr>
          <p:nvPr>
            <p:ph type="ctrTitle" hasCustomPrompt="1"/>
          </p:nvPr>
        </p:nvSpPr>
        <p:spPr>
          <a:xfrm>
            <a:off x="1524000" y="2824755"/>
            <a:ext cx="9144000" cy="1071549"/>
          </a:xfrm>
        </p:spPr>
        <p:txBody>
          <a:bodyPr anchor="b">
            <a:noAutofit/>
          </a:bodyPr>
          <a:lstStyle>
            <a:lvl1pPr algn="ctr">
              <a:defRPr sz="4500" b="1">
                <a:solidFill>
                  <a:srgbClr val="D31145"/>
                </a:solidFill>
                <a:latin typeface="Arial" panose="020B0604020202020204" pitchFamily="34" charset="0"/>
                <a:cs typeface="Arial" panose="020B0604020202020204" pitchFamily="34" charset="0"/>
              </a:defRPr>
            </a:lvl1pPr>
          </a:lstStyle>
          <a:p>
            <a:r>
              <a:rPr lang="cs-CZ" dirty="0"/>
              <a:t>Hlavní nadpis prezentace</a:t>
            </a:r>
          </a:p>
        </p:txBody>
      </p:sp>
      <p:sp>
        <p:nvSpPr>
          <p:cNvPr id="20" name="Podnadpis 2">
            <a:extLst>
              <a:ext uri="{FF2B5EF4-FFF2-40B4-BE49-F238E27FC236}">
                <a16:creationId xmlns:a16="http://schemas.microsoft.com/office/drawing/2014/main" id="{070F9525-D336-4269-AB65-F312FD83E289}"/>
              </a:ext>
            </a:extLst>
          </p:cNvPr>
          <p:cNvSpPr>
            <a:spLocks noGrp="1"/>
          </p:cNvSpPr>
          <p:nvPr>
            <p:ph type="subTitle" idx="1" hasCustomPrompt="1"/>
          </p:nvPr>
        </p:nvSpPr>
        <p:spPr>
          <a:xfrm>
            <a:off x="1524000" y="4051604"/>
            <a:ext cx="9144000" cy="1071549"/>
          </a:xfrm>
        </p:spPr>
        <p:txBody>
          <a:bodyPr anchor="ctr"/>
          <a:lstStyle>
            <a:lvl1pPr marL="0" indent="0" algn="ctr">
              <a:buNone/>
              <a:defRPr sz="2400">
                <a:solidFill>
                  <a:srgbClr val="D3114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 prezentace</a:t>
            </a:r>
          </a:p>
        </p:txBody>
      </p:sp>
      <p:cxnSp>
        <p:nvCxnSpPr>
          <p:cNvPr id="9" name="Přímá spojnice 8">
            <a:extLst>
              <a:ext uri="{FF2B5EF4-FFF2-40B4-BE49-F238E27FC236}">
                <a16:creationId xmlns:a16="http://schemas.microsoft.com/office/drawing/2014/main" id="{9C6DB8DB-B4CE-44F2-A1F7-0115BA3B53A2}"/>
              </a:ext>
            </a:extLst>
          </p:cNvPr>
          <p:cNvCxnSpPr/>
          <p:nvPr userDrawn="1"/>
        </p:nvCxnSpPr>
        <p:spPr>
          <a:xfrm>
            <a:off x="20409"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A3FF7D14-88C2-4766-B102-07A71872BC84}"/>
              </a:ext>
            </a:extLst>
          </p:cNvPr>
          <p:cNvCxnSpPr/>
          <p:nvPr userDrawn="1"/>
        </p:nvCxnSpPr>
        <p:spPr>
          <a:xfrm>
            <a:off x="7264966" y="1324413"/>
            <a:ext cx="4910366" cy="0"/>
          </a:xfrm>
          <a:prstGeom prst="line">
            <a:avLst/>
          </a:prstGeom>
          <a:ln w="38100" cap="sq">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17C1E084-43DA-4F32-BC38-0A779DDC36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332066"/>
            <a:ext cx="1984694" cy="1984694"/>
          </a:xfrm>
          <a:prstGeom prst="rect">
            <a:avLst/>
          </a:prstGeom>
          <a:effectLst>
            <a:outerShdw blurRad="177800" dist="63500" dir="2700000" algn="tl" rotWithShape="0">
              <a:prstClr val="black">
                <a:alpha val="40000"/>
              </a:prstClr>
            </a:outerShdw>
          </a:effectLst>
        </p:spPr>
      </p:pic>
      <p:pic>
        <p:nvPicPr>
          <p:cNvPr id="16" name="Grafický objekt 15">
            <a:extLst>
              <a:ext uri="{FF2B5EF4-FFF2-40B4-BE49-F238E27FC236}">
                <a16:creationId xmlns:a16="http://schemas.microsoft.com/office/drawing/2014/main" id="{2E38FE36-8704-4B15-B3ED-B5C034568E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4" name="Grafický objekt 3">
            <a:extLst>
              <a:ext uri="{FF2B5EF4-FFF2-40B4-BE49-F238E27FC236}">
                <a16:creationId xmlns:a16="http://schemas.microsoft.com/office/drawing/2014/main" id="{48260FB5-167E-9443-AE69-16DC60C7836A}"/>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2175388025"/>
      </p:ext>
    </p:extLst>
  </p:cSld>
  <p:clrMapOvr>
    <a:masterClrMapping/>
  </p:clrMapOvr>
  <p:extLst>
    <p:ext uri="{DCECCB84-F9BA-43D5-87BE-67443E8EF086}">
      <p15:sldGuideLst xmlns:p15="http://schemas.microsoft.com/office/powerpoint/2012/main">
        <p15:guide id="1" orient="horz" pos="4201">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7" name="Nadpis 1">
            <a:extLst>
              <a:ext uri="{FF2B5EF4-FFF2-40B4-BE49-F238E27FC236}">
                <a16:creationId xmlns:a16="http://schemas.microsoft.com/office/drawing/2014/main" id="{74A8D0C3-8828-4945-AE3F-F718697470B4}"/>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sp>
        <p:nvSpPr>
          <p:cNvPr id="11" name="Zástupný obsah 2">
            <a:extLst>
              <a:ext uri="{FF2B5EF4-FFF2-40B4-BE49-F238E27FC236}">
                <a16:creationId xmlns:a16="http://schemas.microsoft.com/office/drawing/2014/main" id="{CC8B3D67-369B-4F24-8897-F0919A3E54BD}"/>
              </a:ext>
            </a:extLst>
          </p:cNvPr>
          <p:cNvSpPr>
            <a:spLocks noGrp="1"/>
          </p:cNvSpPr>
          <p:nvPr>
            <p:ph idx="1"/>
          </p:nvPr>
        </p:nvSpPr>
        <p:spPr>
          <a:xfrm>
            <a:off x="352147" y="1652595"/>
            <a:ext cx="11487705" cy="4409893"/>
          </a:xfrm>
        </p:spPr>
        <p:txBody>
          <a:bodyPr/>
          <a:lstStyle>
            <a:lvl1pPr marL="2286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buClr>
                <a:srgbClr val="D31145"/>
              </a:buCl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cxnSp>
        <p:nvCxnSpPr>
          <p:cNvPr id="12" name="Přímá spojnice 11">
            <a:extLst>
              <a:ext uri="{FF2B5EF4-FFF2-40B4-BE49-F238E27FC236}">
                <a16:creationId xmlns:a16="http://schemas.microsoft.com/office/drawing/2014/main" id="{569EDE3C-273C-4A62-8AE9-D7C37796420F}"/>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DD8FE222-C5DA-489E-A8D2-33FE8FCEBFB9}"/>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a16="http://schemas.microsoft.com/office/drawing/2014/main" id="{89115CFD-E318-44F9-9C3F-F0D1DFB085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5" name="Obdélník 14">
            <a:extLst>
              <a:ext uri="{FF2B5EF4-FFF2-40B4-BE49-F238E27FC236}">
                <a16:creationId xmlns:a16="http://schemas.microsoft.com/office/drawing/2014/main" id="{C76277FD-5BED-487E-A934-D1523A7642AC}"/>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3" name="Skupina 2">
            <a:extLst>
              <a:ext uri="{FF2B5EF4-FFF2-40B4-BE49-F238E27FC236}">
                <a16:creationId xmlns:a16="http://schemas.microsoft.com/office/drawing/2014/main" id="{447D9C5A-7FE9-3A4D-8ADB-213088003C1A}"/>
              </a:ext>
            </a:extLst>
          </p:cNvPr>
          <p:cNvGrpSpPr/>
          <p:nvPr userDrawn="1"/>
        </p:nvGrpSpPr>
        <p:grpSpPr>
          <a:xfrm>
            <a:off x="7979502" y="6403341"/>
            <a:ext cx="3607259" cy="503999"/>
            <a:chOff x="7979502" y="6403341"/>
            <a:chExt cx="3607259" cy="503999"/>
          </a:xfrm>
        </p:grpSpPr>
        <p:pic>
          <p:nvPicPr>
            <p:cNvPr id="17" name="Grafický objekt 16">
              <a:extLst>
                <a:ext uri="{FF2B5EF4-FFF2-40B4-BE49-F238E27FC236}">
                  <a16:creationId xmlns:a16="http://schemas.microsoft.com/office/drawing/2014/main" id="{CC8969BD-C246-CA42-B13C-EE47BC3DCA3C}"/>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0" name="Grafický objekt 19">
              <a:extLst>
                <a:ext uri="{FF2B5EF4-FFF2-40B4-BE49-F238E27FC236}">
                  <a16:creationId xmlns:a16="http://schemas.microsoft.com/office/drawing/2014/main" id="{E0BADCCC-4F74-4F0A-A7EF-44B904712FC5}"/>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115676201"/>
      </p:ext>
    </p:extLst>
  </p:cSld>
  <p:clrMapOvr>
    <a:masterClrMapping/>
  </p:clrMapOvr>
  <p:extLst>
    <p:ext uri="{DCECCB84-F9BA-43D5-87BE-67443E8EF086}">
      <p15:sldGuideLst xmlns:p15="http://schemas.microsoft.com/office/powerpoint/2012/main">
        <p15:guide id="1" orient="horz" pos="346">
          <p15:clr>
            <a:srgbClr val="FBAE40"/>
          </p15:clr>
        </p15:guide>
        <p15:guide id="2" pos="75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6BECE3A1-9B13-4F1D-A61E-AF2067EC3CE8}"/>
              </a:ext>
            </a:extLst>
          </p:cNvPr>
          <p:cNvSpPr>
            <a:spLocks noGrp="1"/>
          </p:cNvSpPr>
          <p:nvPr>
            <p:ph type="title" hasCustomPrompt="1"/>
          </p:nvPr>
        </p:nvSpPr>
        <p:spPr>
          <a:xfrm>
            <a:off x="332819" y="1"/>
            <a:ext cx="9885238" cy="896492"/>
          </a:xfrm>
        </p:spPr>
        <p:txBody>
          <a:bodyPr>
            <a:noAutofit/>
          </a:bodyPr>
          <a:lstStyle>
            <a:lvl1pPr>
              <a:defRPr sz="2400" b="1">
                <a:solidFill>
                  <a:srgbClr val="C00000"/>
                </a:solidFill>
                <a:latin typeface="Arial" panose="020B0604020202020204" pitchFamily="34" charset="0"/>
                <a:cs typeface="Arial" panose="020B0604020202020204" pitchFamily="34" charset="0"/>
              </a:defRPr>
            </a:lvl1pPr>
          </a:lstStyle>
          <a:p>
            <a:r>
              <a:rPr lang="cs-CZ" dirty="0"/>
              <a:t>Nadpis</a:t>
            </a:r>
          </a:p>
        </p:txBody>
      </p:sp>
      <p:cxnSp>
        <p:nvCxnSpPr>
          <p:cNvPr id="11" name="Přímá spojnice 10">
            <a:extLst>
              <a:ext uri="{FF2B5EF4-FFF2-40B4-BE49-F238E27FC236}">
                <a16:creationId xmlns:a16="http://schemas.microsoft.com/office/drawing/2014/main" id="{49F50076-713F-4EFA-BEB6-E92A7CA2E9D8}"/>
              </a:ext>
            </a:extLst>
          </p:cNvPr>
          <p:cNvCxnSpPr/>
          <p:nvPr userDrawn="1"/>
        </p:nvCxnSpPr>
        <p:spPr>
          <a:xfrm flipV="1">
            <a:off x="0" y="896493"/>
            <a:ext cx="10218057" cy="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91C1F1F5-9E1B-45D1-B8A7-385438BD57F0}"/>
              </a:ext>
            </a:extLst>
          </p:cNvPr>
          <p:cNvCxnSpPr/>
          <p:nvPr userDrawn="1"/>
        </p:nvCxnSpPr>
        <p:spPr>
          <a:xfrm>
            <a:off x="11826903" y="896492"/>
            <a:ext cx="365097"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5110A526-5ED1-4270-B431-200E8EA05C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8781" y="226273"/>
            <a:ext cx="1340438" cy="1340438"/>
          </a:xfrm>
          <a:prstGeom prst="rect">
            <a:avLst/>
          </a:prstGeom>
          <a:effectLst>
            <a:outerShdw blurRad="177800" dist="63500" dir="2700000" algn="tl" rotWithShape="0">
              <a:prstClr val="black">
                <a:alpha val="40000"/>
              </a:prstClr>
            </a:outerShdw>
          </a:effectLst>
        </p:spPr>
      </p:pic>
      <p:sp>
        <p:nvSpPr>
          <p:cNvPr id="14" name="Obdélník 13">
            <a:extLst>
              <a:ext uri="{FF2B5EF4-FFF2-40B4-BE49-F238E27FC236}">
                <a16:creationId xmlns:a16="http://schemas.microsoft.com/office/drawing/2014/main" id="{E07EC997-097D-4BDE-970B-3BD77460A79F}"/>
              </a:ext>
            </a:extLst>
          </p:cNvPr>
          <p:cNvSpPr/>
          <p:nvPr userDrawn="1"/>
        </p:nvSpPr>
        <p:spPr>
          <a:xfrm>
            <a:off x="0" y="6407192"/>
            <a:ext cx="12192000" cy="450808"/>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bg1"/>
              </a:solidFill>
            </a:endParaRPr>
          </a:p>
        </p:txBody>
      </p:sp>
      <p:grpSp>
        <p:nvGrpSpPr>
          <p:cNvPr id="20" name="Skupina 19">
            <a:extLst>
              <a:ext uri="{FF2B5EF4-FFF2-40B4-BE49-F238E27FC236}">
                <a16:creationId xmlns:a16="http://schemas.microsoft.com/office/drawing/2014/main" id="{20E63B92-56D5-F945-8613-CB3F227EB275}"/>
              </a:ext>
            </a:extLst>
          </p:cNvPr>
          <p:cNvGrpSpPr/>
          <p:nvPr userDrawn="1"/>
        </p:nvGrpSpPr>
        <p:grpSpPr>
          <a:xfrm>
            <a:off x="7979502" y="6403341"/>
            <a:ext cx="3607259" cy="503999"/>
            <a:chOff x="7979502" y="6403341"/>
            <a:chExt cx="3607259" cy="503999"/>
          </a:xfrm>
        </p:grpSpPr>
        <p:pic>
          <p:nvPicPr>
            <p:cNvPr id="21" name="Grafický objekt 20">
              <a:extLst>
                <a:ext uri="{FF2B5EF4-FFF2-40B4-BE49-F238E27FC236}">
                  <a16:creationId xmlns:a16="http://schemas.microsoft.com/office/drawing/2014/main" id="{8251C239-9A82-3C4F-8A6F-8FDEBACFEFD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2115" y="6403341"/>
              <a:ext cx="744646" cy="503999"/>
            </a:xfrm>
            <a:prstGeom prst="rect">
              <a:avLst/>
            </a:prstGeom>
          </p:spPr>
        </p:pic>
        <p:pic>
          <p:nvPicPr>
            <p:cNvPr id="22" name="Grafický objekt 21">
              <a:extLst>
                <a:ext uri="{FF2B5EF4-FFF2-40B4-BE49-F238E27FC236}">
                  <a16:creationId xmlns:a16="http://schemas.microsoft.com/office/drawing/2014/main" id="{D9D13083-7433-7A41-9812-10A926FB1B64}"/>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9502" y="6515641"/>
              <a:ext cx="2758663" cy="234543"/>
            </a:xfrm>
            <a:prstGeom prst="rect">
              <a:avLst/>
            </a:prstGeom>
          </p:spPr>
        </p:pic>
      </p:grpSp>
    </p:spTree>
    <p:extLst>
      <p:ext uri="{BB962C8B-B14F-4D97-AF65-F5344CB8AC3E}">
        <p14:creationId xmlns:p14="http://schemas.microsoft.com/office/powerpoint/2010/main" val="168413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ovací smínek">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B6EE3335-4CFA-4F78-ACC9-DCDA0C61E0E3}"/>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1">
            <a:extLst>
              <a:ext uri="{FF2B5EF4-FFF2-40B4-BE49-F238E27FC236}">
                <a16:creationId xmlns:a16="http://schemas.microsoft.com/office/drawing/2014/main" id="{B4AA1ACA-170D-42E8-8323-B664F9958C46}"/>
              </a:ext>
            </a:extLst>
          </p:cNvPr>
          <p:cNvSpPr>
            <a:spLocks noGrp="1"/>
          </p:cNvSpPr>
          <p:nvPr>
            <p:ph type="ctrTitle" hasCustomPrompt="1"/>
          </p:nvPr>
        </p:nvSpPr>
        <p:spPr>
          <a:xfrm>
            <a:off x="1524000" y="2503487"/>
            <a:ext cx="9144000" cy="1189622"/>
          </a:xfrm>
        </p:spPr>
        <p:txBody>
          <a:bodyPr anchor="b">
            <a:no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cs-CZ" dirty="0"/>
              <a:t>Nadpis</a:t>
            </a:r>
          </a:p>
        </p:txBody>
      </p:sp>
      <p:sp>
        <p:nvSpPr>
          <p:cNvPr id="8" name="Podnadpis 2">
            <a:extLst>
              <a:ext uri="{FF2B5EF4-FFF2-40B4-BE49-F238E27FC236}">
                <a16:creationId xmlns:a16="http://schemas.microsoft.com/office/drawing/2014/main" id="{3E1FB666-EF45-45A1-80A5-B759B741F878}"/>
              </a:ext>
            </a:extLst>
          </p:cNvPr>
          <p:cNvSpPr>
            <a:spLocks noGrp="1"/>
          </p:cNvSpPr>
          <p:nvPr>
            <p:ph type="subTitle" idx="1" hasCustomPrompt="1"/>
          </p:nvPr>
        </p:nvSpPr>
        <p:spPr>
          <a:xfrm>
            <a:off x="1524000" y="3693110"/>
            <a:ext cx="9144000" cy="1564690"/>
          </a:xfrm>
        </p:spPr>
        <p:txBody>
          <a:bodyPr anchor="ct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Podnadpis</a:t>
            </a:r>
          </a:p>
        </p:txBody>
      </p:sp>
      <p:pic>
        <p:nvPicPr>
          <p:cNvPr id="5" name="Obrázek 4">
            <a:extLst>
              <a:ext uri="{FF2B5EF4-FFF2-40B4-BE49-F238E27FC236}">
                <a16:creationId xmlns:a16="http://schemas.microsoft.com/office/drawing/2014/main" id="{0206028A-BD57-470C-9B71-297203A578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11" name="Grafický objekt 10">
            <a:extLst>
              <a:ext uri="{FF2B5EF4-FFF2-40B4-BE49-F238E27FC236}">
                <a16:creationId xmlns:a16="http://schemas.microsoft.com/office/drawing/2014/main" id="{9500876C-494A-AE40-BB68-202F9D2E4334}"/>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2" name="Grafický objekt 11">
            <a:extLst>
              <a:ext uri="{FF2B5EF4-FFF2-40B4-BE49-F238E27FC236}">
                <a16:creationId xmlns:a16="http://schemas.microsoft.com/office/drawing/2014/main" id="{17B44333-A92B-1F45-947C-508903C71A16}"/>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124458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ředělovací smínek">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E4590B06-0543-4571-8850-63C8D7437710}"/>
              </a:ext>
            </a:extLst>
          </p:cNvPr>
          <p:cNvSpPr/>
          <p:nvPr userDrawn="1"/>
        </p:nvSpPr>
        <p:spPr>
          <a:xfrm>
            <a:off x="0" y="2503486"/>
            <a:ext cx="12192000" cy="4354514"/>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Obdélník 2">
            <a:extLst>
              <a:ext uri="{FF2B5EF4-FFF2-40B4-BE49-F238E27FC236}">
                <a16:creationId xmlns:a16="http://schemas.microsoft.com/office/drawing/2014/main" id="{D939BFE6-5AA9-48F7-9C79-C28DD31BA5CC}"/>
              </a:ext>
            </a:extLst>
          </p:cNvPr>
          <p:cNvSpPr/>
          <p:nvPr userDrawn="1"/>
        </p:nvSpPr>
        <p:spPr>
          <a:xfrm>
            <a:off x="4221769" y="4075589"/>
            <a:ext cx="3748462" cy="523220"/>
          </a:xfrm>
          <a:prstGeom prst="rect">
            <a:avLst/>
          </a:prstGeom>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0" i="0" u="none" strike="noStrike" kern="1200" cap="none" spc="300" normalizeH="0" baseline="0" noProof="0" dirty="0">
                <a:ln>
                  <a:noFill/>
                </a:ln>
                <a:solidFill>
                  <a:prstClr val="white"/>
                </a:solidFill>
                <a:effectLst/>
                <a:uLnTx/>
                <a:uFillTx/>
                <a:latin typeface="+mn-lt"/>
                <a:ea typeface="+mn-ea"/>
                <a:cs typeface="+mn-cs"/>
              </a:rPr>
              <a:t>#covidneversleeps</a:t>
            </a:r>
            <a:endParaRPr kumimoji="0" lang="cs-CZ" sz="2800" b="0" i="0" u="none" strike="noStrike" kern="1200" cap="none" spc="300" normalizeH="0" baseline="0" noProof="0" dirty="0">
              <a:ln>
                <a:noFill/>
              </a:ln>
              <a:solidFill>
                <a:prstClr val="white"/>
              </a:solidFill>
              <a:effectLst/>
              <a:uLnTx/>
              <a:uFillTx/>
              <a:latin typeface="Segoe UI"/>
              <a:ea typeface="+mn-ea"/>
              <a:cs typeface="+mn-cs"/>
            </a:endParaRPr>
          </a:p>
        </p:txBody>
      </p:sp>
      <p:pic>
        <p:nvPicPr>
          <p:cNvPr id="10" name="Obrázek 9">
            <a:extLst>
              <a:ext uri="{FF2B5EF4-FFF2-40B4-BE49-F238E27FC236}">
                <a16:creationId xmlns:a16="http://schemas.microsoft.com/office/drawing/2014/main" id="{6E93BC90-CA18-4B4A-BD99-CD309B767FB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3653" y="283579"/>
            <a:ext cx="1984694" cy="1984694"/>
          </a:xfrm>
          <a:prstGeom prst="rect">
            <a:avLst/>
          </a:prstGeom>
          <a:effectLst>
            <a:outerShdw blurRad="177800" dist="63500" dir="2700000" algn="tl" rotWithShape="0">
              <a:prstClr val="black">
                <a:alpha val="40000"/>
              </a:prstClr>
            </a:outerShdw>
          </a:effectLst>
        </p:spPr>
      </p:pic>
      <p:pic>
        <p:nvPicPr>
          <p:cNvPr id="9" name="Grafický objekt 8">
            <a:extLst>
              <a:ext uri="{FF2B5EF4-FFF2-40B4-BE49-F238E27FC236}">
                <a16:creationId xmlns:a16="http://schemas.microsoft.com/office/drawing/2014/main" id="{A9EE4D8D-F381-054C-B05F-C0F073A786D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6056" y="6170912"/>
            <a:ext cx="4642915" cy="394742"/>
          </a:xfrm>
          <a:prstGeom prst="rect">
            <a:avLst/>
          </a:prstGeom>
        </p:spPr>
      </p:pic>
      <p:pic>
        <p:nvPicPr>
          <p:cNvPr id="11" name="Grafický objekt 10">
            <a:extLst>
              <a:ext uri="{FF2B5EF4-FFF2-40B4-BE49-F238E27FC236}">
                <a16:creationId xmlns:a16="http://schemas.microsoft.com/office/drawing/2014/main" id="{4E187FAC-8385-4A41-BD8D-043AE215E17A}"/>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44381" y="5820174"/>
            <a:ext cx="1619635" cy="1096217"/>
          </a:xfrm>
          <a:prstGeom prst="rect">
            <a:avLst/>
          </a:prstGeom>
        </p:spPr>
      </p:pic>
    </p:spTree>
    <p:extLst>
      <p:ext uri="{BB962C8B-B14F-4D97-AF65-F5344CB8AC3E}">
        <p14:creationId xmlns:p14="http://schemas.microsoft.com/office/powerpoint/2010/main" val="748832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E29F1E6-ED0B-46BA-8E34-71ED3EB59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7438496F-B824-41C1-AA93-D9881432A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6425653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61" r:id="rId4"/>
    <p:sldLayoutId id="2147483658" r:id="rId5"/>
    <p:sldLayoutId id="2147483662"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lancet.com/journals/lancet/article/PIIS0140-6736(21)01290-3/fulltext" TargetMode="External"/><Relationship Id="rId2" Type="http://schemas.openxmlformats.org/officeDocument/2006/relationships/hyperlink" Target="https://www.gov.uk/government/publications/investigation-of-novel-sars-cov-2-variant-variant-of-concern-202012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88B192-724F-7843-8473-7FB8726C7F36}"/>
              </a:ext>
            </a:extLst>
          </p:cNvPr>
          <p:cNvSpPr>
            <a:spLocks noGrp="1"/>
          </p:cNvSpPr>
          <p:nvPr>
            <p:ph type="ctrTitle"/>
          </p:nvPr>
        </p:nvSpPr>
        <p:spPr>
          <a:xfrm>
            <a:off x="1524000" y="2381251"/>
            <a:ext cx="9144000" cy="1515054"/>
          </a:xfrm>
        </p:spPr>
        <p:txBody>
          <a:bodyPr/>
          <a:lstStyle/>
          <a:p>
            <a:r>
              <a:rPr lang="cs-CZ" dirty="0">
                <a:solidFill>
                  <a:srgbClr val="C00000"/>
                </a:solidFill>
              </a:rPr>
              <a:t>Analytický briefing EPI situace COVID-19</a:t>
            </a:r>
          </a:p>
        </p:txBody>
      </p:sp>
      <p:sp>
        <p:nvSpPr>
          <p:cNvPr id="3" name="Podnadpis 2">
            <a:extLst>
              <a:ext uri="{FF2B5EF4-FFF2-40B4-BE49-F238E27FC236}">
                <a16:creationId xmlns:a16="http://schemas.microsoft.com/office/drawing/2014/main" id="{5DD479B6-0ED4-884F-800F-23D2FCE02B60}"/>
              </a:ext>
            </a:extLst>
          </p:cNvPr>
          <p:cNvSpPr>
            <a:spLocks noGrp="1"/>
          </p:cNvSpPr>
          <p:nvPr>
            <p:ph type="subTitle" idx="1"/>
            <p:custDataLst>
              <p:tags r:id="rId1"/>
            </p:custDataLst>
          </p:nvPr>
        </p:nvSpPr>
        <p:spPr/>
        <p:txBody>
          <a:bodyPr>
            <a:normAutofit/>
          </a:bodyPr>
          <a:lstStyle/>
          <a:p>
            <a:r>
              <a:rPr lang="cs-CZ" b="1" i="1" dirty="0">
                <a:solidFill>
                  <a:srgbClr val="C00000"/>
                </a:solidFill>
              </a:rPr>
              <a:t>7</a:t>
            </a:r>
            <a:r>
              <a:rPr lang="en-US" b="1" i="1" dirty="0">
                <a:solidFill>
                  <a:srgbClr val="C00000"/>
                </a:solidFill>
              </a:rPr>
              <a:t>. </a:t>
            </a:r>
            <a:r>
              <a:rPr lang="cs-CZ" b="1" i="1" dirty="0">
                <a:solidFill>
                  <a:srgbClr val="C00000"/>
                </a:solidFill>
              </a:rPr>
              <a:t>června 2021</a:t>
            </a:r>
          </a:p>
          <a:p>
            <a:r>
              <a:rPr lang="cs-CZ" b="1" i="1" dirty="0">
                <a:solidFill>
                  <a:srgbClr val="C00000"/>
                </a:solidFill>
              </a:rPr>
              <a:t>16:30 hod</a:t>
            </a:r>
          </a:p>
        </p:txBody>
      </p:sp>
    </p:spTree>
    <p:extLst>
      <p:ext uri="{BB962C8B-B14F-4D97-AF65-F5344CB8AC3E}">
        <p14:creationId xmlns:p14="http://schemas.microsoft.com/office/powerpoint/2010/main" val="208257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A7CFB2D5-DFD1-4382-9CC6-4D6B14FF685F}"/>
              </a:ext>
            </a:extLst>
          </p:cNvPr>
          <p:cNvSpPr/>
          <p:nvPr/>
        </p:nvSpPr>
        <p:spPr>
          <a:xfrm>
            <a:off x="351569" y="107620"/>
            <a:ext cx="9744931" cy="830997"/>
          </a:xfrm>
          <a:prstGeom prst="rect">
            <a:avLst/>
          </a:prstGeom>
        </p:spPr>
        <p:txBody>
          <a:bodyPr wrap="square">
            <a:spAutoFit/>
          </a:bodyPr>
          <a:lstStyle/>
          <a:p>
            <a:r>
              <a:rPr lang="cs-CZ" sz="2400" b="1" dirty="0">
                <a:solidFill>
                  <a:srgbClr val="C00000"/>
                </a:solidFill>
              </a:rPr>
              <a:t>Přehled situace v jednotlivých krajích - celkem</a:t>
            </a:r>
          </a:p>
          <a:p>
            <a:r>
              <a:rPr lang="cs-CZ" sz="2400" b="1" dirty="0">
                <a:solidFill>
                  <a:srgbClr val="C00000"/>
                </a:solidFill>
              </a:rPr>
              <a:t>(incidence za 7 dní</a:t>
            </a:r>
            <a:r>
              <a:rPr lang="en-US" sz="2400" b="1" dirty="0">
                <a:solidFill>
                  <a:srgbClr val="C00000"/>
                </a:solidFill>
              </a:rPr>
              <a:t> </a:t>
            </a:r>
            <a:r>
              <a:rPr lang="cs-CZ" sz="2400" b="1" dirty="0">
                <a:solidFill>
                  <a:srgbClr val="C00000"/>
                </a:solidFill>
              </a:rPr>
              <a:t>na 100 tisíc obyvatel)</a:t>
            </a:r>
          </a:p>
        </p:txBody>
      </p:sp>
      <p:sp>
        <p:nvSpPr>
          <p:cNvPr id="3" name="Obdélník 2">
            <a:extLst>
              <a:ext uri="{FF2B5EF4-FFF2-40B4-BE49-F238E27FC236}">
                <a16:creationId xmlns:a16="http://schemas.microsoft.com/office/drawing/2014/main" id="{1EDB6165-1B3E-4BFE-A643-1E86ED982DB1}"/>
              </a:ext>
            </a:extLst>
          </p:cNvPr>
          <p:cNvSpPr/>
          <p:nvPr/>
        </p:nvSpPr>
        <p:spPr>
          <a:xfrm>
            <a:off x="272250" y="6473381"/>
            <a:ext cx="1941557" cy="276999"/>
          </a:xfrm>
          <a:prstGeom prst="rect">
            <a:avLst/>
          </a:prstGeom>
        </p:spPr>
        <p:txBody>
          <a:bodyPr wrap="none">
            <a:spAutoFit/>
          </a:bodyPr>
          <a:lstStyle/>
          <a:p>
            <a:pPr lvl="0"/>
            <a:r>
              <a:rPr lang="cs-CZ" sz="1200" b="1" dirty="0">
                <a:solidFill>
                  <a:srgbClr val="FFFFFF"/>
                </a:solidFill>
              </a:rPr>
              <a:t>Zdroj dat: ISIN, ÚZIS ČR</a:t>
            </a:r>
          </a:p>
        </p:txBody>
      </p:sp>
      <p:pic>
        <p:nvPicPr>
          <p:cNvPr id="2" name="Obrázek 1">
            <a:extLst>
              <a:ext uri="{FF2B5EF4-FFF2-40B4-BE49-F238E27FC236}">
                <a16:creationId xmlns:a16="http://schemas.microsoft.com/office/drawing/2014/main" id="{2DD7D87B-0B26-4F17-B44A-BB8BBD160D2F}"/>
              </a:ext>
            </a:extLst>
          </p:cNvPr>
          <p:cNvPicPr>
            <a:picLocks noChangeAspect="1"/>
          </p:cNvPicPr>
          <p:nvPr/>
        </p:nvPicPr>
        <p:blipFill>
          <a:blip r:embed="rId2"/>
          <a:stretch>
            <a:fillRect/>
          </a:stretch>
        </p:blipFill>
        <p:spPr>
          <a:xfrm>
            <a:off x="1416915" y="1114425"/>
            <a:ext cx="8399370" cy="5225667"/>
          </a:xfrm>
          <a:prstGeom prst="rect">
            <a:avLst/>
          </a:prstGeom>
        </p:spPr>
      </p:pic>
    </p:spTree>
    <p:extLst>
      <p:ext uri="{BB962C8B-B14F-4D97-AF65-F5344CB8AC3E}">
        <p14:creationId xmlns:p14="http://schemas.microsoft.com/office/powerpoint/2010/main" val="147481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2F6E1-92F7-4836-AF55-788839093D0B}"/>
              </a:ext>
            </a:extLst>
          </p:cNvPr>
          <p:cNvSpPr>
            <a:spLocks noGrp="1"/>
          </p:cNvSpPr>
          <p:nvPr>
            <p:ph type="title"/>
          </p:nvPr>
        </p:nvSpPr>
        <p:spPr/>
        <p:txBody>
          <a:bodyPr/>
          <a:lstStyle/>
          <a:p>
            <a:pPr algn="ctr"/>
            <a:r>
              <a:rPr lang="cs-CZ" dirty="0"/>
              <a:t>Týdenní změny (nárůst/pokles)</a:t>
            </a:r>
            <a:br>
              <a:rPr lang="cs-CZ" dirty="0"/>
            </a:br>
            <a:endParaRPr lang="cs-CZ" sz="2000" dirty="0"/>
          </a:p>
        </p:txBody>
      </p:sp>
      <p:sp>
        <p:nvSpPr>
          <p:cNvPr id="5" name="TextovéPole 1">
            <a:extLst>
              <a:ext uri="{FF2B5EF4-FFF2-40B4-BE49-F238E27FC236}">
                <a16:creationId xmlns:a16="http://schemas.microsoft.com/office/drawing/2014/main" id="{41F1E305-0453-44B4-AE56-A6AEAA188C1E}"/>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ISIN, ÚZIS ČR</a:t>
            </a:r>
          </a:p>
        </p:txBody>
      </p:sp>
      <p:pic>
        <p:nvPicPr>
          <p:cNvPr id="6" name="Obrázek 5">
            <a:extLst>
              <a:ext uri="{FF2B5EF4-FFF2-40B4-BE49-F238E27FC236}">
                <a16:creationId xmlns:a16="http://schemas.microsoft.com/office/drawing/2014/main" id="{AA7D2B79-9161-4FDC-AA4E-D1662B02FBCC}"/>
              </a:ext>
            </a:extLst>
          </p:cNvPr>
          <p:cNvPicPr>
            <a:picLocks noChangeAspect="1"/>
          </p:cNvPicPr>
          <p:nvPr/>
        </p:nvPicPr>
        <p:blipFill>
          <a:blip r:embed="rId2"/>
          <a:stretch>
            <a:fillRect/>
          </a:stretch>
        </p:blipFill>
        <p:spPr>
          <a:xfrm>
            <a:off x="7091336" y="1409623"/>
            <a:ext cx="2322783" cy="4183211"/>
          </a:xfrm>
          <a:prstGeom prst="rect">
            <a:avLst/>
          </a:prstGeom>
        </p:spPr>
      </p:pic>
      <p:graphicFrame>
        <p:nvGraphicFramePr>
          <p:cNvPr id="8" name="Tabulka 7">
            <a:extLst>
              <a:ext uri="{FF2B5EF4-FFF2-40B4-BE49-F238E27FC236}">
                <a16:creationId xmlns:a16="http://schemas.microsoft.com/office/drawing/2014/main" id="{039E3A4C-C58B-4F5A-BAF0-E496EDB0BBD1}"/>
              </a:ext>
            </a:extLst>
          </p:cNvPr>
          <p:cNvGraphicFramePr>
            <a:graphicFrameLocks noGrp="1"/>
          </p:cNvGraphicFramePr>
          <p:nvPr>
            <p:extLst>
              <p:ext uri="{D42A27DB-BD31-4B8C-83A1-F6EECF244321}">
                <p14:modId xmlns:p14="http://schemas.microsoft.com/office/powerpoint/2010/main" val="2442208881"/>
              </p:ext>
            </p:extLst>
          </p:nvPr>
        </p:nvGraphicFramePr>
        <p:xfrm>
          <a:off x="8881628" y="1681545"/>
          <a:ext cx="3131820" cy="4670639"/>
        </p:xfrm>
        <a:graphic>
          <a:graphicData uri="http://schemas.openxmlformats.org/drawingml/2006/table">
            <a:tbl>
              <a:tblPr firstRow="1" firstCol="1" bandRow="1"/>
              <a:tblGrid>
                <a:gridCol w="1382395">
                  <a:extLst>
                    <a:ext uri="{9D8B030D-6E8A-4147-A177-3AD203B41FA5}">
                      <a16:colId xmlns:a16="http://schemas.microsoft.com/office/drawing/2014/main" val="1247107995"/>
                    </a:ext>
                  </a:extLst>
                </a:gridCol>
                <a:gridCol w="848995">
                  <a:extLst>
                    <a:ext uri="{9D8B030D-6E8A-4147-A177-3AD203B41FA5}">
                      <a16:colId xmlns:a16="http://schemas.microsoft.com/office/drawing/2014/main" val="3115197169"/>
                    </a:ext>
                  </a:extLst>
                </a:gridCol>
                <a:gridCol w="900430">
                  <a:extLst>
                    <a:ext uri="{9D8B030D-6E8A-4147-A177-3AD203B41FA5}">
                      <a16:colId xmlns:a16="http://schemas.microsoft.com/office/drawing/2014/main" val="4038200007"/>
                    </a:ext>
                  </a:extLst>
                </a:gridCol>
              </a:tblGrid>
              <a:tr h="615388">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Název kraje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Počet případů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za 7 dní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Počet případů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za 14 dní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87819856"/>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Hlavní město Praha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299</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664</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24578224"/>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Středočeský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252</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553</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02585102"/>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Jihočeský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235</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497</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1085941"/>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Plzeňský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142</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296</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4924645"/>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Karlovarský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11</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28</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48161326"/>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Ústecký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155</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411</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7069133"/>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Liberecký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156</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310</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307427"/>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Královéhradecký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39</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100</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8089691"/>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Pardubický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92</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182</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73670537"/>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Kraj Vysočina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79</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237</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59488336"/>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Jihomoravský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234</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566</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36585550"/>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Olomoucký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129</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400</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44469940"/>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Zlínský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182</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Calibri" panose="020F0502020204030204" pitchFamily="34" charset="0"/>
                        </a:rPr>
                        <a:t>464</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99176254"/>
                  </a:ext>
                </a:extLst>
              </a:tr>
              <a:tr h="276392">
                <a:tc>
                  <a:txBody>
                    <a:bodyPr/>
                    <a:lstStyle/>
                    <a:p>
                      <a:pPr algn="ctr">
                        <a:lnSpc>
                          <a:spcPct val="106000"/>
                        </a:lnSpc>
                        <a:spcAft>
                          <a:spcPts val="0"/>
                        </a:spcAft>
                      </a:pPr>
                      <a:r>
                        <a:rPr lang="cs-CZ" sz="11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Moravskoslezský kraj</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cs-CZ" sz="1100" b="1" i="0" u="none" strike="noStrike">
                          <a:solidFill>
                            <a:srgbClr val="000000"/>
                          </a:solidFill>
                          <a:effectLst/>
                          <a:latin typeface="Calibri" panose="020F0502020204030204" pitchFamily="34" charset="0"/>
                        </a:rPr>
                        <a:t>321</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dirty="0">
                          <a:solidFill>
                            <a:srgbClr val="000000"/>
                          </a:solidFill>
                          <a:effectLst/>
                          <a:latin typeface="Calibri" panose="020F0502020204030204" pitchFamily="34" charset="0"/>
                        </a:rPr>
                        <a:t>798</a:t>
                      </a:r>
                    </a:p>
                  </a:txBody>
                  <a:tcPr marL="6350" marR="6350" marT="635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71573223"/>
                  </a:ext>
                </a:extLst>
              </a:tr>
              <a:tr h="185763">
                <a:tc>
                  <a:txBody>
                    <a:bodyPr/>
                    <a:lstStyle/>
                    <a:p>
                      <a:pPr algn="ctr">
                        <a:lnSpc>
                          <a:spcPct val="106000"/>
                        </a:lnSpc>
                        <a:spcAft>
                          <a:spcPts val="0"/>
                        </a:spcAft>
                      </a:pPr>
                      <a:r>
                        <a:rPr lang="cs-CZ" sz="11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Celkem</a:t>
                      </a:r>
                      <a:endParaRPr lang="cs-CZ"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cs-CZ"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2 326</a:t>
                      </a: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tc>
                  <a:txBody>
                    <a:bodyPr/>
                    <a:lstStyle/>
                    <a:p>
                      <a:pPr algn="ctr">
                        <a:lnSpc>
                          <a:spcPct val="107000"/>
                        </a:lnSpc>
                        <a:spcAft>
                          <a:spcPts val="800"/>
                        </a:spcAft>
                      </a:pPr>
                      <a:r>
                        <a:rPr lang="cs-CZ" sz="1100" b="1">
                          <a:solidFill>
                            <a:srgbClr val="FFFFFF"/>
                          </a:solidFill>
                          <a:effectLst/>
                          <a:latin typeface="Calibri" panose="020F0502020204030204" pitchFamily="34" charset="0"/>
                          <a:ea typeface="Calibri" panose="020F0502020204030204" pitchFamily="34" charset="0"/>
                          <a:cs typeface="Calibri" panose="020F0502020204030204" pitchFamily="34" charset="0"/>
                        </a:rPr>
                        <a:t>5 506</a:t>
                      </a:r>
                      <a:endParaRPr lang="cs-CZ"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149057902"/>
                  </a:ext>
                </a:extLst>
              </a:tr>
            </a:tbl>
          </a:graphicData>
        </a:graphic>
      </p:graphicFrame>
      <p:sp>
        <p:nvSpPr>
          <p:cNvPr id="9" name="TextovéPole 8">
            <a:extLst>
              <a:ext uri="{FF2B5EF4-FFF2-40B4-BE49-F238E27FC236}">
                <a16:creationId xmlns:a16="http://schemas.microsoft.com/office/drawing/2014/main" id="{A792F0C2-D17B-4E0D-88CF-6D84DE298614}"/>
              </a:ext>
            </a:extLst>
          </p:cNvPr>
          <p:cNvSpPr txBox="1"/>
          <p:nvPr/>
        </p:nvSpPr>
        <p:spPr>
          <a:xfrm>
            <a:off x="106316" y="6105964"/>
            <a:ext cx="8971449" cy="246221"/>
          </a:xfrm>
          <a:prstGeom prst="rect">
            <a:avLst/>
          </a:prstGeom>
          <a:noFill/>
        </p:spPr>
        <p:txBody>
          <a:bodyPr wrap="square" rtlCol="0">
            <a:spAutoFit/>
          </a:bodyPr>
          <a:lstStyle/>
          <a:p>
            <a:r>
              <a:rPr lang="cs-CZ" sz="1000" dirty="0"/>
              <a:t>% nárůst/pokles srovnání počtu případů za prvních 7 dní s případy hlášenými za posledních 7 dní ve 14denním hodnocení tj. (1 až 7 den vs. 8 až 14 den)</a:t>
            </a:r>
          </a:p>
        </p:txBody>
      </p:sp>
      <p:pic>
        <p:nvPicPr>
          <p:cNvPr id="3" name="Obrázek 2">
            <a:extLst>
              <a:ext uri="{FF2B5EF4-FFF2-40B4-BE49-F238E27FC236}">
                <a16:creationId xmlns:a16="http://schemas.microsoft.com/office/drawing/2014/main" id="{C03900A8-F03F-49E2-B90B-61D907561F74}"/>
              </a:ext>
            </a:extLst>
          </p:cNvPr>
          <p:cNvPicPr>
            <a:picLocks noChangeAspect="1"/>
          </p:cNvPicPr>
          <p:nvPr/>
        </p:nvPicPr>
        <p:blipFill>
          <a:blip r:embed="rId3"/>
          <a:stretch>
            <a:fillRect/>
          </a:stretch>
        </p:blipFill>
        <p:spPr>
          <a:xfrm>
            <a:off x="106316" y="1390496"/>
            <a:ext cx="6896100" cy="4400197"/>
          </a:xfrm>
          <a:prstGeom prst="rect">
            <a:avLst/>
          </a:prstGeom>
        </p:spPr>
      </p:pic>
    </p:spTree>
    <p:extLst>
      <p:ext uri="{BB962C8B-B14F-4D97-AF65-F5344CB8AC3E}">
        <p14:creationId xmlns:p14="http://schemas.microsoft.com/office/powerpoint/2010/main" val="200491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CFA6ED-00B5-4632-8C9C-373CF917C059}"/>
              </a:ext>
            </a:extLst>
          </p:cNvPr>
          <p:cNvSpPr>
            <a:spLocks noGrp="1"/>
          </p:cNvSpPr>
          <p:nvPr>
            <p:ph type="title"/>
          </p:nvPr>
        </p:nvSpPr>
        <p:spPr>
          <a:xfrm>
            <a:off x="738231" y="1"/>
            <a:ext cx="9479826" cy="896492"/>
          </a:xfrm>
        </p:spPr>
        <p:txBody>
          <a:bodyPr/>
          <a:lstStyle/>
          <a:p>
            <a:r>
              <a:rPr lang="cs-CZ" dirty="0"/>
              <a:t>Přehled situace v jednotlivých okresech (incidence za 7 dní) </a:t>
            </a:r>
          </a:p>
        </p:txBody>
      </p:sp>
      <p:sp>
        <p:nvSpPr>
          <p:cNvPr id="3" name="Obdélník 2">
            <a:extLst>
              <a:ext uri="{FF2B5EF4-FFF2-40B4-BE49-F238E27FC236}">
                <a16:creationId xmlns:a16="http://schemas.microsoft.com/office/drawing/2014/main" id="{979897D2-953A-41F6-9196-FB9F26C141AB}"/>
              </a:ext>
            </a:extLst>
          </p:cNvPr>
          <p:cNvSpPr/>
          <p:nvPr/>
        </p:nvSpPr>
        <p:spPr>
          <a:xfrm>
            <a:off x="246850" y="6490901"/>
            <a:ext cx="1941557" cy="276999"/>
          </a:xfrm>
          <a:prstGeom prst="rect">
            <a:avLst/>
          </a:prstGeom>
        </p:spPr>
        <p:txBody>
          <a:bodyPr wrap="none">
            <a:spAutoFit/>
          </a:bodyPr>
          <a:lstStyle/>
          <a:p>
            <a:pPr lvl="0"/>
            <a:r>
              <a:rPr lang="cs-CZ" sz="1200" b="1" dirty="0">
                <a:solidFill>
                  <a:srgbClr val="FFFFFF"/>
                </a:solidFill>
              </a:rPr>
              <a:t>Zdroj dat: ISIN, ÚZIS ČR</a:t>
            </a:r>
          </a:p>
        </p:txBody>
      </p:sp>
      <p:pic>
        <p:nvPicPr>
          <p:cNvPr id="5" name="Obrázek 4">
            <a:extLst>
              <a:ext uri="{FF2B5EF4-FFF2-40B4-BE49-F238E27FC236}">
                <a16:creationId xmlns:a16="http://schemas.microsoft.com/office/drawing/2014/main" id="{1F567247-2C00-4A1A-8A7A-40CBB6802F96}"/>
              </a:ext>
            </a:extLst>
          </p:cNvPr>
          <p:cNvPicPr>
            <a:picLocks noChangeAspect="1"/>
          </p:cNvPicPr>
          <p:nvPr/>
        </p:nvPicPr>
        <p:blipFill>
          <a:blip r:embed="rId3"/>
          <a:stretch>
            <a:fillRect/>
          </a:stretch>
        </p:blipFill>
        <p:spPr>
          <a:xfrm>
            <a:off x="1480797" y="1170357"/>
            <a:ext cx="7994694" cy="5184304"/>
          </a:xfrm>
          <a:prstGeom prst="rect">
            <a:avLst/>
          </a:prstGeom>
        </p:spPr>
      </p:pic>
    </p:spTree>
    <p:extLst>
      <p:ext uri="{BB962C8B-B14F-4D97-AF65-F5344CB8AC3E}">
        <p14:creationId xmlns:p14="http://schemas.microsoft.com/office/powerpoint/2010/main" val="384911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3"/>
          <a:srcRect l="3213"/>
          <a:stretch/>
        </p:blipFill>
        <p:spPr>
          <a:xfrm>
            <a:off x="10179924" y="107620"/>
            <a:ext cx="1660507" cy="1510172"/>
          </a:xfrm>
          <a:prstGeom prst="rect">
            <a:avLst/>
          </a:prstGeom>
        </p:spPr>
      </p:pic>
      <p:sp>
        <p:nvSpPr>
          <p:cNvPr id="7"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ISIN, ÚZIS ČR</a:t>
            </a:r>
          </a:p>
        </p:txBody>
      </p:sp>
      <p:sp>
        <p:nvSpPr>
          <p:cNvPr id="8" name="Nadpis 1">
            <a:extLst>
              <a:ext uri="{FF2B5EF4-FFF2-40B4-BE49-F238E27FC236}">
                <a16:creationId xmlns:a16="http://schemas.microsoft.com/office/drawing/2014/main" id="{937F07BE-51D8-4060-B4B8-56F9EBABE0B5}"/>
              </a:ext>
            </a:extLst>
          </p:cNvPr>
          <p:cNvSpPr>
            <a:spLocks noGrp="1"/>
          </p:cNvSpPr>
          <p:nvPr>
            <p:ph type="title"/>
          </p:nvPr>
        </p:nvSpPr>
        <p:spPr>
          <a:xfrm>
            <a:off x="228696" y="0"/>
            <a:ext cx="9309399" cy="896492"/>
          </a:xfrm>
        </p:spPr>
        <p:txBody>
          <a:bodyPr/>
          <a:lstStyle/>
          <a:p>
            <a:r>
              <a:rPr lang="cs-CZ" dirty="0"/>
              <a:t>Počet testů PCR a pozitivních případů za posledních 30 dní</a:t>
            </a:r>
          </a:p>
        </p:txBody>
      </p:sp>
      <p:pic>
        <p:nvPicPr>
          <p:cNvPr id="2" name="Obrázek 1">
            <a:extLst>
              <a:ext uri="{FF2B5EF4-FFF2-40B4-BE49-F238E27FC236}">
                <a16:creationId xmlns:a16="http://schemas.microsoft.com/office/drawing/2014/main" id="{C5AEE1BE-0A23-4C1E-A638-E635A4BC8105}"/>
              </a:ext>
            </a:extLst>
          </p:cNvPr>
          <p:cNvPicPr>
            <a:picLocks noChangeAspect="1"/>
          </p:cNvPicPr>
          <p:nvPr/>
        </p:nvPicPr>
        <p:blipFill>
          <a:blip r:embed="rId4"/>
          <a:stretch>
            <a:fillRect/>
          </a:stretch>
        </p:blipFill>
        <p:spPr>
          <a:xfrm>
            <a:off x="746619" y="1067288"/>
            <a:ext cx="9215505" cy="5261997"/>
          </a:xfrm>
          <a:prstGeom prst="rect">
            <a:avLst/>
          </a:prstGeom>
        </p:spPr>
      </p:pic>
    </p:spTree>
    <p:extLst>
      <p:ext uri="{BB962C8B-B14F-4D97-AF65-F5344CB8AC3E}">
        <p14:creationId xmlns:p14="http://schemas.microsoft.com/office/powerpoint/2010/main" val="172796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1820BE3-36DA-4515-A307-02F96C711585}"/>
              </a:ext>
            </a:extLst>
          </p:cNvPr>
          <p:cNvPicPr>
            <a:picLocks noChangeAspect="1"/>
          </p:cNvPicPr>
          <p:nvPr/>
        </p:nvPicPr>
        <p:blipFill rotWithShape="1">
          <a:blip r:embed="rId3"/>
          <a:srcRect l="3213"/>
          <a:stretch/>
        </p:blipFill>
        <p:spPr>
          <a:xfrm>
            <a:off x="10179924" y="107620"/>
            <a:ext cx="1660507" cy="1510172"/>
          </a:xfrm>
          <a:prstGeom prst="rect">
            <a:avLst/>
          </a:prstGeom>
        </p:spPr>
      </p:pic>
      <p:sp>
        <p:nvSpPr>
          <p:cNvPr id="7" name="TextovéPole 1">
            <a:extLst>
              <a:ext uri="{FF2B5EF4-FFF2-40B4-BE49-F238E27FC236}">
                <a16:creationId xmlns:a16="http://schemas.microsoft.com/office/drawing/2014/main" id="{E5876C6B-CFD5-42DD-B925-AAF51D52DAB6}"/>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ISIN, ÚZIS ČR</a:t>
            </a:r>
          </a:p>
        </p:txBody>
      </p:sp>
      <p:sp>
        <p:nvSpPr>
          <p:cNvPr id="9" name="Nadpis 1">
            <a:extLst>
              <a:ext uri="{FF2B5EF4-FFF2-40B4-BE49-F238E27FC236}">
                <a16:creationId xmlns:a16="http://schemas.microsoft.com/office/drawing/2014/main" id="{937F07BE-51D8-4060-B4B8-56F9EBABE0B5}"/>
              </a:ext>
            </a:extLst>
          </p:cNvPr>
          <p:cNvSpPr>
            <a:spLocks noGrp="1"/>
          </p:cNvSpPr>
          <p:nvPr>
            <p:ph type="title"/>
          </p:nvPr>
        </p:nvSpPr>
        <p:spPr>
          <a:xfrm>
            <a:off x="186609" y="8389"/>
            <a:ext cx="9461724" cy="896492"/>
          </a:xfrm>
        </p:spPr>
        <p:txBody>
          <a:bodyPr/>
          <a:lstStyle/>
          <a:p>
            <a:r>
              <a:rPr lang="cs-CZ" dirty="0"/>
              <a:t>Počet </a:t>
            </a:r>
            <a:r>
              <a:rPr lang="cs-CZ" dirty="0" err="1"/>
              <a:t>Ag</a:t>
            </a:r>
            <a:r>
              <a:rPr lang="cs-CZ" dirty="0"/>
              <a:t> testů a pozitivních případů za posledních 30 dní</a:t>
            </a:r>
          </a:p>
        </p:txBody>
      </p:sp>
      <p:pic>
        <p:nvPicPr>
          <p:cNvPr id="3" name="Obrázek 2">
            <a:extLst>
              <a:ext uri="{FF2B5EF4-FFF2-40B4-BE49-F238E27FC236}">
                <a16:creationId xmlns:a16="http://schemas.microsoft.com/office/drawing/2014/main" id="{64D5D7E1-043A-4EBF-B3A9-5F4016D8E97B}"/>
              </a:ext>
            </a:extLst>
          </p:cNvPr>
          <p:cNvPicPr>
            <a:picLocks noChangeAspect="1"/>
          </p:cNvPicPr>
          <p:nvPr/>
        </p:nvPicPr>
        <p:blipFill>
          <a:blip r:embed="rId4"/>
          <a:stretch>
            <a:fillRect/>
          </a:stretch>
        </p:blipFill>
        <p:spPr>
          <a:xfrm>
            <a:off x="752708" y="1115352"/>
            <a:ext cx="8895625" cy="5174258"/>
          </a:xfrm>
          <a:prstGeom prst="rect">
            <a:avLst/>
          </a:prstGeom>
        </p:spPr>
      </p:pic>
    </p:spTree>
    <p:extLst>
      <p:ext uri="{BB962C8B-B14F-4D97-AF65-F5344CB8AC3E}">
        <p14:creationId xmlns:p14="http://schemas.microsoft.com/office/powerpoint/2010/main" val="324074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F50F5-5B72-4E09-AE69-96117615527A}"/>
              </a:ext>
            </a:extLst>
          </p:cNvPr>
          <p:cNvSpPr>
            <a:spLocks noGrp="1"/>
          </p:cNvSpPr>
          <p:nvPr>
            <p:ph type="title"/>
          </p:nvPr>
        </p:nvSpPr>
        <p:spPr/>
        <p:txBody>
          <a:bodyPr/>
          <a:lstStyle/>
          <a:p>
            <a:r>
              <a:rPr lang="cs-CZ" dirty="0"/>
              <a:t>Vývoj počtu celkově hospitalizovaných/JIP v čase</a:t>
            </a:r>
          </a:p>
        </p:txBody>
      </p:sp>
      <p:sp>
        <p:nvSpPr>
          <p:cNvPr id="3" name="Obdélník 2">
            <a:extLst>
              <a:ext uri="{FF2B5EF4-FFF2-40B4-BE49-F238E27FC236}">
                <a16:creationId xmlns:a16="http://schemas.microsoft.com/office/drawing/2014/main" id="{7E99F44A-39AE-4EAC-809A-A3A110ED1DA0}"/>
              </a:ext>
            </a:extLst>
          </p:cNvPr>
          <p:cNvSpPr/>
          <p:nvPr/>
        </p:nvSpPr>
        <p:spPr>
          <a:xfrm>
            <a:off x="332819" y="6545591"/>
            <a:ext cx="1941557" cy="276999"/>
          </a:xfrm>
          <a:prstGeom prst="rect">
            <a:avLst/>
          </a:prstGeom>
        </p:spPr>
        <p:txBody>
          <a:bodyPr wrap="none">
            <a:spAutoFit/>
          </a:bodyPr>
          <a:lstStyle/>
          <a:p>
            <a:pPr lvl="0"/>
            <a:r>
              <a:rPr lang="cs-CZ" sz="1200" b="1" dirty="0">
                <a:solidFill>
                  <a:srgbClr val="FFFFFF"/>
                </a:solidFill>
              </a:rPr>
              <a:t>Zdroj dat: ISIN, ÚZIS ČR</a:t>
            </a:r>
          </a:p>
        </p:txBody>
      </p:sp>
      <p:pic>
        <p:nvPicPr>
          <p:cNvPr id="4" name="Obrázek 3">
            <a:extLst>
              <a:ext uri="{FF2B5EF4-FFF2-40B4-BE49-F238E27FC236}">
                <a16:creationId xmlns:a16="http://schemas.microsoft.com/office/drawing/2014/main" id="{43650D14-BA66-405E-99FE-F8F972BD7D19}"/>
              </a:ext>
            </a:extLst>
          </p:cNvPr>
          <p:cNvPicPr>
            <a:picLocks noChangeAspect="1"/>
          </p:cNvPicPr>
          <p:nvPr/>
        </p:nvPicPr>
        <p:blipFill>
          <a:blip r:embed="rId2"/>
          <a:stretch>
            <a:fillRect/>
          </a:stretch>
        </p:blipFill>
        <p:spPr>
          <a:xfrm>
            <a:off x="473673" y="1244864"/>
            <a:ext cx="9676918" cy="4702930"/>
          </a:xfrm>
          <a:prstGeom prst="rect">
            <a:avLst/>
          </a:prstGeom>
        </p:spPr>
      </p:pic>
    </p:spTree>
    <p:extLst>
      <p:ext uri="{BB962C8B-B14F-4D97-AF65-F5344CB8AC3E}">
        <p14:creationId xmlns:p14="http://schemas.microsoft.com/office/powerpoint/2010/main" val="175604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5241C-BF5B-4EF1-A22B-F127449408C8}"/>
              </a:ext>
            </a:extLst>
          </p:cNvPr>
          <p:cNvSpPr>
            <a:spLocks noGrp="1"/>
          </p:cNvSpPr>
          <p:nvPr>
            <p:ph type="title"/>
          </p:nvPr>
        </p:nvSpPr>
        <p:spPr/>
        <p:txBody>
          <a:bodyPr/>
          <a:lstStyle/>
          <a:p>
            <a:r>
              <a:rPr lang="cs-CZ" dirty="0"/>
              <a:t>Stav hospitalizací - souhrn</a:t>
            </a:r>
          </a:p>
        </p:txBody>
      </p:sp>
      <p:sp>
        <p:nvSpPr>
          <p:cNvPr id="5" name="TextovéPole 1">
            <a:extLst>
              <a:ext uri="{FF2B5EF4-FFF2-40B4-BE49-F238E27FC236}">
                <a16:creationId xmlns:a16="http://schemas.microsoft.com/office/drawing/2014/main" id="{1B5742DC-28AF-42D6-A3A2-C4184BE25A95}"/>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sp>
        <p:nvSpPr>
          <p:cNvPr id="4" name="Obdélník 3">
            <a:extLst>
              <a:ext uri="{FF2B5EF4-FFF2-40B4-BE49-F238E27FC236}">
                <a16:creationId xmlns:a16="http://schemas.microsoft.com/office/drawing/2014/main" id="{50E4196C-94D4-431A-8A6C-02239E4F0EAB}"/>
              </a:ext>
            </a:extLst>
          </p:cNvPr>
          <p:cNvSpPr/>
          <p:nvPr/>
        </p:nvSpPr>
        <p:spPr>
          <a:xfrm>
            <a:off x="186609" y="951831"/>
            <a:ext cx="9801082" cy="5398337"/>
          </a:xfrm>
          <a:prstGeom prst="rect">
            <a:avLst/>
          </a:prstGeom>
        </p:spPr>
        <p:txBody>
          <a:bodyPr wrap="square">
            <a:spAutoFit/>
          </a:bodyPr>
          <a:lstStyle/>
          <a:p>
            <a:pPr>
              <a:lnSpc>
                <a:spcPct val="150000"/>
              </a:lnSpc>
            </a:pPr>
            <a:r>
              <a:rPr lang="cs-CZ" sz="1100" b="1" dirty="0">
                <a:latin typeface="Calibri" panose="020F0502020204030204" pitchFamily="34" charset="0"/>
                <a:ea typeface="Calibri" panose="020F0502020204030204" pitchFamily="34" charset="0"/>
              </a:rPr>
              <a:t>Celkový souhrn situace v ČR</a:t>
            </a:r>
            <a:r>
              <a:rPr lang="cs-CZ" sz="1100" dirty="0">
                <a:latin typeface="Calibri" panose="020F0502020204030204" pitchFamily="34" charset="0"/>
                <a:ea typeface="Calibri" panose="020F0502020204030204" pitchFamily="34" charset="0"/>
              </a:rPr>
              <a:t> </a:t>
            </a:r>
          </a:p>
          <a:p>
            <a:pPr marL="171450" indent="-171450">
              <a:lnSpc>
                <a:spcPct val="150000"/>
              </a:lnSpc>
              <a:buFont typeface="Wingdings" panose="05000000000000000000" pitchFamily="2" charset="2"/>
              <a:buChar char="q"/>
            </a:pPr>
            <a:r>
              <a:rPr lang="cs-CZ" sz="1100" dirty="0">
                <a:solidFill>
                  <a:srgbClr val="000000"/>
                </a:solidFill>
                <a:latin typeface="Calibri" panose="020F0502020204030204" pitchFamily="34" charset="0"/>
                <a:ea typeface="Calibri" panose="020F0502020204030204" pitchFamily="34" charset="0"/>
              </a:rPr>
              <a:t>Celkem hospitalizovaných bylo včera 281.</a:t>
            </a:r>
            <a:endParaRPr lang="cs-CZ" sz="1100" dirty="0">
              <a:latin typeface="Calibri" panose="020F0502020204030204" pitchFamily="34" charset="0"/>
              <a:ea typeface="Calibri" panose="020F0502020204030204" pitchFamily="34" charset="0"/>
            </a:endParaRP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Hospitalizovaní tvoří 3,9 % z celkem pozitivních.</a:t>
            </a:r>
          </a:p>
          <a:p>
            <a:pPr marL="171450" indent="-171450">
              <a:lnSpc>
                <a:spcPct val="150000"/>
              </a:lnSpc>
              <a:buFont typeface="Wingdings" panose="05000000000000000000" pitchFamily="2" charset="2"/>
              <a:buChar char="q"/>
            </a:pPr>
            <a:r>
              <a:rPr lang="cs-CZ" sz="1100" dirty="0">
                <a:solidFill>
                  <a:srgbClr val="000000"/>
                </a:solidFill>
                <a:latin typeface="Calibri" panose="020F0502020204030204" pitchFamily="34" charset="0"/>
                <a:ea typeface="Calibri" panose="020F0502020204030204" pitchFamily="34" charset="0"/>
              </a:rPr>
              <a:t>Těžký průběh onemocnění a na JIP je hlášeno u 56 osob, 17x UPV, 1x ECMO. </a:t>
            </a:r>
            <a:endParaRPr lang="cs-CZ" sz="1100" dirty="0">
              <a:latin typeface="Calibri" panose="020F0502020204030204" pitchFamily="34" charset="0"/>
              <a:ea typeface="Calibri" panose="020F0502020204030204" pitchFamily="34" charset="0"/>
            </a:endParaRP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Podíl osob v těžkém stavu z celkového počtu hospitalizovaných je 16,0 %.</a:t>
            </a:r>
          </a:p>
          <a:p>
            <a:pPr>
              <a:lnSpc>
                <a:spcPct val="150000"/>
              </a:lnSpc>
            </a:pPr>
            <a:r>
              <a:rPr lang="cs-CZ" sz="1100" dirty="0">
                <a:latin typeface="Calibri" panose="020F0502020204030204" pitchFamily="34" charset="0"/>
                <a:ea typeface="Calibri" panose="020F0502020204030204" pitchFamily="34" charset="0"/>
              </a:rPr>
              <a:t> </a:t>
            </a:r>
          </a:p>
          <a:p>
            <a:pPr>
              <a:lnSpc>
                <a:spcPct val="150000"/>
              </a:lnSpc>
            </a:pPr>
            <a:r>
              <a:rPr lang="cs-CZ" sz="1100" b="1" dirty="0">
                <a:latin typeface="Calibri" panose="020F0502020204030204" pitchFamily="34" charset="0"/>
                <a:ea typeface="Calibri" panose="020F0502020204030204" pitchFamily="34" charset="0"/>
              </a:rPr>
              <a:t>Nově přijatí pacienti</a:t>
            </a:r>
            <a:endParaRPr lang="cs-CZ" sz="1100" dirty="0">
              <a:latin typeface="Calibri" panose="020F0502020204030204" pitchFamily="34" charset="0"/>
              <a:ea typeface="Calibri" panose="020F0502020204030204" pitchFamily="34" charset="0"/>
            </a:endParaRP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Celkem 3 nově přijatí pacienti. Průměrný věk nově přijatých pacientů činí 68 let.</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Těžký stav je hlášen u 1 nově přijatých pacientů, stav střední je hlášen 1x.</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Nejvíce příjmů bylo v následujících krajích: ZLK(1), VYS(1), JMK(1).</a:t>
            </a:r>
          </a:p>
          <a:p>
            <a:pPr marL="171450" indent="-171450">
              <a:lnSpc>
                <a:spcPct val="150000"/>
              </a:lnSpc>
              <a:buFont typeface="Wingdings" panose="05000000000000000000" pitchFamily="2" charset="2"/>
              <a:buChar char="q"/>
            </a:pPr>
            <a:endParaRPr lang="cs-CZ" sz="1100" dirty="0">
              <a:latin typeface="Calibri" panose="020F0502020204030204" pitchFamily="34" charset="0"/>
              <a:ea typeface="Calibri" panose="020F0502020204030204" pitchFamily="34" charset="0"/>
            </a:endParaRPr>
          </a:p>
          <a:p>
            <a:pPr>
              <a:lnSpc>
                <a:spcPct val="150000"/>
              </a:lnSpc>
            </a:pPr>
            <a:r>
              <a:rPr lang="cs-CZ" sz="1100" b="1" dirty="0">
                <a:latin typeface="Calibri" panose="020F0502020204030204" pitchFamily="34" charset="0"/>
                <a:ea typeface="Calibri" panose="020F0502020204030204" pitchFamily="34" charset="0"/>
              </a:rPr>
              <a:t>Nově propuštění pacienti</a:t>
            </a:r>
            <a:endParaRPr lang="cs-CZ" sz="1100" dirty="0">
              <a:latin typeface="Calibri" panose="020F0502020204030204" pitchFamily="34" charset="0"/>
              <a:ea typeface="Calibri" panose="020F0502020204030204" pitchFamily="34" charset="0"/>
            </a:endParaRP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Za 06.06.2021: celkem 10 propuštěných pacientů.</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Za 05.06.2021: celkem 8 propuštěných pacientů.</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Za 04.06.2021: celkem 65 propuštěných pacientů.</a:t>
            </a:r>
          </a:p>
          <a:p>
            <a:pPr>
              <a:lnSpc>
                <a:spcPct val="150000"/>
              </a:lnSpc>
            </a:pPr>
            <a:endParaRPr lang="cs-CZ" sz="1100" dirty="0">
              <a:latin typeface="Calibri" panose="020F0502020204030204" pitchFamily="34" charset="0"/>
              <a:ea typeface="Calibri" panose="020F0502020204030204" pitchFamily="34" charset="0"/>
            </a:endParaRPr>
          </a:p>
          <a:p>
            <a:pPr>
              <a:lnSpc>
                <a:spcPct val="150000"/>
              </a:lnSpc>
            </a:pPr>
            <a:r>
              <a:rPr lang="cs-CZ" sz="1100" b="1" dirty="0">
                <a:latin typeface="Calibri" panose="020F0502020204030204" pitchFamily="34" charset="0"/>
                <a:ea typeface="Calibri" panose="020F0502020204030204" pitchFamily="34" charset="0"/>
              </a:rPr>
              <a:t>Zátěž dle krajů a nemocnic</a:t>
            </a:r>
            <a:endParaRPr lang="cs-CZ" sz="1100" dirty="0">
              <a:latin typeface="Calibri" panose="020F0502020204030204" pitchFamily="34" charset="0"/>
              <a:ea typeface="Calibri" panose="020F0502020204030204" pitchFamily="34" charset="0"/>
            </a:endParaRP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Nejvíce pacientů je v následujících krajích (z toho na JIP): ZLK 51 (8), JMK 48 (14), MSK 43 (9).</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UPV potřebuje nejvíce pacientů v JMK 48 (4), MSK 43 (4), ZLK 51 (2).</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ZZ s více jak 30 pacienty:</a:t>
            </a:r>
          </a:p>
          <a:p>
            <a:pPr marL="171450" indent="-1714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V žádné nemocnici není více, než 30 pacientů.</a:t>
            </a:r>
            <a:endParaRPr lang="cs-CZ" sz="12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84307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5241C-BF5B-4EF1-A22B-F127449408C8}"/>
              </a:ext>
            </a:extLst>
          </p:cNvPr>
          <p:cNvSpPr>
            <a:spLocks noGrp="1"/>
          </p:cNvSpPr>
          <p:nvPr>
            <p:ph type="title"/>
          </p:nvPr>
        </p:nvSpPr>
        <p:spPr/>
        <p:txBody>
          <a:bodyPr/>
          <a:lstStyle/>
          <a:p>
            <a:r>
              <a:rPr lang="cs-CZ" dirty="0"/>
              <a:t>Stav hospitalizací – kapacity IP</a:t>
            </a:r>
          </a:p>
        </p:txBody>
      </p:sp>
      <p:sp>
        <p:nvSpPr>
          <p:cNvPr id="4" name="TextovéPole 1">
            <a:extLst>
              <a:ext uri="{FF2B5EF4-FFF2-40B4-BE49-F238E27FC236}">
                <a16:creationId xmlns:a16="http://schemas.microsoft.com/office/drawing/2014/main" id="{1B63C737-6341-4079-ABE9-1CAEE9C95CC3}"/>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sp>
        <p:nvSpPr>
          <p:cNvPr id="3" name="Obdélník 2">
            <a:extLst>
              <a:ext uri="{FF2B5EF4-FFF2-40B4-BE49-F238E27FC236}">
                <a16:creationId xmlns:a16="http://schemas.microsoft.com/office/drawing/2014/main" id="{1DCF97DB-CF39-4CFF-A040-E6CCC13DB60E}"/>
              </a:ext>
            </a:extLst>
          </p:cNvPr>
          <p:cNvSpPr/>
          <p:nvPr/>
        </p:nvSpPr>
        <p:spPr>
          <a:xfrm>
            <a:off x="186609" y="967978"/>
            <a:ext cx="10031448" cy="5398337"/>
          </a:xfrm>
          <a:prstGeom prst="rect">
            <a:avLst/>
          </a:prstGeom>
        </p:spPr>
        <p:txBody>
          <a:bodyPr wrap="square">
            <a:spAutoFit/>
          </a:bodyPr>
          <a:lstStyle/>
          <a:p>
            <a:pPr>
              <a:lnSpc>
                <a:spcPct val="150000"/>
              </a:lnSpc>
            </a:pPr>
            <a:r>
              <a:rPr lang="cs-CZ" sz="1100" b="1" dirty="0">
                <a:latin typeface="Calibri" panose="020F0502020204030204" pitchFamily="34" charset="0"/>
                <a:ea typeface="Calibri" panose="020F0502020204030204" pitchFamily="34" charset="0"/>
              </a:rPr>
              <a:t>Dostupné kapacity dle dispečinku IP</a:t>
            </a:r>
            <a:endParaRPr lang="cs-CZ" sz="1100" dirty="0">
              <a:latin typeface="Calibri" panose="020F0502020204030204" pitchFamily="34" charset="0"/>
              <a:ea typeface="Calibri" panose="020F0502020204030204" pitchFamily="34" charset="0"/>
            </a:endParaRP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UPV - volná kapacita ( 689 lůžek), tj. 31,4 % celku. ECMO - volná kapacita ( 62 přístrojů), tj. 69,7 % celku.</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JIP lůžka (HFNO+UPV): volná kapacita COVID+ 935 lůžek (+ volná kapacita pro COVID- pacienty 719 lůžek).</a:t>
            </a:r>
          </a:p>
          <a:p>
            <a:pPr marL="285750" indent="-285750">
              <a:lnSpc>
                <a:spcPct val="150000"/>
              </a:lnSpc>
              <a:buFont typeface="Wingdings" panose="05000000000000000000" pitchFamily="2" charset="2"/>
              <a:buChar char="q"/>
            </a:pPr>
            <a:r>
              <a:rPr lang="cs-CZ" sz="1100" dirty="0" err="1">
                <a:latin typeface="Calibri" panose="020F0502020204030204" pitchFamily="34" charset="0"/>
                <a:ea typeface="Calibri" panose="020F0502020204030204" pitchFamily="34" charset="0"/>
              </a:rPr>
              <a:t>Stand</a:t>
            </a:r>
            <a:r>
              <a:rPr lang="cs-CZ" sz="1100" dirty="0">
                <a:latin typeface="Calibri" panose="020F0502020204030204" pitchFamily="34" charset="0"/>
                <a:ea typeface="Calibri" panose="020F0502020204030204" pitchFamily="34" charset="0"/>
              </a:rPr>
              <a:t>. lůžka s O2: volná kapacita COVID+ 1 533 lůžek (+ volná kapacita pro COVID- pacienty 5091 lůžek).</a:t>
            </a:r>
          </a:p>
          <a:p>
            <a:pPr>
              <a:lnSpc>
                <a:spcPct val="150000"/>
              </a:lnSpc>
            </a:pPr>
            <a:r>
              <a:rPr lang="cs-CZ" sz="1100" dirty="0">
                <a:latin typeface="Calibri" panose="020F0502020204030204" pitchFamily="34" charset="0"/>
                <a:ea typeface="Calibri" panose="020F0502020204030204" pitchFamily="34" charset="0"/>
              </a:rPr>
              <a:t> </a:t>
            </a:r>
          </a:p>
          <a:p>
            <a:pPr>
              <a:lnSpc>
                <a:spcPct val="150000"/>
              </a:lnSpc>
            </a:pPr>
            <a:r>
              <a:rPr lang="cs-CZ" sz="1100" b="1" dirty="0">
                <a:latin typeface="Calibri" panose="020F0502020204030204" pitchFamily="34" charset="0"/>
                <a:ea typeface="Calibri" panose="020F0502020204030204" pitchFamily="34" charset="0"/>
              </a:rPr>
              <a:t>Podíl (%) celkové kapacity JIP obsazené pacienty s COVID</a:t>
            </a:r>
            <a:endParaRPr lang="cs-CZ" sz="1100" dirty="0">
              <a:latin typeface="Calibri" panose="020F0502020204030204" pitchFamily="34" charset="0"/>
              <a:ea typeface="Calibri" panose="020F0502020204030204" pitchFamily="34" charset="0"/>
            </a:endParaRPr>
          </a:p>
          <a:p>
            <a:pPr marL="285750" indent="-285750">
              <a:lnSpc>
                <a:spcPct val="150000"/>
              </a:lnSpc>
              <a:buFont typeface="Wingdings" panose="05000000000000000000" pitchFamily="2" charset="2"/>
              <a:buChar char="q"/>
            </a:pPr>
            <a:r>
              <a:rPr lang="cs-CZ" sz="1100" dirty="0">
                <a:solidFill>
                  <a:srgbClr val="000000"/>
                </a:solidFill>
                <a:latin typeface="Calibri" panose="020F0502020204030204" pitchFamily="34" charset="0"/>
                <a:ea typeface="Calibri" panose="020F0502020204030204" pitchFamily="34" charset="0"/>
              </a:rPr>
              <a:t>ČR: 56 pacientů na JIP - 1,5 % celkové kapacity JIP</a:t>
            </a:r>
            <a:endParaRPr lang="cs-CZ" sz="1100" dirty="0">
              <a:latin typeface="Calibri" panose="020F0502020204030204" pitchFamily="34" charset="0"/>
              <a:ea typeface="Calibri" panose="020F0502020204030204" pitchFamily="34" charset="0"/>
            </a:endParaRP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Hlavní město Praha: 9 pacientů na JIP - 1,1 %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Středočeský kraj: 1 pacientů na JIP - 0,4 %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Jihočeský kraj: 4 pacientů na JIP - 2,7 %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Plzeňský kraj: 4 pacientů na JIP - 1,6 %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Karlovarský kraj: pacientů na JIP -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Ústecký kraj: 1 pacientů na JIP - 0,4 %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Liberecký kraj: 1 pacientů na JIP - 0,9 %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Královéhradecký kraj: 1 pacientů na JIP - 0,4 %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Pardubický kraj: 1 pacientů na JIP - 0,8 %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Kraj Vysočina: pacientů na JIP -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Jihomoravský kraj: 14 pacientů na JIP - 3,4 %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Olomoucký kraj: 3 pacientů na JIP - 1,5 %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Zlínský kraj: 8 pacientů na JIP - 5,3 % celkové kapacity JIP</a:t>
            </a:r>
          </a:p>
          <a:p>
            <a:pPr marL="285750" indent="-285750">
              <a:lnSpc>
                <a:spcPct val="150000"/>
              </a:lnSpc>
              <a:buFont typeface="Wingdings" panose="05000000000000000000" pitchFamily="2" charset="2"/>
              <a:buChar char="q"/>
            </a:pPr>
            <a:r>
              <a:rPr lang="cs-CZ" sz="1100" dirty="0">
                <a:latin typeface="Calibri" panose="020F0502020204030204" pitchFamily="34" charset="0"/>
                <a:ea typeface="Calibri" panose="020F0502020204030204" pitchFamily="34" charset="0"/>
              </a:rPr>
              <a:t>Moravskoslezský kraj: 9 pacientů na JIP - 1,7 % celkové kapacity JIP </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734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3989DF-91DB-4ABC-8CE4-E07F5D79FC81}"/>
              </a:ext>
            </a:extLst>
          </p:cNvPr>
          <p:cNvSpPr>
            <a:spLocks noGrp="1"/>
          </p:cNvSpPr>
          <p:nvPr>
            <p:ph type="title"/>
          </p:nvPr>
        </p:nvSpPr>
        <p:spPr>
          <a:xfrm>
            <a:off x="733871" y="1"/>
            <a:ext cx="9484186" cy="896492"/>
          </a:xfrm>
        </p:spPr>
        <p:txBody>
          <a:bodyPr/>
          <a:lstStyle/>
          <a:p>
            <a:r>
              <a:rPr lang="cs-CZ" dirty="0"/>
              <a:t>Přehled provedených očkování</a:t>
            </a:r>
          </a:p>
        </p:txBody>
      </p:sp>
      <p:pic>
        <p:nvPicPr>
          <p:cNvPr id="5" name="Obrázek 4">
            <a:extLst>
              <a:ext uri="{FF2B5EF4-FFF2-40B4-BE49-F238E27FC236}">
                <a16:creationId xmlns:a16="http://schemas.microsoft.com/office/drawing/2014/main" id="{E29225BF-56C4-4EEC-BCBA-D7E6C4A3B5D6}"/>
              </a:ext>
            </a:extLst>
          </p:cNvPr>
          <p:cNvPicPr>
            <a:picLocks noChangeAspect="1"/>
          </p:cNvPicPr>
          <p:nvPr/>
        </p:nvPicPr>
        <p:blipFill>
          <a:blip r:embed="rId2"/>
          <a:stretch>
            <a:fillRect/>
          </a:stretch>
        </p:blipFill>
        <p:spPr>
          <a:xfrm>
            <a:off x="0" y="956345"/>
            <a:ext cx="10283068" cy="5234469"/>
          </a:xfrm>
          <a:prstGeom prst="rect">
            <a:avLst/>
          </a:prstGeom>
        </p:spPr>
      </p:pic>
    </p:spTree>
    <p:extLst>
      <p:ext uri="{BB962C8B-B14F-4D97-AF65-F5344CB8AC3E}">
        <p14:creationId xmlns:p14="http://schemas.microsoft.com/office/powerpoint/2010/main" val="1988388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B3FF-E786-49C9-8DBD-0CD7041F06AA}"/>
              </a:ext>
            </a:extLst>
          </p:cNvPr>
          <p:cNvSpPr>
            <a:spLocks noGrp="1"/>
          </p:cNvSpPr>
          <p:nvPr>
            <p:ph type="title"/>
          </p:nvPr>
        </p:nvSpPr>
        <p:spPr/>
        <p:txBody>
          <a:bodyPr>
            <a:normAutofit/>
          </a:bodyPr>
          <a:lstStyle/>
          <a:p>
            <a:r>
              <a:rPr lang="pt-BR" dirty="0"/>
              <a:t>Státy přímo sousedící s ČR</a:t>
            </a:r>
            <a:r>
              <a:rPr lang="cs-CZ" dirty="0"/>
              <a:t> – popis situace</a:t>
            </a:r>
          </a:p>
        </p:txBody>
      </p:sp>
      <p:sp>
        <p:nvSpPr>
          <p:cNvPr id="4" name="Zástupný symbol pro číslo snímku 3">
            <a:extLst>
              <a:ext uri="{FF2B5EF4-FFF2-40B4-BE49-F238E27FC236}">
                <a16:creationId xmlns:a16="http://schemas.microsoft.com/office/drawing/2014/main" id="{E3C2AF34-11FC-4576-95B7-A01E9A03323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graphicFrame>
        <p:nvGraphicFramePr>
          <p:cNvPr id="7" name="Tabulka 6">
            <a:extLst>
              <a:ext uri="{FF2B5EF4-FFF2-40B4-BE49-F238E27FC236}">
                <a16:creationId xmlns:a16="http://schemas.microsoft.com/office/drawing/2014/main" id="{9261A0F5-6171-453F-B562-4FE8DF505240}"/>
              </a:ext>
            </a:extLst>
          </p:cNvPr>
          <p:cNvGraphicFramePr>
            <a:graphicFrameLocks noGrp="1"/>
          </p:cNvGraphicFramePr>
          <p:nvPr>
            <p:extLst>
              <p:ext uri="{D42A27DB-BD31-4B8C-83A1-F6EECF244321}">
                <p14:modId xmlns:p14="http://schemas.microsoft.com/office/powerpoint/2010/main" val="3265563413"/>
              </p:ext>
            </p:extLst>
          </p:nvPr>
        </p:nvGraphicFramePr>
        <p:xfrm>
          <a:off x="130232" y="979932"/>
          <a:ext cx="10087824" cy="5135118"/>
        </p:xfrm>
        <a:graphic>
          <a:graphicData uri="http://schemas.openxmlformats.org/drawingml/2006/table">
            <a:tbl>
              <a:tblPr firstRow="1" bandRow="1">
                <a:tableStyleId>{5C22544A-7EE6-4342-B048-85BDC9FD1C3A}</a:tableStyleId>
              </a:tblPr>
              <a:tblGrid>
                <a:gridCol w="1212793">
                  <a:extLst>
                    <a:ext uri="{9D8B030D-6E8A-4147-A177-3AD203B41FA5}">
                      <a16:colId xmlns:a16="http://schemas.microsoft.com/office/drawing/2014/main" val="554850407"/>
                    </a:ext>
                  </a:extLst>
                </a:gridCol>
                <a:gridCol w="1876425">
                  <a:extLst>
                    <a:ext uri="{9D8B030D-6E8A-4147-A177-3AD203B41FA5}">
                      <a16:colId xmlns:a16="http://schemas.microsoft.com/office/drawing/2014/main" val="1774791894"/>
                    </a:ext>
                  </a:extLst>
                </a:gridCol>
                <a:gridCol w="6998606">
                  <a:extLst>
                    <a:ext uri="{9D8B030D-6E8A-4147-A177-3AD203B41FA5}">
                      <a16:colId xmlns:a16="http://schemas.microsoft.com/office/drawing/2014/main" val="1397780959"/>
                    </a:ext>
                  </a:extLst>
                </a:gridCol>
              </a:tblGrid>
              <a:tr h="727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aseline="0" dirty="0">
                          <a:solidFill>
                            <a:schemeClr val="bg1"/>
                          </a:solidFill>
                          <a:latin typeface="Calibri" panose="020F0502020204030204" pitchFamily="34" charset="0"/>
                          <a:cs typeface="Calibri" panose="020F0502020204030204" pitchFamily="34" charset="0"/>
                        </a:rPr>
                        <a:t>Země</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b="1" kern="1200" dirty="0">
                          <a:solidFill>
                            <a:schemeClr val="bg1"/>
                          </a:solidFill>
                          <a:effectLst/>
                          <a:latin typeface="Calibri" panose="020F0502020204030204" pitchFamily="34" charset="0"/>
                          <a:ea typeface="+mn-ea"/>
                          <a:cs typeface="Calibri" panose="020F0502020204030204" pitchFamily="34" charset="0"/>
                        </a:rPr>
                        <a:t>Počet případů za předchozí den: </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dirty="0">
                          <a:solidFill>
                            <a:schemeClr val="bg1"/>
                          </a:solidFill>
                          <a:latin typeface="Calibri" panose="020F0502020204030204" pitchFamily="34" charset="0"/>
                          <a:cs typeface="Calibri" panose="020F0502020204030204" pitchFamily="34" charset="0"/>
                        </a:rPr>
                        <a:t>Další informace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78735481"/>
                  </a:ext>
                </a:extLst>
              </a:tr>
              <a:tr h="4407643">
                <a:tc>
                  <a:txBody>
                    <a:bodyPr/>
                    <a:lstStyle/>
                    <a:p>
                      <a:pPr algn="ctr"/>
                      <a:r>
                        <a:rPr lang="cs-CZ" sz="1400" b="1" dirty="0">
                          <a:solidFill>
                            <a:schemeClr val="tx1"/>
                          </a:solidFill>
                          <a:latin typeface="Calibri" panose="020F0502020204030204" pitchFamily="34" charset="0"/>
                          <a:cs typeface="Calibri" panose="020F0502020204030204" pitchFamily="34" charset="0"/>
                        </a:rPr>
                        <a:t>Německo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lang="cs-CZ" sz="1800" b="1" kern="1200" dirty="0">
                          <a:solidFill>
                            <a:schemeClr val="tx1"/>
                          </a:solidFill>
                          <a:effectLst/>
                          <a:latin typeface="Calibri" panose="020F0502020204030204" pitchFamily="34" charset="0"/>
                          <a:ea typeface="+mn-ea"/>
                          <a:cs typeface="Calibri" panose="020F0502020204030204" pitchFamily="34" charset="0"/>
                        </a:rPr>
                        <a:t>+ 1 117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r>
                        <a:rPr lang="cs-CZ" sz="1000" b="1" kern="1200" dirty="0">
                          <a:solidFill>
                            <a:schemeClr val="tx1"/>
                          </a:solidFill>
                          <a:effectLst/>
                          <a:latin typeface="Calibri" panose="020F0502020204030204" pitchFamily="34" charset="0"/>
                          <a:ea typeface="+mn-ea"/>
                          <a:cs typeface="Calibri" panose="020F0502020204030204" pitchFamily="34" charset="0"/>
                        </a:rPr>
                        <a:t>Podíl mutace Delta (B.1.617) se dle Institutu Roberta Kocha v KT 20 (17. – 23. 5.) v SRN mírně snížil na 2,1 %. Dominantní je nadále mutace Alfa (B.1.1.1.7) s cca 93 %. Ostatní mutace jsou vzácné.</a:t>
                      </a:r>
                    </a:p>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r>
                        <a:rPr lang="cs-CZ" sz="1000" b="1" kern="1200" dirty="0">
                          <a:solidFill>
                            <a:schemeClr val="tx1"/>
                          </a:solidFill>
                          <a:effectLst/>
                          <a:latin typeface="Calibri" panose="020F0502020204030204" pitchFamily="34" charset="0"/>
                          <a:ea typeface="+mn-ea"/>
                          <a:cs typeface="Calibri" panose="020F0502020204030204" pitchFamily="34" charset="0"/>
                        </a:rPr>
                        <a:t>Očkování: k 4. 6. bylo v SRN aplikováno 53.404.798 vakcín, z toho 1. dávek 36.695.899 a 2. dávek 16.708.899. Proočkovanost oběma dávkami je 20,1 %.</a:t>
                      </a:r>
                    </a:p>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r>
                        <a:rPr lang="cs-CZ" sz="1000" b="1" kern="1200" dirty="0">
                          <a:solidFill>
                            <a:schemeClr val="tx1"/>
                          </a:solidFill>
                          <a:effectLst/>
                          <a:latin typeface="Calibri" panose="020F0502020204030204" pitchFamily="34" charset="0"/>
                          <a:ea typeface="+mn-ea"/>
                          <a:cs typeface="Calibri" panose="020F0502020204030204" pitchFamily="34" charset="0"/>
                        </a:rPr>
                        <a:t>Vládní koalice chce prodloužit „pandemický stav nouze celostátního dopadu“, který slouží jako právní základ například ohledně omezení vstupu do země, priorit očkování, nákladů na testy atd. Spolkový sněm jej poprvé schválil 25. 3. 2020. Bez prodloužení by vypršel na konci června.</a:t>
                      </a:r>
                    </a:p>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r>
                        <a:rPr lang="cs-CZ" sz="1000" b="1" kern="1200" dirty="0">
                          <a:solidFill>
                            <a:schemeClr val="tx1"/>
                          </a:solidFill>
                          <a:effectLst/>
                          <a:latin typeface="Calibri" panose="020F0502020204030204" pitchFamily="34" charset="0"/>
                          <a:ea typeface="+mn-ea"/>
                          <a:cs typeface="Calibri" panose="020F0502020204030204" pitchFamily="34" charset="0"/>
                        </a:rPr>
                        <a:t>Po letních prázdninách by školy v SRN měly pokračovat v plně prezenčním vyučování bez ohledu na to, zda jsou žáci očkovaní nebo ne.</a:t>
                      </a:r>
                    </a:p>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r>
                        <a:rPr lang="cs-CZ" sz="1000" b="1" kern="1200" dirty="0">
                          <a:solidFill>
                            <a:schemeClr val="tx1"/>
                          </a:solidFill>
                          <a:effectLst/>
                          <a:latin typeface="Calibri" panose="020F0502020204030204" pitchFamily="34" charset="0"/>
                          <a:ea typeface="+mn-ea"/>
                          <a:cs typeface="Calibri" panose="020F0502020204030204" pitchFamily="34" charset="0"/>
                        </a:rPr>
                        <a:t>Krajský hygienický úřad </a:t>
                      </a:r>
                      <a:r>
                        <a:rPr lang="cs-CZ" sz="1000" b="1" kern="1200" dirty="0" err="1">
                          <a:solidFill>
                            <a:schemeClr val="tx1"/>
                          </a:solidFill>
                          <a:effectLst/>
                          <a:latin typeface="Calibri" panose="020F0502020204030204" pitchFamily="34" charset="0"/>
                          <a:ea typeface="+mn-ea"/>
                          <a:cs typeface="Calibri" panose="020F0502020204030204" pitchFamily="34" charset="0"/>
                        </a:rPr>
                        <a:t>Dresden</a:t>
                      </a:r>
                      <a:r>
                        <a:rPr lang="cs-CZ" sz="1000" b="1" kern="1200" dirty="0">
                          <a:solidFill>
                            <a:schemeClr val="tx1"/>
                          </a:solidFill>
                          <a:effectLst/>
                          <a:latin typeface="Calibri" panose="020F0502020204030204" pitchFamily="34" charset="0"/>
                          <a:ea typeface="+mn-ea"/>
                          <a:cs typeface="Calibri" panose="020F0502020204030204" pitchFamily="34" charset="0"/>
                        </a:rPr>
                        <a:t> nařídil do 8. 6. 2021 karanténu všem obyvatelům 14partového věžáku studentských kolejí se 200 byty poté, co zde na covid-19 náhle zemřel student, který se vrátil z Indie. Celý drážďanský objekt hlídá policie, zásobování jídlem a léky probíhá prostřednictvím Úřadu pro ochranu před požárem a katastrofami. Úřady se obávají rozšíření indické mutace covid-19, probíhá testování všech obyvatel domu.</a:t>
                      </a:r>
                    </a:p>
                    <a:p>
                      <a:pPr marL="171450" marR="0" lvl="0" indent="-171450" algn="just" defTabSz="914400" rtl="0" eaLnBrk="1" fontAlgn="auto" latinLnBrk="0" hangingPunct="1">
                        <a:lnSpc>
                          <a:spcPts val="1200"/>
                        </a:lnSpc>
                        <a:spcBef>
                          <a:spcPts val="0"/>
                        </a:spcBef>
                        <a:spcAft>
                          <a:spcPts val="0"/>
                        </a:spcAft>
                        <a:buClrTx/>
                        <a:buSzTx/>
                        <a:buFont typeface="Wingdings" panose="05000000000000000000" pitchFamily="2" charset="2"/>
                        <a:buChar char="q"/>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08863"/>
                  </a:ext>
                </a:extLst>
              </a:tr>
            </a:tbl>
          </a:graphicData>
        </a:graphic>
      </p:graphicFrame>
      <p:sp>
        <p:nvSpPr>
          <p:cNvPr id="6" name="TextovéPole 1">
            <a:extLst>
              <a:ext uri="{FF2B5EF4-FFF2-40B4-BE49-F238E27FC236}">
                <a16:creationId xmlns:a16="http://schemas.microsoft.com/office/drawing/2014/main" id="{353ECE7D-8965-4490-B988-BB1C0C0E9EC5}"/>
              </a:ext>
            </a:extLst>
          </p:cNvPr>
          <p:cNvSpPr txBox="1"/>
          <p:nvPr/>
        </p:nvSpPr>
        <p:spPr>
          <a:xfrm>
            <a:off x="0" y="6468392"/>
            <a:ext cx="7740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 situační zpráva </a:t>
            </a:r>
          </a:p>
        </p:txBody>
      </p:sp>
    </p:spTree>
    <p:extLst>
      <p:ext uri="{BB962C8B-B14F-4D97-AF65-F5344CB8AC3E}">
        <p14:creationId xmlns:p14="http://schemas.microsoft.com/office/powerpoint/2010/main" val="578386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F21C8F-CE40-437E-8258-050812426067}"/>
              </a:ext>
            </a:extLst>
          </p:cNvPr>
          <p:cNvSpPr>
            <a:spLocks noGrp="1"/>
          </p:cNvSpPr>
          <p:nvPr>
            <p:ph type="title"/>
          </p:nvPr>
        </p:nvSpPr>
        <p:spPr>
          <a:xfrm>
            <a:off x="320119" y="62835"/>
            <a:ext cx="9885238" cy="896492"/>
          </a:xfrm>
        </p:spPr>
        <p:txBody>
          <a:bodyPr/>
          <a:lstStyle/>
          <a:p>
            <a:pPr algn="ctr"/>
            <a:r>
              <a:rPr lang="cs-CZ" dirty="0"/>
              <a:t>Aktuální situace v ČR k 6. 6. 2021 (23:59)</a:t>
            </a:r>
          </a:p>
        </p:txBody>
      </p:sp>
      <p:sp>
        <p:nvSpPr>
          <p:cNvPr id="4" name="Zástupný symbol pro číslo snímku 3">
            <a:extLst>
              <a:ext uri="{FF2B5EF4-FFF2-40B4-BE49-F238E27FC236}">
                <a16:creationId xmlns:a16="http://schemas.microsoft.com/office/drawing/2014/main" id="{588A6D04-F63F-446D-922D-BF72C04283F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8" name="TextovéPole 1">
            <a:extLst>
              <a:ext uri="{FF2B5EF4-FFF2-40B4-BE49-F238E27FC236}">
                <a16:creationId xmlns:a16="http://schemas.microsoft.com/office/drawing/2014/main" id="{5749DF99-19D3-4B65-943E-9A927A104DA5}"/>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3" name="Tabulka 2">
            <a:extLst>
              <a:ext uri="{FF2B5EF4-FFF2-40B4-BE49-F238E27FC236}">
                <a16:creationId xmlns:a16="http://schemas.microsoft.com/office/drawing/2014/main" id="{B9133BA7-6A3B-47C9-B7BF-5509D7862C91}"/>
              </a:ext>
            </a:extLst>
          </p:cNvPr>
          <p:cNvGraphicFramePr>
            <a:graphicFrameLocks noGrp="1"/>
          </p:cNvGraphicFramePr>
          <p:nvPr>
            <p:extLst>
              <p:ext uri="{D42A27DB-BD31-4B8C-83A1-F6EECF244321}">
                <p14:modId xmlns:p14="http://schemas.microsoft.com/office/powerpoint/2010/main" val="37071199"/>
              </p:ext>
            </p:extLst>
          </p:nvPr>
        </p:nvGraphicFramePr>
        <p:xfrm>
          <a:off x="186609" y="1026295"/>
          <a:ext cx="9885238" cy="2958476"/>
        </p:xfrm>
        <a:graphic>
          <a:graphicData uri="http://schemas.openxmlformats.org/drawingml/2006/table">
            <a:tbl>
              <a:tblPr firstRow="1" firstCol="1" bandRow="1"/>
              <a:tblGrid>
                <a:gridCol w="1476230">
                  <a:extLst>
                    <a:ext uri="{9D8B030D-6E8A-4147-A177-3AD203B41FA5}">
                      <a16:colId xmlns:a16="http://schemas.microsoft.com/office/drawing/2014/main" val="1375172104"/>
                    </a:ext>
                  </a:extLst>
                </a:gridCol>
                <a:gridCol w="820302">
                  <a:extLst>
                    <a:ext uri="{9D8B030D-6E8A-4147-A177-3AD203B41FA5}">
                      <a16:colId xmlns:a16="http://schemas.microsoft.com/office/drawing/2014/main" val="1275383719"/>
                    </a:ext>
                  </a:extLst>
                </a:gridCol>
                <a:gridCol w="713065">
                  <a:extLst>
                    <a:ext uri="{9D8B030D-6E8A-4147-A177-3AD203B41FA5}">
                      <a16:colId xmlns:a16="http://schemas.microsoft.com/office/drawing/2014/main" val="1025048204"/>
                    </a:ext>
                  </a:extLst>
                </a:gridCol>
                <a:gridCol w="1602297">
                  <a:extLst>
                    <a:ext uri="{9D8B030D-6E8A-4147-A177-3AD203B41FA5}">
                      <a16:colId xmlns:a16="http://schemas.microsoft.com/office/drawing/2014/main" val="1613047867"/>
                    </a:ext>
                  </a:extLst>
                </a:gridCol>
                <a:gridCol w="562062">
                  <a:extLst>
                    <a:ext uri="{9D8B030D-6E8A-4147-A177-3AD203B41FA5}">
                      <a16:colId xmlns:a16="http://schemas.microsoft.com/office/drawing/2014/main" val="2990642267"/>
                    </a:ext>
                  </a:extLst>
                </a:gridCol>
                <a:gridCol w="1686187">
                  <a:extLst>
                    <a:ext uri="{9D8B030D-6E8A-4147-A177-3AD203B41FA5}">
                      <a16:colId xmlns:a16="http://schemas.microsoft.com/office/drawing/2014/main" val="4196292132"/>
                    </a:ext>
                  </a:extLst>
                </a:gridCol>
                <a:gridCol w="662731">
                  <a:extLst>
                    <a:ext uri="{9D8B030D-6E8A-4147-A177-3AD203B41FA5}">
                      <a16:colId xmlns:a16="http://schemas.microsoft.com/office/drawing/2014/main" val="3821164251"/>
                    </a:ext>
                  </a:extLst>
                </a:gridCol>
                <a:gridCol w="184896">
                  <a:extLst>
                    <a:ext uri="{9D8B030D-6E8A-4147-A177-3AD203B41FA5}">
                      <a16:colId xmlns:a16="http://schemas.microsoft.com/office/drawing/2014/main" val="2316743195"/>
                    </a:ext>
                  </a:extLst>
                </a:gridCol>
                <a:gridCol w="763060">
                  <a:extLst>
                    <a:ext uri="{9D8B030D-6E8A-4147-A177-3AD203B41FA5}">
                      <a16:colId xmlns:a16="http://schemas.microsoft.com/office/drawing/2014/main" val="3896551519"/>
                    </a:ext>
                  </a:extLst>
                </a:gridCol>
                <a:gridCol w="1414408">
                  <a:extLst>
                    <a:ext uri="{9D8B030D-6E8A-4147-A177-3AD203B41FA5}">
                      <a16:colId xmlns:a16="http://schemas.microsoft.com/office/drawing/2014/main" val="1583535042"/>
                    </a:ext>
                  </a:extLst>
                </a:gridCol>
              </a:tblGrid>
              <a:tr h="374265">
                <a:tc gridSpan="4">
                  <a:txBody>
                    <a:bodyPr/>
                    <a:lstStyle/>
                    <a:p>
                      <a:pPr algn="ctr">
                        <a:lnSpc>
                          <a:spcPct val="100000"/>
                        </a:lnSpc>
                        <a:spcAft>
                          <a:spcPts val="0"/>
                        </a:spcAft>
                      </a:pPr>
                      <a:r>
                        <a:rPr lang="cs-CZ" sz="1400" b="1" dirty="0">
                          <a:effectLst/>
                          <a:latin typeface="Calibri" panose="020F0502020204030204" pitchFamily="34" charset="0"/>
                          <a:ea typeface="Times New Roman" panose="02020603050405020304" pitchFamily="18" charset="0"/>
                          <a:cs typeface="Calibri" panose="020F0502020204030204" pitchFamily="34" charset="0"/>
                        </a:rPr>
                        <a:t>Potvrzené případy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rowSpan="11">
                  <a:txBody>
                    <a:bodyPr/>
                    <a:lstStyle/>
                    <a:p>
                      <a:pPr algn="just">
                        <a:lnSpc>
                          <a:spcPct val="100000"/>
                        </a:lnSpc>
                        <a:spcAft>
                          <a:spcPts val="0"/>
                        </a:spcAft>
                      </a:pPr>
                      <a:r>
                        <a:rPr lang="cs-CZ"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5">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7denní incidence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případů za 7 dní na 100 tisíc obyvatel)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065234165"/>
                  </a:ext>
                </a:extLst>
              </a:tr>
              <a:tr h="213866">
                <a:tc rowSpan="2">
                  <a:txBody>
                    <a:bodyPr/>
                    <a:lstStyle/>
                    <a:p>
                      <a:pPr algn="ctr">
                        <a:lnSpc>
                          <a:spcPct val="107000"/>
                        </a:lnSpc>
                        <a:spcAft>
                          <a:spcPts val="80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Kategorie</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rowSpan="2" grid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případů za předchozí den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rowSpan="2"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row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Denní průměr</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(průměr 7 dnů)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gridSpan="2">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Celkem</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3">
                  <a:txBody>
                    <a:bodyPr/>
                    <a:lstStyle/>
                    <a:p>
                      <a:pPr algn="ct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 +</a:t>
                      </a:r>
                      <a:endParaRPr lang="cs-CZ" dirty="0"/>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35972502"/>
                  </a:ext>
                </a:extLst>
              </a:tr>
              <a:tr h="249510">
                <a:tc vMerge="1">
                  <a:txBody>
                    <a:bodyPr/>
                    <a:lstStyle/>
                    <a:p>
                      <a:endParaRPr lang="cs-CZ"/>
                    </a:p>
                  </a:txBody>
                  <a:tcPr/>
                </a:tc>
                <a:tc gridSpan="2" vMerge="1">
                  <a:txBody>
                    <a:bodyPr/>
                    <a:lstStyle/>
                    <a:p>
                      <a:endParaRPr lang="cs-CZ"/>
                    </a:p>
                  </a:txBody>
                  <a:tcPr/>
                </a:tc>
                <a:tc hMerge="1" vMerge="1">
                  <a:txBody>
                    <a:bodyPr/>
                    <a:lstStyle/>
                    <a:p>
                      <a:endParaRPr lang="cs-CZ"/>
                    </a:p>
                  </a:txBody>
                  <a:tcPr/>
                </a:tc>
                <a:tc vMerge="1">
                  <a:txBody>
                    <a:bodyPr/>
                    <a:lstStyle/>
                    <a:p>
                      <a:endParaRPr lang="cs-CZ"/>
                    </a:p>
                  </a:txBody>
                  <a:tcPr/>
                </a:tc>
                <a:tc vMerge="1">
                  <a:txBody>
                    <a:bodyPr/>
                    <a:lstStyle/>
                    <a:p>
                      <a:endParaRPr lang="cs-CZ"/>
                    </a:p>
                  </a:txBody>
                  <a:tcPr/>
                </a:tc>
                <a:tc gridSpan="2">
                  <a:txBody>
                    <a:bodyPr/>
                    <a:lstStyle/>
                    <a:p>
                      <a:pPr algn="ctr">
                        <a:lnSpc>
                          <a:spcPct val="100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21,8 [-0,2]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cs-CZ"/>
                    </a:p>
                  </a:txBody>
                  <a:tcPr/>
                </a:tc>
                <a:tc gridSpan="3">
                  <a:txBody>
                    <a:bodyPr/>
                    <a:lstStyle/>
                    <a:p>
                      <a:pPr algn="ct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 [-0,4]</a:t>
                      </a:r>
                      <a:endParaRPr lang="cs-CZ" dirty="0"/>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058602080"/>
                  </a:ext>
                </a:extLst>
              </a:tr>
              <a:tr h="249510">
                <a:tc>
                  <a:txBody>
                    <a:bodyPr/>
                    <a:lstStyle/>
                    <a:p>
                      <a:pPr algn="ctr">
                        <a:lnSpc>
                          <a:spcPct val="107000"/>
                        </a:lnSpc>
                        <a:spcAft>
                          <a:spcPts val="80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Celkem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333 [-3]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gridSpan="5">
                  <a:txBody>
                    <a:bodyPr/>
                    <a:lstStyle/>
                    <a:p>
                      <a:pPr algn="ctr">
                        <a:lnSpc>
                          <a:spcPct val="100000"/>
                        </a:lnSpc>
                        <a:spcAft>
                          <a:spcPts val="0"/>
                        </a:spcAft>
                      </a:pPr>
                      <a:r>
                        <a:rPr lang="cs-CZ"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okresů – 7denní incidence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98366368"/>
                  </a:ext>
                </a:extLst>
              </a:tr>
              <a:tr h="249510">
                <a:tc>
                  <a:txBody>
                    <a:bodyPr/>
                    <a:lstStyle/>
                    <a:p>
                      <a:pPr algn="ctr">
                        <a:lnSpc>
                          <a:spcPct val="107000"/>
                        </a:lnSpc>
                        <a:spcAft>
                          <a:spcPts val="800"/>
                        </a:spcAft>
                      </a:pPr>
                      <a:r>
                        <a:rPr lang="en-US"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cs-CZ"/>
                    </a:p>
                  </a:txBody>
                  <a:tcPr/>
                </a:tc>
                <a:tc>
                  <a:txBody>
                    <a:bodyPr/>
                    <a:lstStyle/>
                    <a:p>
                      <a:pPr algn="ctr">
                        <a:lnSpc>
                          <a:spcPct val="100000"/>
                        </a:lnSpc>
                        <a:spcAft>
                          <a:spcPts val="0"/>
                        </a:spcAft>
                      </a:pPr>
                      <a:r>
                        <a:rPr lang="cs-CZ"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0–25 případů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gridSpan="3">
                  <a:txBody>
                    <a:bodyPr/>
                    <a:lstStyle/>
                    <a:p>
                      <a:pPr algn="ctr">
                        <a:lnSpc>
                          <a:spcPct val="100000"/>
                        </a:lnSpc>
                        <a:spcAft>
                          <a:spcPts val="0"/>
                        </a:spcAft>
                      </a:pPr>
                      <a:r>
                        <a:rPr lang="cs-CZ"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&gt;25–50</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tc>
                <a:tc>
                  <a:txBody>
                    <a:bodyPr/>
                    <a:lstStyle/>
                    <a:p>
                      <a:pPr algn="ctr">
                        <a:lnSpc>
                          <a:spcPct val="100000"/>
                        </a:lnSpc>
                        <a:spcAft>
                          <a:spcPts val="0"/>
                        </a:spcAft>
                      </a:pPr>
                      <a:r>
                        <a:rPr lang="cs-CZ"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&gt;50 případů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492800783"/>
                  </a:ext>
                </a:extLst>
              </a:tr>
              <a:tr h="249510">
                <a:tc gridSpan="4">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tc>
                <a:tc hMerge="1">
                  <a:txBody>
                    <a:bodyPr/>
                    <a:lstStyle/>
                    <a:p>
                      <a:endParaRPr lang="cs-CZ"/>
                    </a:p>
                  </a:txBody>
                  <a:tcPr/>
                </a:tc>
                <a:tc vMerge="1">
                  <a:txBody>
                    <a:bodyPr/>
                    <a:lstStyle/>
                    <a:p>
                      <a:endParaRPr lang="cs-CZ"/>
                    </a:p>
                  </a:txBody>
                  <a:tcPr/>
                </a:tc>
                <a:tc>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510703"/>
                  </a:ext>
                </a:extLst>
              </a:tr>
              <a:tr h="374265">
                <a:tc gridSpan="4">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Celkový souhrn</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vMerge="1">
                  <a:txBody>
                    <a:bodyPr/>
                    <a:lstStyle/>
                    <a:p>
                      <a:endParaRPr lang="cs-CZ"/>
                    </a:p>
                  </a:txBody>
                  <a:tcPr/>
                </a:tc>
                <a:tc gridSpan="5">
                  <a:txBody>
                    <a:bodyPr/>
                    <a:lstStyle/>
                    <a:p>
                      <a:pPr algn="ctr">
                        <a:lnSpc>
                          <a:spcPct val="100000"/>
                        </a:lnSpc>
                        <a:spcAft>
                          <a:spcPts val="0"/>
                        </a:spcAft>
                      </a:pPr>
                      <a:r>
                        <a:rPr lang="cs-CZ"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7denní incidence / nejnižší vs. nejvyšší hodnoty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případů za 7 dní na 100 tisíc obyvatel)</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46321537"/>
                  </a:ext>
                </a:extLst>
              </a:tr>
              <a:tr h="249510">
                <a:tc grid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Potvrzené případy – celkem</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lnSpc>
                          <a:spcPct val="100000"/>
                        </a:lnSpc>
                        <a:spcAft>
                          <a:spcPts val="0"/>
                        </a:spcAft>
                      </a:pP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1 663 607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0"/>
                        </a:spcAft>
                      </a:pPr>
                      <a:r>
                        <a:rPr lang="en-US"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1 663 607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gridSpan="5">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Nejnižší vs. nejvyšší hodnota - kraje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863511620"/>
                  </a:ext>
                </a:extLst>
              </a:tr>
              <a:tr h="249510">
                <a:tc grid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Potvrzené případy (65+)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lnSpc>
                          <a:spcPct val="100000"/>
                        </a:lnSpc>
                        <a:spcAft>
                          <a:spcPts val="0"/>
                        </a:spcAft>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260 631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0"/>
                        </a:spcAft>
                      </a:pPr>
                      <a:r>
                        <a:rPr lang="cs-CZ"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260 631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gridSpan="3">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Karlovarský kraj [4]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Jihočeský kraj</a:t>
                      </a: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607877713"/>
                  </a:ext>
                </a:extLst>
              </a:tr>
              <a:tr h="249510">
                <a:tc grid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Vyléčení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lnSpc>
                          <a:spcPct val="100000"/>
                        </a:lnSpc>
                        <a:spcAft>
                          <a:spcPts val="0"/>
                        </a:spcAft>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1 626 306</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0"/>
                        </a:spcAft>
                      </a:pPr>
                      <a:r>
                        <a:rPr lang="cs-CZ"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1 626 306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gridSpan="5">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Nejnižší vs. nejvyšší hodnota - okresy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87012849"/>
                  </a:ext>
                </a:extLst>
              </a:tr>
              <a:tr h="249510">
                <a:tc gridSpan="2">
                  <a:txBody>
                    <a:bodyPr/>
                    <a:lstStyle/>
                    <a:p>
                      <a:pPr algn="ctr">
                        <a:lnSpc>
                          <a:spcPct val="100000"/>
                        </a:lnSpc>
                        <a:spcAft>
                          <a:spcPts val="0"/>
                        </a:spcAft>
                      </a:pPr>
                      <a:r>
                        <a:rPr lang="cs-CZ"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úmrtí</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endParaRPr lang="cs-CZ"/>
                    </a:p>
                  </a:txBody>
                  <a:tcPr/>
                </a:tc>
                <a:tc gridSpan="2">
                  <a:txBody>
                    <a:bodyPr/>
                    <a:lstStyle/>
                    <a:p>
                      <a:pPr algn="ctr">
                        <a:lnSpc>
                          <a:spcPct val="100000"/>
                        </a:lnSpc>
                        <a:spcAft>
                          <a:spcPts val="0"/>
                        </a:spcAft>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30 164</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0"/>
                        </a:spcAft>
                      </a:pPr>
                      <a:r>
                        <a:rPr lang="cs-CZ"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30 164</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gridSpan="3">
                  <a:txBody>
                    <a:bodyPr/>
                    <a:lstStyle/>
                    <a:p>
                      <a:pPr algn="ctr">
                        <a:lnSpc>
                          <a:spcPct val="100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Sokolov [2]</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Český Krumlov [85]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endParaRPr lang="cs-CZ"/>
                    </a:p>
                  </a:txBody>
                  <a:tcPr>
                    <a:lnL w="190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91117317"/>
                  </a:ext>
                </a:extLst>
              </a:tr>
            </a:tbl>
          </a:graphicData>
        </a:graphic>
      </p:graphicFrame>
      <p:graphicFrame>
        <p:nvGraphicFramePr>
          <p:cNvPr id="7" name="Tabulka 6">
            <a:extLst>
              <a:ext uri="{FF2B5EF4-FFF2-40B4-BE49-F238E27FC236}">
                <a16:creationId xmlns:a16="http://schemas.microsoft.com/office/drawing/2014/main" id="{B508588B-0BF2-4F4C-BCC8-31FED31FF6FD}"/>
              </a:ext>
            </a:extLst>
          </p:cNvPr>
          <p:cNvGraphicFramePr>
            <a:graphicFrameLocks noGrp="1"/>
          </p:cNvGraphicFramePr>
          <p:nvPr>
            <p:extLst>
              <p:ext uri="{D42A27DB-BD31-4B8C-83A1-F6EECF244321}">
                <p14:modId xmlns:p14="http://schemas.microsoft.com/office/powerpoint/2010/main" val="500415870"/>
              </p:ext>
            </p:extLst>
          </p:nvPr>
        </p:nvGraphicFramePr>
        <p:xfrm>
          <a:off x="186608" y="4147366"/>
          <a:ext cx="9885237" cy="2097494"/>
        </p:xfrm>
        <a:graphic>
          <a:graphicData uri="http://schemas.openxmlformats.org/drawingml/2006/table">
            <a:tbl>
              <a:tblPr firstRow="1" firstCol="1" bandRow="1"/>
              <a:tblGrid>
                <a:gridCol w="2296533">
                  <a:extLst>
                    <a:ext uri="{9D8B030D-6E8A-4147-A177-3AD203B41FA5}">
                      <a16:colId xmlns:a16="http://schemas.microsoft.com/office/drawing/2014/main" val="3791349905"/>
                    </a:ext>
                  </a:extLst>
                </a:gridCol>
                <a:gridCol w="117881">
                  <a:extLst>
                    <a:ext uri="{9D8B030D-6E8A-4147-A177-3AD203B41FA5}">
                      <a16:colId xmlns:a16="http://schemas.microsoft.com/office/drawing/2014/main" val="753278069"/>
                    </a:ext>
                  </a:extLst>
                </a:gridCol>
                <a:gridCol w="2205870">
                  <a:extLst>
                    <a:ext uri="{9D8B030D-6E8A-4147-A177-3AD203B41FA5}">
                      <a16:colId xmlns:a16="http://schemas.microsoft.com/office/drawing/2014/main" val="244537396"/>
                    </a:ext>
                  </a:extLst>
                </a:gridCol>
                <a:gridCol w="562062">
                  <a:extLst>
                    <a:ext uri="{9D8B030D-6E8A-4147-A177-3AD203B41FA5}">
                      <a16:colId xmlns:a16="http://schemas.microsoft.com/office/drawing/2014/main" val="277360960"/>
                    </a:ext>
                  </a:extLst>
                </a:gridCol>
                <a:gridCol w="2525086">
                  <a:extLst>
                    <a:ext uri="{9D8B030D-6E8A-4147-A177-3AD203B41FA5}">
                      <a16:colId xmlns:a16="http://schemas.microsoft.com/office/drawing/2014/main" val="2283424876"/>
                    </a:ext>
                  </a:extLst>
                </a:gridCol>
                <a:gridCol w="2177805">
                  <a:extLst>
                    <a:ext uri="{9D8B030D-6E8A-4147-A177-3AD203B41FA5}">
                      <a16:colId xmlns:a16="http://schemas.microsoft.com/office/drawing/2014/main" val="1937767911"/>
                    </a:ext>
                  </a:extLst>
                </a:gridCol>
              </a:tblGrid>
              <a:tr h="201491">
                <a:tc gridSpan="3">
                  <a:txBody>
                    <a:bodyPr/>
                    <a:lstStyle/>
                    <a:p>
                      <a:pPr algn="ctr">
                        <a:lnSpc>
                          <a:spcPct val="100000"/>
                        </a:lnSpc>
                        <a:spcAft>
                          <a:spcPts val="0"/>
                        </a:spcAft>
                      </a:pPr>
                      <a:r>
                        <a:rPr lang="cs-CZ" sz="1400" b="1" dirty="0">
                          <a:effectLst/>
                          <a:latin typeface="Calibri" panose="020F0502020204030204" pitchFamily="34" charset="0"/>
                          <a:ea typeface="Times New Roman" panose="02020603050405020304" pitchFamily="18" charset="0"/>
                          <a:cs typeface="Calibri" panose="020F0502020204030204" pitchFamily="34" charset="0"/>
                        </a:rPr>
                        <a:t>Testování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rowSpan="8">
                  <a:txBody>
                    <a:bodyPr/>
                    <a:lstStyle/>
                    <a:p>
                      <a:pPr algn="just">
                        <a:lnSpc>
                          <a:spcPct val="100000"/>
                        </a:lnSpc>
                        <a:spcAft>
                          <a:spcPts val="0"/>
                        </a:spcAft>
                      </a:pPr>
                      <a:r>
                        <a:rPr lang="cs-CZ"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cs-CZ"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Hospitalizace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extLst>
                  <a:ext uri="{0D108BD9-81ED-4DB2-BD59-A6C34878D82A}">
                    <a16:rowId xmlns:a16="http://schemas.microsoft.com/office/drawing/2014/main" val="2442443587"/>
                  </a:ext>
                </a:extLst>
              </a:tr>
              <a:tr h="203755">
                <a:tc>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PCR testy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Antigenní testy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Antigenní testy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vMerge="1">
                  <a:txBody>
                    <a:bodyPr/>
                    <a:lstStyle/>
                    <a:p>
                      <a:endParaRPr lang="cs-CZ"/>
                    </a:p>
                  </a:txBody>
                  <a:tcPr/>
                </a:tc>
                <a:tc>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JIP</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80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CELKEM </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22482092"/>
                  </a:ext>
                </a:extLst>
              </a:tr>
              <a:tr h="300708">
                <a:tc>
                  <a:txBody>
                    <a:bodyPr/>
                    <a:lstStyle/>
                    <a:p>
                      <a:pPr algn="ctr">
                        <a:lnSpc>
                          <a:spcPct val="100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+ 5 688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[7 428 967]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+ 41 593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[18 274 412]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+ 41 593</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[18 274 412]</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cs-CZ"/>
                    </a:p>
                  </a:txBody>
                  <a:tcPr/>
                </a:tc>
                <a:tc>
                  <a:txBody>
                    <a:bodyPr/>
                    <a:lstStyle/>
                    <a:p>
                      <a:pPr algn="ctr">
                        <a:lnSpc>
                          <a:spcPct val="100000"/>
                        </a:lnSpc>
                        <a:spcAft>
                          <a:spcPts val="0"/>
                        </a:spcAft>
                      </a:pPr>
                      <a:r>
                        <a:rPr lang="cs-CZ"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438089"/>
                  </a:ext>
                </a:extLst>
              </a:tr>
              <a:tr h="300708">
                <a:tc gridSpan="3">
                  <a:txBody>
                    <a:bodyPr/>
                    <a:lstStyle/>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Kumulativní počet provedených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cs-CZ"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testů za 7 dní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vMerge="1">
                  <a:txBody>
                    <a:bodyPr/>
                    <a:lstStyle/>
                    <a:p>
                      <a:endParaRPr lang="cs-CZ"/>
                    </a:p>
                  </a:txBody>
                  <a:tcPr/>
                </a:tc>
                <a:tc rowSpan="5" gridSpan="2">
                  <a:txBody>
                    <a:bodyPr/>
                    <a:lstStyle/>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Těžký průběh onemocnění a na JIP je hlášeno u 56 osob, 17x UPV, 1x ECMO.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Podíl osob v těžkém stavu z celkového počtu hospitalizovaných je 16,0 %.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Celkem 3 nově přijatí pacienti.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Průměrný věk nově přijatých pacientů činí 68 let.</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Těžký stav je hlášen u 1 nově přijatého pacienta, stav střední je hlášen 1x.</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Clr>
                          <a:srgbClr val="C00000"/>
                        </a:buClr>
                        <a:buSzPts val="1200"/>
                        <a:buFont typeface="Wingdings" panose="05000000000000000000" pitchFamily="2" charset="2"/>
                        <a:buChar char=""/>
                      </a:pPr>
                      <a:r>
                        <a:rPr lang="cs-CZ" sz="1000" dirty="0">
                          <a:effectLst/>
                          <a:latin typeface="Calibri" panose="020F0502020204030204" pitchFamily="34" charset="0"/>
                          <a:ea typeface="Calibri" panose="020F0502020204030204" pitchFamily="34" charset="0"/>
                          <a:cs typeface="Calibri" panose="020F0502020204030204" pitchFamily="34" charset="0"/>
                        </a:rPr>
                        <a:t>Nejvíce příjmů bylo v následujících krajích: ZLK(1), VYS(1), JMK(1).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hMerge="1">
                  <a:txBody>
                    <a:bodyPr/>
                    <a:lstStyle/>
                    <a:p>
                      <a:endParaRPr lang="cs-CZ"/>
                    </a:p>
                  </a:txBody>
                  <a:tcPr/>
                </a:tc>
                <a:extLst>
                  <a:ext uri="{0D108BD9-81ED-4DB2-BD59-A6C34878D82A}">
                    <a16:rowId xmlns:a16="http://schemas.microsoft.com/office/drawing/2014/main" val="2505499891"/>
                  </a:ext>
                </a:extLst>
              </a:tr>
              <a:tr h="217339">
                <a:tc gridSpan="2">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PCR testy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148 287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cs-CZ"/>
                    </a:p>
                  </a:txBody>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367481422"/>
                  </a:ext>
                </a:extLst>
              </a:tr>
              <a:tr h="217339">
                <a:tc gridSpan="2">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Antigenní testy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Aft>
                          <a:spcPts val="0"/>
                        </a:spcAft>
                      </a:pPr>
                      <a:r>
                        <a:rPr lang="cs-CZ"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1 012 674</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cs-CZ"/>
                    </a:p>
                  </a:txBody>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3838449482"/>
                  </a:ext>
                </a:extLst>
              </a:tr>
              <a:tr h="217339">
                <a:tc gridSpan="3">
                  <a:txBody>
                    <a:bodyPr/>
                    <a:lstStyle/>
                    <a:p>
                      <a:pPr algn="ctr">
                        <a:lnSpc>
                          <a:spcPct val="100000"/>
                        </a:lnSpc>
                        <a:spcAft>
                          <a:spcPts val="0"/>
                        </a:spcAft>
                      </a:pPr>
                      <a:r>
                        <a:rPr lang="cs-CZ"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Počet provedených testů za 7 dní/100 tis. ob.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hMerge="1">
                  <a:txBody>
                    <a:bodyPr/>
                    <a:lstStyle/>
                    <a:p>
                      <a:endParaRPr lang="cs-CZ"/>
                    </a:p>
                  </a:txBody>
                  <a:tcPr/>
                </a:tc>
                <a:tc hMerge="1">
                  <a:txBody>
                    <a:bodyPr/>
                    <a:lstStyle/>
                    <a:p>
                      <a:endParaRPr lang="cs-CZ"/>
                    </a:p>
                  </a:txBody>
                  <a:tcPr/>
                </a:tc>
                <a:tc vMerge="1">
                  <a:txBody>
                    <a:bodyPr/>
                    <a:lstStyle/>
                    <a:p>
                      <a:endParaRPr lang="cs-CZ"/>
                    </a:p>
                  </a:txBody>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405228589"/>
                  </a:ext>
                </a:extLst>
              </a:tr>
              <a:tr h="200472">
                <a:tc gridSpan="2">
                  <a:txBody>
                    <a:bodyPr/>
                    <a:lstStyle/>
                    <a:p>
                      <a:pPr algn="ctr">
                        <a:lnSpc>
                          <a:spcPct val="100000"/>
                        </a:lnSpc>
                        <a:spcAft>
                          <a:spcPts val="0"/>
                        </a:spcAft>
                      </a:pPr>
                      <a:r>
                        <a:rPr lang="cs-CZ"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PCR testy</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hMerge="1">
                  <a:txBody>
                    <a:bodyPr/>
                    <a:lstStyle/>
                    <a:p>
                      <a:pPr algn="ctr">
                        <a:lnSpc>
                          <a:spcPct val="100000"/>
                        </a:lnSpc>
                        <a:spcAft>
                          <a:spcPts val="0"/>
                        </a:spcAft>
                      </a:pP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algn="ctr">
                        <a:lnSpc>
                          <a:spcPct val="100000"/>
                        </a:lnSpc>
                        <a:spcAft>
                          <a:spcPts val="0"/>
                        </a:spcAft>
                      </a:pPr>
                      <a:r>
                        <a:rPr lang="cs-CZ"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1 385</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cs-CZ"/>
                    </a:p>
                  </a:txBody>
                  <a:tcPr/>
                </a:tc>
                <a:tc gridSpan="2" vMerge="1">
                  <a:txBody>
                    <a:bodyPr/>
                    <a:lstStyle/>
                    <a:p>
                      <a:endParaRPr lang="cs-CZ"/>
                    </a:p>
                  </a:txBody>
                  <a:tcPr/>
                </a:tc>
                <a:tc hMerge="1" vMerge="1">
                  <a:txBody>
                    <a:bodyPr/>
                    <a:lstStyle/>
                    <a:p>
                      <a:endParaRPr lang="cs-CZ"/>
                    </a:p>
                  </a:txBody>
                  <a:tcPr/>
                </a:tc>
                <a:extLst>
                  <a:ext uri="{0D108BD9-81ED-4DB2-BD59-A6C34878D82A}">
                    <a16:rowId xmlns:a16="http://schemas.microsoft.com/office/drawing/2014/main" val="1912931371"/>
                  </a:ext>
                </a:extLst>
              </a:tr>
            </a:tbl>
          </a:graphicData>
        </a:graphic>
      </p:graphicFrame>
    </p:spTree>
    <p:extLst>
      <p:ext uri="{BB962C8B-B14F-4D97-AF65-F5344CB8AC3E}">
        <p14:creationId xmlns:p14="http://schemas.microsoft.com/office/powerpoint/2010/main" val="243742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D35E54-C384-44EB-ACCD-3C5CB201A53A}"/>
              </a:ext>
            </a:extLst>
          </p:cNvPr>
          <p:cNvSpPr>
            <a:spLocks noGrp="1"/>
          </p:cNvSpPr>
          <p:nvPr>
            <p:ph type="title"/>
          </p:nvPr>
        </p:nvSpPr>
        <p:spPr/>
        <p:txBody>
          <a:bodyPr/>
          <a:lstStyle/>
          <a:p>
            <a:r>
              <a:rPr lang="cs-CZ" dirty="0"/>
              <a:t>7denní incidence - spolkové země - Německo</a:t>
            </a:r>
          </a:p>
        </p:txBody>
      </p:sp>
      <p:sp>
        <p:nvSpPr>
          <p:cNvPr id="9" name="Obdélník 8">
            <a:extLst>
              <a:ext uri="{FF2B5EF4-FFF2-40B4-BE49-F238E27FC236}">
                <a16:creationId xmlns:a16="http://schemas.microsoft.com/office/drawing/2014/main" id="{9186D53B-7AA1-4DAF-940C-E4156A492207}"/>
              </a:ext>
            </a:extLst>
          </p:cNvPr>
          <p:cNvSpPr/>
          <p:nvPr/>
        </p:nvSpPr>
        <p:spPr>
          <a:xfrm>
            <a:off x="332819" y="6454527"/>
            <a:ext cx="1204176" cy="276999"/>
          </a:xfrm>
          <a:prstGeom prst="rect">
            <a:avLst/>
          </a:prstGeom>
        </p:spPr>
        <p:txBody>
          <a:bodyPr wrap="none">
            <a:spAutoFit/>
          </a:bodyPr>
          <a:lstStyle/>
          <a:p>
            <a:pPr lvl="0"/>
            <a:r>
              <a:rPr lang="cs-CZ" sz="1200" b="1" dirty="0">
                <a:solidFill>
                  <a:srgbClr val="FFFFFF"/>
                </a:solidFill>
              </a:rPr>
              <a:t>Zdroj dat: RKI</a:t>
            </a:r>
          </a:p>
        </p:txBody>
      </p:sp>
      <p:pic>
        <p:nvPicPr>
          <p:cNvPr id="5" name="Obrázek 4">
            <a:extLst>
              <a:ext uri="{FF2B5EF4-FFF2-40B4-BE49-F238E27FC236}">
                <a16:creationId xmlns:a16="http://schemas.microsoft.com/office/drawing/2014/main" id="{D5143D5A-E598-4B97-AC3F-48F398C629C3}"/>
              </a:ext>
            </a:extLst>
          </p:cNvPr>
          <p:cNvPicPr>
            <a:picLocks noChangeAspect="1"/>
          </p:cNvPicPr>
          <p:nvPr/>
        </p:nvPicPr>
        <p:blipFill>
          <a:blip r:embed="rId2"/>
          <a:stretch>
            <a:fillRect/>
          </a:stretch>
        </p:blipFill>
        <p:spPr>
          <a:xfrm>
            <a:off x="9389266" y="1847629"/>
            <a:ext cx="1657581" cy="3162741"/>
          </a:xfrm>
          <a:prstGeom prst="rect">
            <a:avLst/>
          </a:prstGeom>
        </p:spPr>
      </p:pic>
      <p:pic>
        <p:nvPicPr>
          <p:cNvPr id="3" name="Obrázek 2">
            <a:extLst>
              <a:ext uri="{FF2B5EF4-FFF2-40B4-BE49-F238E27FC236}">
                <a16:creationId xmlns:a16="http://schemas.microsoft.com/office/drawing/2014/main" id="{483F84EE-DC79-4EB6-B63C-D519D57E4910}"/>
              </a:ext>
            </a:extLst>
          </p:cNvPr>
          <p:cNvPicPr>
            <a:picLocks noChangeAspect="1"/>
          </p:cNvPicPr>
          <p:nvPr/>
        </p:nvPicPr>
        <p:blipFill>
          <a:blip r:embed="rId3"/>
          <a:stretch>
            <a:fillRect/>
          </a:stretch>
        </p:blipFill>
        <p:spPr>
          <a:xfrm>
            <a:off x="3024181" y="1078091"/>
            <a:ext cx="4502514" cy="5194837"/>
          </a:xfrm>
          <a:prstGeom prst="rect">
            <a:avLst/>
          </a:prstGeom>
        </p:spPr>
      </p:pic>
    </p:spTree>
    <p:extLst>
      <p:ext uri="{BB962C8B-B14F-4D97-AF65-F5344CB8AC3E}">
        <p14:creationId xmlns:p14="http://schemas.microsoft.com/office/powerpoint/2010/main" val="290210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3"/>
          <a:srcRect l="3213"/>
          <a:stretch/>
        </p:blipFill>
        <p:spPr>
          <a:xfrm>
            <a:off x="10312974" y="141407"/>
            <a:ext cx="1660507" cy="1510172"/>
          </a:xfrm>
          <a:prstGeom prst="rect">
            <a:avLst/>
          </a:prstGeom>
        </p:spPr>
      </p:pic>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 Německem</a:t>
            </a:r>
            <a:endParaRPr lang="cs-CZ" dirty="0"/>
          </a:p>
        </p:txBody>
      </p:sp>
      <p:sp>
        <p:nvSpPr>
          <p:cNvPr id="151" name="TextovéPole 1">
            <a:extLst>
              <a:ext uri="{FF2B5EF4-FFF2-40B4-BE49-F238E27FC236}">
                <a16:creationId xmlns:a16="http://schemas.microsoft.com/office/drawing/2014/main" id="{FC71C6AE-54AD-4D39-98EC-1C30B3570BA2}"/>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 ÚZIS</a:t>
            </a:r>
          </a:p>
        </p:txBody>
      </p:sp>
      <p:sp>
        <p:nvSpPr>
          <p:cNvPr id="2" name="Obdélník 1">
            <a:extLst>
              <a:ext uri="{FF2B5EF4-FFF2-40B4-BE49-F238E27FC236}">
                <a16:creationId xmlns:a16="http://schemas.microsoft.com/office/drawing/2014/main" id="{39578A86-C7E9-433D-B696-F37FC8EB634F}"/>
              </a:ext>
            </a:extLst>
          </p:cNvPr>
          <p:cNvSpPr/>
          <p:nvPr/>
        </p:nvSpPr>
        <p:spPr>
          <a:xfrm>
            <a:off x="332819" y="2209342"/>
            <a:ext cx="2420457" cy="646331"/>
          </a:xfrm>
          <a:prstGeom prst="rect">
            <a:avLst/>
          </a:prstGeom>
        </p:spPr>
        <p:txBody>
          <a:bodyPr wrap="square">
            <a:spAutoFit/>
          </a:bodyPr>
          <a:lstStyle/>
          <a:p>
            <a:pPr algn="ctr"/>
            <a:r>
              <a:rPr lang="cs-CZ" b="1" dirty="0"/>
              <a:t>Bundesrepublik Deutschland</a:t>
            </a:r>
          </a:p>
        </p:txBody>
      </p:sp>
      <p:sp>
        <p:nvSpPr>
          <p:cNvPr id="7" name="Obdélník 6">
            <a:extLst>
              <a:ext uri="{FF2B5EF4-FFF2-40B4-BE49-F238E27FC236}">
                <a16:creationId xmlns:a16="http://schemas.microsoft.com/office/drawing/2014/main" id="{E3C6F7BA-DFC1-41FA-BAE5-A84AA5F78C3D}"/>
              </a:ext>
            </a:extLst>
          </p:cNvPr>
          <p:cNvSpPr/>
          <p:nvPr/>
        </p:nvSpPr>
        <p:spPr>
          <a:xfrm>
            <a:off x="5903053" y="4780364"/>
            <a:ext cx="2420457" cy="369332"/>
          </a:xfrm>
          <a:prstGeom prst="rect">
            <a:avLst/>
          </a:prstGeom>
        </p:spPr>
        <p:txBody>
          <a:bodyPr wrap="square">
            <a:spAutoFit/>
          </a:bodyPr>
          <a:lstStyle/>
          <a:p>
            <a:pPr algn="ctr"/>
            <a:r>
              <a:rPr lang="cs-CZ" b="1" dirty="0"/>
              <a:t>Česká Republika</a:t>
            </a:r>
          </a:p>
        </p:txBody>
      </p:sp>
      <p:pic>
        <p:nvPicPr>
          <p:cNvPr id="3" name="Obrázek 2">
            <a:extLst>
              <a:ext uri="{FF2B5EF4-FFF2-40B4-BE49-F238E27FC236}">
                <a16:creationId xmlns:a16="http://schemas.microsoft.com/office/drawing/2014/main" id="{7B47BD82-2C8B-4AFA-AEFB-B262486FC4A2}"/>
              </a:ext>
            </a:extLst>
          </p:cNvPr>
          <p:cNvPicPr>
            <a:picLocks noChangeAspect="1"/>
          </p:cNvPicPr>
          <p:nvPr/>
        </p:nvPicPr>
        <p:blipFill>
          <a:blip r:embed="rId4"/>
          <a:stretch>
            <a:fillRect/>
          </a:stretch>
        </p:blipFill>
        <p:spPr>
          <a:xfrm>
            <a:off x="9782059" y="1994030"/>
            <a:ext cx="1657581" cy="3162741"/>
          </a:xfrm>
          <a:prstGeom prst="rect">
            <a:avLst/>
          </a:prstGeom>
        </p:spPr>
      </p:pic>
      <p:pic>
        <p:nvPicPr>
          <p:cNvPr id="4" name="Obrázek 3">
            <a:extLst>
              <a:ext uri="{FF2B5EF4-FFF2-40B4-BE49-F238E27FC236}">
                <a16:creationId xmlns:a16="http://schemas.microsoft.com/office/drawing/2014/main" id="{94699901-A91B-492D-BE5B-E726FB04E0C7}"/>
              </a:ext>
            </a:extLst>
          </p:cNvPr>
          <p:cNvPicPr>
            <a:picLocks noChangeAspect="1"/>
          </p:cNvPicPr>
          <p:nvPr/>
        </p:nvPicPr>
        <p:blipFill>
          <a:blip r:embed="rId5"/>
          <a:stretch>
            <a:fillRect/>
          </a:stretch>
        </p:blipFill>
        <p:spPr>
          <a:xfrm>
            <a:off x="1524357" y="1183688"/>
            <a:ext cx="7502161" cy="5029200"/>
          </a:xfrm>
          <a:prstGeom prst="rect">
            <a:avLst/>
          </a:prstGeom>
        </p:spPr>
      </p:pic>
    </p:spTree>
    <p:extLst>
      <p:ext uri="{BB962C8B-B14F-4D97-AF65-F5344CB8AC3E}">
        <p14:creationId xmlns:p14="http://schemas.microsoft.com/office/powerpoint/2010/main" val="2226803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4" name="Zástupný symbol pro číslo snímku 3">
            <a:extLst>
              <a:ext uri="{FF2B5EF4-FFF2-40B4-BE49-F238E27FC236}">
                <a16:creationId xmlns:a16="http://schemas.microsoft.com/office/drawing/2014/main" id="{3C5F7892-3253-4DA0-8421-57EA67AAEB8D}"/>
              </a:ext>
            </a:extLst>
          </p:cNvPr>
          <p:cNvSpPr>
            <a:spLocks noGrp="1"/>
          </p:cNvSpPr>
          <p:nvPr>
            <p:ph type="sldNum" sz="quarter" idx="4294967295"/>
          </p:nvPr>
        </p:nvSpPr>
        <p:spPr>
          <a:xfrm>
            <a:off x="8659741" y="6426000"/>
            <a:ext cx="432000" cy="432000"/>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579613" y="14148"/>
            <a:ext cx="9885238" cy="896492"/>
          </a:xfrm>
        </p:spPr>
        <p:txBody>
          <a:bodyPr/>
          <a:lstStyle/>
          <a:p>
            <a:r>
              <a:rPr lang="cs-CZ" altLang="cs-CZ" dirty="0"/>
              <a:t>Situace v příhraničí s Německem</a:t>
            </a:r>
            <a:endParaRPr lang="cs-CZ" dirty="0"/>
          </a:p>
        </p:txBody>
      </p:sp>
      <p:sp>
        <p:nvSpPr>
          <p:cNvPr id="122" name="TextovéPole 1">
            <a:extLst>
              <a:ext uri="{FF2B5EF4-FFF2-40B4-BE49-F238E27FC236}">
                <a16:creationId xmlns:a16="http://schemas.microsoft.com/office/drawing/2014/main" id="{C3AAD9DB-4093-43EF-80AD-47820CE6AC69}"/>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RKI, ÚZIS</a:t>
            </a:r>
          </a:p>
        </p:txBody>
      </p:sp>
      <p:sp>
        <p:nvSpPr>
          <p:cNvPr id="16" name="Obdélník 15">
            <a:extLst>
              <a:ext uri="{FF2B5EF4-FFF2-40B4-BE49-F238E27FC236}">
                <a16:creationId xmlns:a16="http://schemas.microsoft.com/office/drawing/2014/main" id="{4741FFED-F2ED-4C3D-8D87-7AEB5683E317}"/>
              </a:ext>
            </a:extLst>
          </p:cNvPr>
          <p:cNvSpPr/>
          <p:nvPr/>
        </p:nvSpPr>
        <p:spPr>
          <a:xfrm>
            <a:off x="285334" y="3453771"/>
            <a:ext cx="2420457" cy="646331"/>
          </a:xfrm>
          <a:prstGeom prst="rect">
            <a:avLst/>
          </a:prstGeom>
        </p:spPr>
        <p:txBody>
          <a:bodyPr wrap="square">
            <a:spAutoFit/>
          </a:bodyPr>
          <a:lstStyle/>
          <a:p>
            <a:pPr algn="ctr"/>
            <a:r>
              <a:rPr lang="cs-CZ" b="1" dirty="0"/>
              <a:t>Bundesrepublik Deutschland</a:t>
            </a:r>
          </a:p>
        </p:txBody>
      </p:sp>
      <p:sp>
        <p:nvSpPr>
          <p:cNvPr id="18" name="Obdélník 17">
            <a:extLst>
              <a:ext uri="{FF2B5EF4-FFF2-40B4-BE49-F238E27FC236}">
                <a16:creationId xmlns:a16="http://schemas.microsoft.com/office/drawing/2014/main" id="{0C737501-B265-4102-9183-F67B693738F9}"/>
              </a:ext>
            </a:extLst>
          </p:cNvPr>
          <p:cNvSpPr/>
          <p:nvPr/>
        </p:nvSpPr>
        <p:spPr>
          <a:xfrm>
            <a:off x="5522232" y="2163520"/>
            <a:ext cx="2420457" cy="369332"/>
          </a:xfrm>
          <a:prstGeom prst="rect">
            <a:avLst/>
          </a:prstGeom>
        </p:spPr>
        <p:txBody>
          <a:bodyPr wrap="square">
            <a:spAutoFit/>
          </a:bodyPr>
          <a:lstStyle/>
          <a:p>
            <a:pPr algn="ctr"/>
            <a:r>
              <a:rPr lang="cs-CZ" b="1" dirty="0"/>
              <a:t>Česká Republika</a:t>
            </a:r>
          </a:p>
        </p:txBody>
      </p:sp>
      <p:pic>
        <p:nvPicPr>
          <p:cNvPr id="2" name="Obrázek 1">
            <a:extLst>
              <a:ext uri="{FF2B5EF4-FFF2-40B4-BE49-F238E27FC236}">
                <a16:creationId xmlns:a16="http://schemas.microsoft.com/office/drawing/2014/main" id="{AF902408-1A49-49BB-8ABA-ED9621601F50}"/>
              </a:ext>
            </a:extLst>
          </p:cNvPr>
          <p:cNvPicPr>
            <a:picLocks noChangeAspect="1"/>
          </p:cNvPicPr>
          <p:nvPr/>
        </p:nvPicPr>
        <p:blipFill>
          <a:blip r:embed="rId3"/>
          <a:stretch>
            <a:fillRect/>
          </a:stretch>
        </p:blipFill>
        <p:spPr>
          <a:xfrm>
            <a:off x="9782059" y="2195565"/>
            <a:ext cx="1657581" cy="3162741"/>
          </a:xfrm>
          <a:prstGeom prst="rect">
            <a:avLst/>
          </a:prstGeom>
        </p:spPr>
      </p:pic>
      <p:pic>
        <p:nvPicPr>
          <p:cNvPr id="5" name="Obrázek 4">
            <a:extLst>
              <a:ext uri="{FF2B5EF4-FFF2-40B4-BE49-F238E27FC236}">
                <a16:creationId xmlns:a16="http://schemas.microsoft.com/office/drawing/2014/main" id="{B7DB4978-EE0C-490D-A7DE-191C99F5A2FE}"/>
              </a:ext>
            </a:extLst>
          </p:cNvPr>
          <p:cNvPicPr>
            <a:picLocks noChangeAspect="1"/>
          </p:cNvPicPr>
          <p:nvPr/>
        </p:nvPicPr>
        <p:blipFill>
          <a:blip r:embed="rId4"/>
          <a:stretch>
            <a:fillRect/>
          </a:stretch>
        </p:blipFill>
        <p:spPr>
          <a:xfrm>
            <a:off x="1683044" y="1257572"/>
            <a:ext cx="6976697" cy="5038725"/>
          </a:xfrm>
          <a:prstGeom prst="rect">
            <a:avLst/>
          </a:prstGeom>
        </p:spPr>
      </p:pic>
    </p:spTree>
    <p:extLst>
      <p:ext uri="{BB962C8B-B14F-4D97-AF65-F5344CB8AC3E}">
        <p14:creationId xmlns:p14="http://schemas.microsoft.com/office/powerpoint/2010/main" val="2851545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08AF35-8598-42EB-86B1-7D909344A642}"/>
              </a:ext>
            </a:extLst>
          </p:cNvPr>
          <p:cNvSpPr>
            <a:spLocks noGrp="1"/>
          </p:cNvSpPr>
          <p:nvPr>
            <p:ph type="title"/>
          </p:nvPr>
        </p:nvSpPr>
        <p:spPr/>
        <p:txBody>
          <a:bodyPr/>
          <a:lstStyle/>
          <a:p>
            <a:r>
              <a:rPr lang="pt-BR" dirty="0"/>
              <a:t>Státy přímo sousedící s ČR</a:t>
            </a:r>
            <a:r>
              <a:rPr lang="cs-CZ" dirty="0"/>
              <a:t> – popis situace</a:t>
            </a:r>
          </a:p>
        </p:txBody>
      </p:sp>
      <p:graphicFrame>
        <p:nvGraphicFramePr>
          <p:cNvPr id="4" name="Tabulka 3">
            <a:extLst>
              <a:ext uri="{FF2B5EF4-FFF2-40B4-BE49-F238E27FC236}">
                <a16:creationId xmlns:a16="http://schemas.microsoft.com/office/drawing/2014/main" id="{1BA5C879-A9B9-412B-8F76-A1404029E745}"/>
              </a:ext>
            </a:extLst>
          </p:cNvPr>
          <p:cNvGraphicFramePr>
            <a:graphicFrameLocks noGrp="1"/>
          </p:cNvGraphicFramePr>
          <p:nvPr>
            <p:extLst>
              <p:ext uri="{D42A27DB-BD31-4B8C-83A1-F6EECF244321}">
                <p14:modId xmlns:p14="http://schemas.microsoft.com/office/powerpoint/2010/main" val="693873068"/>
              </p:ext>
            </p:extLst>
          </p:nvPr>
        </p:nvGraphicFramePr>
        <p:xfrm>
          <a:off x="483821" y="952870"/>
          <a:ext cx="9885237" cy="5112799"/>
        </p:xfrm>
        <a:graphic>
          <a:graphicData uri="http://schemas.openxmlformats.org/drawingml/2006/table">
            <a:tbl>
              <a:tblPr firstRow="1" bandRow="1">
                <a:tableStyleId>{5C22544A-7EE6-4342-B048-85BDC9FD1C3A}</a:tableStyleId>
              </a:tblPr>
              <a:tblGrid>
                <a:gridCol w="1188437">
                  <a:extLst>
                    <a:ext uri="{9D8B030D-6E8A-4147-A177-3AD203B41FA5}">
                      <a16:colId xmlns:a16="http://schemas.microsoft.com/office/drawing/2014/main" val="3845647527"/>
                    </a:ext>
                  </a:extLst>
                </a:gridCol>
                <a:gridCol w="1838742">
                  <a:extLst>
                    <a:ext uri="{9D8B030D-6E8A-4147-A177-3AD203B41FA5}">
                      <a16:colId xmlns:a16="http://schemas.microsoft.com/office/drawing/2014/main" val="3769766953"/>
                    </a:ext>
                  </a:extLst>
                </a:gridCol>
                <a:gridCol w="6858058">
                  <a:extLst>
                    <a:ext uri="{9D8B030D-6E8A-4147-A177-3AD203B41FA5}">
                      <a16:colId xmlns:a16="http://schemas.microsoft.com/office/drawing/2014/main" val="682070041"/>
                    </a:ext>
                  </a:extLst>
                </a:gridCol>
              </a:tblGrid>
              <a:tr h="8303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aseline="0" dirty="0">
                          <a:solidFill>
                            <a:schemeClr val="bg1"/>
                          </a:solidFill>
                          <a:latin typeface="Calibri" panose="020F0502020204030204" pitchFamily="34" charset="0"/>
                          <a:cs typeface="Calibri" panose="020F0502020204030204" pitchFamily="34" charset="0"/>
                        </a:rPr>
                        <a:t>Země</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b="1" kern="1200" dirty="0">
                          <a:solidFill>
                            <a:schemeClr val="bg1"/>
                          </a:solidFill>
                          <a:effectLst/>
                          <a:latin typeface="Calibri" panose="020F0502020204030204" pitchFamily="34" charset="0"/>
                          <a:ea typeface="+mn-ea"/>
                          <a:cs typeface="Calibri" panose="020F0502020204030204" pitchFamily="34" charset="0"/>
                        </a:rPr>
                        <a:t>Počet případů za předchozí den: </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dirty="0">
                          <a:solidFill>
                            <a:schemeClr val="bg1"/>
                          </a:solidFill>
                          <a:latin typeface="Calibri" panose="020F0502020204030204" pitchFamily="34" charset="0"/>
                          <a:cs typeface="Calibri" panose="020F0502020204030204" pitchFamily="34" charset="0"/>
                        </a:rPr>
                        <a:t>Další informace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986386469"/>
                  </a:ext>
                </a:extLst>
              </a:tr>
              <a:tr h="4154391">
                <a:tc>
                  <a:txBody>
                    <a:bodyPr/>
                    <a:lstStyle/>
                    <a:p>
                      <a:pPr algn="ctr"/>
                      <a:r>
                        <a:rPr lang="cs-CZ" sz="1400" b="1" dirty="0">
                          <a:solidFill>
                            <a:schemeClr val="tx1"/>
                          </a:solidFill>
                          <a:latin typeface="Calibri" panose="020F0502020204030204" pitchFamily="34" charset="0"/>
                          <a:cs typeface="Calibri" panose="020F0502020204030204" pitchFamily="34" charset="0"/>
                        </a:rPr>
                        <a:t>Rakousko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4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1" i="0" kern="1200" dirty="0">
                          <a:solidFill>
                            <a:schemeClr val="dk1"/>
                          </a:solidFill>
                          <a:effectLst/>
                          <a:latin typeface="+mn-lt"/>
                          <a:ea typeface="+mn-ea"/>
                          <a:cs typeface="+mn-cs"/>
                        </a:rPr>
                        <a:t>+ 279</a:t>
                      </a:r>
                    </a:p>
                    <a:p>
                      <a:pPr algn="l"/>
                      <a:endParaRPr lang="de-DE" sz="1400" b="0" i="0" dirty="0">
                        <a:solidFill>
                          <a:srgbClr val="000000"/>
                        </a:solidFill>
                        <a:effectLst/>
                        <a:latin typeface="univers_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cs-CZ" sz="1100" b="1" kern="1200" dirty="0">
                          <a:solidFill>
                            <a:schemeClr val="dk1"/>
                          </a:solidFill>
                          <a:effectLst/>
                          <a:latin typeface="+mn-lt"/>
                          <a:ea typeface="+mn-ea"/>
                          <a:cs typeface="+mn-cs"/>
                        </a:rPr>
                        <a:t>Uvolňování opatření:</a:t>
                      </a:r>
                    </a:p>
                    <a:p>
                      <a:pPr lvl="0"/>
                      <a:endParaRPr lang="cs-CZ" sz="1100" kern="1200" dirty="0">
                        <a:solidFill>
                          <a:schemeClr val="dk1"/>
                        </a:solidFill>
                        <a:effectLst/>
                        <a:latin typeface="+mn-lt"/>
                        <a:ea typeface="+mn-ea"/>
                        <a:cs typeface="+mn-cs"/>
                      </a:endParaRPr>
                    </a:p>
                    <a:p>
                      <a:pPr lvl="0"/>
                      <a:r>
                        <a:rPr lang="cs-CZ" sz="1100" kern="1200" dirty="0">
                          <a:solidFill>
                            <a:schemeClr val="dk1"/>
                          </a:solidFill>
                          <a:effectLst/>
                          <a:latin typeface="+mn-lt"/>
                          <a:ea typeface="+mn-ea"/>
                          <a:cs typeface="+mn-cs"/>
                        </a:rPr>
                        <a:t>od </a:t>
                      </a:r>
                      <a:r>
                        <a:rPr lang="cs-CZ" sz="1100" u="sng" kern="1200" dirty="0">
                          <a:solidFill>
                            <a:schemeClr val="dk1"/>
                          </a:solidFill>
                          <a:effectLst/>
                          <a:latin typeface="+mn-lt"/>
                          <a:ea typeface="+mn-ea"/>
                          <a:cs typeface="+mn-cs"/>
                        </a:rPr>
                        <a:t>3. června 2021:</a:t>
                      </a:r>
                      <a:r>
                        <a:rPr lang="cs-CZ" sz="1100" kern="1200" dirty="0">
                          <a:solidFill>
                            <a:schemeClr val="dk1"/>
                          </a:solidFill>
                          <a:effectLst/>
                          <a:latin typeface="+mn-lt"/>
                          <a:ea typeface="+mn-ea"/>
                          <a:cs typeface="+mn-cs"/>
                        </a:rPr>
                        <a:t> </a:t>
                      </a:r>
                    </a:p>
                    <a:p>
                      <a:pPr marL="171450" lvl="0" indent="-171450">
                        <a:buFont typeface="Wingdings" panose="05000000000000000000" pitchFamily="2" charset="2"/>
                        <a:buChar char="q"/>
                      </a:pPr>
                      <a:r>
                        <a:rPr lang="cs-CZ" sz="1100" b="1" kern="1200" dirty="0">
                          <a:solidFill>
                            <a:schemeClr val="dk1"/>
                          </a:solidFill>
                          <a:effectLst/>
                          <a:latin typeface="+mn-lt"/>
                          <a:ea typeface="+mn-ea"/>
                          <a:cs typeface="+mn-cs"/>
                        </a:rPr>
                        <a:t>nová pravidla pro příležitostné trhy</a:t>
                      </a:r>
                      <a:r>
                        <a:rPr lang="cs-CZ" sz="1100" kern="1200" dirty="0">
                          <a:solidFill>
                            <a:schemeClr val="dk1"/>
                          </a:solidFill>
                          <a:effectLst/>
                          <a:latin typeface="+mn-lt"/>
                          <a:ea typeface="+mn-ea"/>
                          <a:cs typeface="+mn-cs"/>
                        </a:rPr>
                        <a:t>, na kterých je k prodeji nabízeno zboží, jídlo a pití:  neplatí požadavek na předložení důkazu o 3-G ani povinnost registrace. </a:t>
                      </a:r>
                    </a:p>
                    <a:p>
                      <a:pPr marL="0" lvl="0" indent="0">
                        <a:buFont typeface="Wingdings" panose="05000000000000000000" pitchFamily="2" charset="2"/>
                        <a:buNone/>
                      </a:pPr>
                      <a:endParaRPr lang="cs-CZ" sz="1100" kern="1200" dirty="0">
                        <a:solidFill>
                          <a:schemeClr val="dk1"/>
                        </a:solidFill>
                        <a:effectLst/>
                        <a:latin typeface="+mn-lt"/>
                        <a:ea typeface="+mn-ea"/>
                        <a:cs typeface="+mn-cs"/>
                      </a:endParaRPr>
                    </a:p>
                    <a:p>
                      <a:pPr marL="0" lvl="0" indent="0">
                        <a:buFont typeface="Wingdings" panose="05000000000000000000" pitchFamily="2" charset="2"/>
                        <a:buNone/>
                      </a:pPr>
                      <a:r>
                        <a:rPr lang="cs-CZ" sz="1100" kern="1200" dirty="0">
                          <a:solidFill>
                            <a:schemeClr val="dk1"/>
                          </a:solidFill>
                          <a:effectLst/>
                          <a:latin typeface="+mn-lt"/>
                          <a:ea typeface="+mn-ea"/>
                          <a:cs typeface="+mn-cs"/>
                        </a:rPr>
                        <a:t>od </a:t>
                      </a:r>
                      <a:r>
                        <a:rPr lang="cs-CZ" sz="1100" u="sng" kern="1200" dirty="0">
                          <a:solidFill>
                            <a:schemeClr val="dk1"/>
                          </a:solidFill>
                          <a:effectLst/>
                          <a:latin typeface="+mn-lt"/>
                          <a:ea typeface="+mn-ea"/>
                          <a:cs typeface="+mn-cs"/>
                        </a:rPr>
                        <a:t>10. června 2021:</a:t>
                      </a:r>
                      <a:r>
                        <a:rPr lang="cs-CZ" sz="1100" kern="1200" dirty="0">
                          <a:solidFill>
                            <a:schemeClr val="dk1"/>
                          </a:solidFill>
                          <a:effectLst/>
                          <a:latin typeface="+mn-lt"/>
                          <a:ea typeface="+mn-ea"/>
                          <a:cs typeface="+mn-cs"/>
                        </a:rPr>
                        <a:t> </a:t>
                      </a: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Předepsaný </a:t>
                      </a:r>
                      <a:r>
                        <a:rPr lang="cs-CZ" sz="1100" b="1" kern="1200" dirty="0">
                          <a:solidFill>
                            <a:schemeClr val="dk1"/>
                          </a:solidFill>
                          <a:effectLst/>
                          <a:latin typeface="+mn-lt"/>
                          <a:ea typeface="+mn-ea"/>
                          <a:cs typeface="+mn-cs"/>
                        </a:rPr>
                        <a:t>minimální odstup se sníží ze dvou na jeden metr.</a:t>
                      </a:r>
                      <a:endParaRPr lang="cs-CZ" sz="1100" kern="1200" dirty="0">
                        <a:solidFill>
                          <a:schemeClr val="dk1"/>
                        </a:solidFill>
                        <a:effectLst/>
                        <a:latin typeface="+mn-lt"/>
                        <a:ea typeface="+mn-ea"/>
                        <a:cs typeface="+mn-cs"/>
                      </a:endParaRP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Povinnost nosit ochranu úst (respirátor FFP2) platí pouze </a:t>
                      </a:r>
                      <a:r>
                        <a:rPr lang="cs-CZ" sz="1100" b="1" kern="1200" dirty="0">
                          <a:solidFill>
                            <a:schemeClr val="dk1"/>
                          </a:solidFill>
                          <a:effectLst/>
                          <a:latin typeface="+mn-lt"/>
                          <a:ea typeface="+mn-ea"/>
                          <a:cs typeface="+mn-cs"/>
                        </a:rPr>
                        <a:t>ve vnitřních prostorech</a:t>
                      </a:r>
                      <a:r>
                        <a:rPr lang="cs-CZ" sz="1100" kern="1200" dirty="0">
                          <a:solidFill>
                            <a:schemeClr val="dk1"/>
                          </a:solidFill>
                          <a:effectLst/>
                          <a:latin typeface="+mn-lt"/>
                          <a:ea typeface="+mn-ea"/>
                          <a:cs typeface="+mn-cs"/>
                        </a:rPr>
                        <a:t> (s výjimkou zaměstnanců v pohostinství). </a:t>
                      </a:r>
                    </a:p>
                    <a:p>
                      <a:pPr marL="171450" lvl="0" indent="-171450">
                        <a:buFont typeface="Wingdings" panose="05000000000000000000" pitchFamily="2" charset="2"/>
                        <a:buChar char="q"/>
                      </a:pPr>
                      <a:r>
                        <a:rPr lang="cs-CZ" sz="1100" b="1" kern="1200" dirty="0">
                          <a:solidFill>
                            <a:schemeClr val="dk1"/>
                          </a:solidFill>
                          <a:effectLst/>
                          <a:latin typeface="+mn-lt"/>
                          <a:ea typeface="+mn-ea"/>
                          <a:cs typeface="+mn-cs"/>
                        </a:rPr>
                        <a:t>Zavírací hodina</a:t>
                      </a:r>
                      <a:r>
                        <a:rPr lang="cs-CZ" sz="1100" kern="1200" dirty="0">
                          <a:solidFill>
                            <a:schemeClr val="dk1"/>
                          </a:solidFill>
                          <a:effectLst/>
                          <a:latin typeface="+mn-lt"/>
                          <a:ea typeface="+mn-ea"/>
                          <a:cs typeface="+mn-cs"/>
                        </a:rPr>
                        <a:t> v pohostinství a pro veřejné akce se posune z 22 hod. </a:t>
                      </a:r>
                      <a:r>
                        <a:rPr lang="cs-CZ" sz="1100" b="1" kern="1200" dirty="0">
                          <a:solidFill>
                            <a:schemeClr val="dk1"/>
                          </a:solidFill>
                          <a:effectLst/>
                          <a:latin typeface="+mn-lt"/>
                          <a:ea typeface="+mn-ea"/>
                          <a:cs typeface="+mn-cs"/>
                        </a:rPr>
                        <a:t>na 24 hod. </a:t>
                      </a:r>
                      <a:endParaRPr lang="cs-CZ" sz="1100" kern="1200" dirty="0">
                        <a:solidFill>
                          <a:schemeClr val="dk1"/>
                        </a:solidFill>
                        <a:effectLst/>
                        <a:latin typeface="+mn-lt"/>
                        <a:ea typeface="+mn-ea"/>
                        <a:cs typeface="+mn-cs"/>
                      </a:endParaRPr>
                    </a:p>
                    <a:p>
                      <a:pPr marL="171450" lvl="0" indent="-171450">
                        <a:buFont typeface="Wingdings" panose="05000000000000000000" pitchFamily="2" charset="2"/>
                        <a:buChar char="q"/>
                      </a:pPr>
                      <a:r>
                        <a:rPr lang="cs-CZ" sz="1100" b="1" kern="1200" dirty="0">
                          <a:solidFill>
                            <a:schemeClr val="dk1"/>
                          </a:solidFill>
                          <a:effectLst/>
                          <a:latin typeface="+mn-lt"/>
                          <a:ea typeface="+mn-ea"/>
                          <a:cs typeface="+mn-cs"/>
                        </a:rPr>
                        <a:t>U stolu v restauraci bude moci sedět až 8 dospělých osob</a:t>
                      </a:r>
                      <a:r>
                        <a:rPr lang="cs-CZ" sz="1100" kern="1200" dirty="0">
                          <a:solidFill>
                            <a:schemeClr val="dk1"/>
                          </a:solidFill>
                          <a:effectLst/>
                          <a:latin typeface="+mn-lt"/>
                          <a:ea typeface="+mn-ea"/>
                          <a:cs typeface="+mn-cs"/>
                        </a:rPr>
                        <a:t> (platí pro vnitřní prostory) resp. </a:t>
                      </a:r>
                      <a:r>
                        <a:rPr lang="cs-CZ" sz="1100" b="1" kern="1200" dirty="0">
                          <a:solidFill>
                            <a:schemeClr val="dk1"/>
                          </a:solidFill>
                          <a:effectLst/>
                          <a:latin typeface="+mn-lt"/>
                          <a:ea typeface="+mn-ea"/>
                          <a:cs typeface="+mn-cs"/>
                        </a:rPr>
                        <a:t>až 16 osob</a:t>
                      </a:r>
                      <a:r>
                        <a:rPr lang="cs-CZ" sz="1100" kern="1200" dirty="0">
                          <a:solidFill>
                            <a:schemeClr val="dk1"/>
                          </a:solidFill>
                          <a:effectLst/>
                          <a:latin typeface="+mn-lt"/>
                          <a:ea typeface="+mn-ea"/>
                          <a:cs typeface="+mn-cs"/>
                        </a:rPr>
                        <a:t> venku (v obou případech se do kvóty nepočítají děti). </a:t>
                      </a: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Stejná pravidla platí také pro další shromáždění/setkání. Při shromážděních/setkáních </a:t>
                      </a:r>
                      <a:r>
                        <a:rPr lang="cs-CZ" sz="1100" b="1" kern="1200" dirty="0">
                          <a:solidFill>
                            <a:schemeClr val="dk1"/>
                          </a:solidFill>
                          <a:effectLst/>
                          <a:latin typeface="+mn-lt"/>
                          <a:ea typeface="+mn-ea"/>
                          <a:cs typeface="+mn-cs"/>
                        </a:rPr>
                        <a:t>do 8 osob není povinná ochrana úst</a:t>
                      </a:r>
                      <a:r>
                        <a:rPr lang="cs-CZ" sz="1100" kern="1200" dirty="0">
                          <a:solidFill>
                            <a:schemeClr val="dk1"/>
                          </a:solidFill>
                          <a:effectLst/>
                          <a:latin typeface="+mn-lt"/>
                          <a:ea typeface="+mn-ea"/>
                          <a:cs typeface="+mn-cs"/>
                        </a:rPr>
                        <a:t> (respirátor FFP2) a </a:t>
                      </a:r>
                      <a:r>
                        <a:rPr lang="cs-CZ" sz="1100" b="1" kern="1200" dirty="0">
                          <a:solidFill>
                            <a:schemeClr val="dk1"/>
                          </a:solidFill>
                          <a:effectLst/>
                          <a:latin typeface="+mn-lt"/>
                          <a:ea typeface="+mn-ea"/>
                          <a:cs typeface="+mn-cs"/>
                        </a:rPr>
                        <a:t>neplatí požadavek na minimální odstup. </a:t>
                      </a:r>
                      <a:endParaRPr lang="cs-CZ" sz="1100" kern="1200" dirty="0">
                        <a:solidFill>
                          <a:schemeClr val="dk1"/>
                        </a:solidFill>
                        <a:effectLst/>
                        <a:latin typeface="+mn-lt"/>
                        <a:ea typeface="+mn-ea"/>
                        <a:cs typeface="+mn-cs"/>
                      </a:endParaRPr>
                    </a:p>
                    <a:p>
                      <a:pPr marL="171450" lvl="0" indent="-171450">
                        <a:buFont typeface="Wingdings" panose="05000000000000000000" pitchFamily="2" charset="2"/>
                        <a:buChar char="q"/>
                      </a:pPr>
                      <a:r>
                        <a:rPr lang="cs-CZ" sz="1100" b="1" kern="1200" dirty="0">
                          <a:solidFill>
                            <a:schemeClr val="dk1"/>
                          </a:solidFill>
                          <a:effectLst/>
                          <a:latin typeface="+mn-lt"/>
                          <a:ea typeface="+mn-ea"/>
                          <a:cs typeface="+mn-cs"/>
                        </a:rPr>
                        <a:t>V obchodech, muzeích a sportovních zařízeních apod. se minimální plocha</a:t>
                      </a:r>
                      <a:r>
                        <a:rPr lang="cs-CZ" sz="1100" kern="1200" dirty="0">
                          <a:solidFill>
                            <a:schemeClr val="dk1"/>
                          </a:solidFill>
                          <a:effectLst/>
                          <a:latin typeface="+mn-lt"/>
                          <a:ea typeface="+mn-ea"/>
                          <a:cs typeface="+mn-cs"/>
                        </a:rPr>
                        <a:t> na návštěvníka/zákazníka se snižuje ze 20 m2 na</a:t>
                      </a:r>
                      <a:r>
                        <a:rPr lang="cs-CZ" sz="1100" b="1" kern="1200" dirty="0">
                          <a:solidFill>
                            <a:schemeClr val="dk1"/>
                          </a:solidFill>
                          <a:effectLst/>
                          <a:latin typeface="+mn-lt"/>
                          <a:ea typeface="+mn-ea"/>
                          <a:cs typeface="+mn-cs"/>
                        </a:rPr>
                        <a:t> 10 m2.</a:t>
                      </a:r>
                      <a:endParaRPr lang="cs-CZ" sz="1100" kern="1200" dirty="0">
                        <a:solidFill>
                          <a:schemeClr val="dk1"/>
                        </a:solidFill>
                        <a:effectLst/>
                        <a:latin typeface="+mn-lt"/>
                        <a:ea typeface="+mn-ea"/>
                        <a:cs typeface="+mn-cs"/>
                      </a:endParaRP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V oblasti </a:t>
                      </a:r>
                      <a:r>
                        <a:rPr lang="cs-CZ" sz="1100" b="1" kern="1200" dirty="0">
                          <a:solidFill>
                            <a:schemeClr val="dk1"/>
                          </a:solidFill>
                          <a:effectLst/>
                          <a:latin typeface="+mn-lt"/>
                          <a:ea typeface="+mn-ea"/>
                          <a:cs typeface="+mn-cs"/>
                        </a:rPr>
                        <a:t>kulturních, společenských a sportovních akcí </a:t>
                      </a:r>
                      <a:r>
                        <a:rPr lang="cs-CZ" sz="1100" kern="1200" dirty="0">
                          <a:solidFill>
                            <a:schemeClr val="dk1"/>
                          </a:solidFill>
                          <a:effectLst/>
                          <a:latin typeface="+mn-lt"/>
                          <a:ea typeface="+mn-ea"/>
                          <a:cs typeface="+mn-cs"/>
                        </a:rPr>
                        <a:t>nadále platí omezení max. 1 500 návštěvníků ve vnitřních prostorech a max. 3 000 ve venkovních prostorech, </a:t>
                      </a:r>
                      <a:r>
                        <a:rPr lang="cs-CZ" sz="1100" b="1" kern="1200" dirty="0">
                          <a:solidFill>
                            <a:schemeClr val="dk1"/>
                          </a:solidFill>
                          <a:effectLst/>
                          <a:latin typeface="+mn-lt"/>
                          <a:ea typeface="+mn-ea"/>
                          <a:cs typeface="+mn-cs"/>
                        </a:rPr>
                        <a:t>maximální. obsazenost se zvyšuje z 50 % na 75 % kapacity</a:t>
                      </a:r>
                      <a:r>
                        <a:rPr lang="cs-CZ" sz="1100" kern="1200" dirty="0">
                          <a:solidFill>
                            <a:schemeClr val="dk1"/>
                          </a:solidFill>
                          <a:effectLst/>
                          <a:latin typeface="+mn-lt"/>
                          <a:ea typeface="+mn-ea"/>
                          <a:cs typeface="+mn-cs"/>
                        </a:rPr>
                        <a:t>.</a:t>
                      </a: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Oznamovací povinnost platí až u akcí/shromáždění od </a:t>
                      </a:r>
                      <a:r>
                        <a:rPr lang="cs-CZ" sz="1100" b="1" kern="1200" dirty="0">
                          <a:solidFill>
                            <a:schemeClr val="dk1"/>
                          </a:solidFill>
                          <a:effectLst/>
                          <a:latin typeface="+mn-lt"/>
                          <a:ea typeface="+mn-ea"/>
                          <a:cs typeface="+mn-cs"/>
                        </a:rPr>
                        <a:t>18 osob.</a:t>
                      </a:r>
                      <a:endParaRPr lang="cs-CZ" sz="1100" kern="1200" dirty="0">
                        <a:solidFill>
                          <a:schemeClr val="dk1"/>
                        </a:solidFill>
                        <a:effectLst/>
                        <a:latin typeface="+mn-lt"/>
                        <a:ea typeface="+mn-ea"/>
                        <a:cs typeface="+mn-cs"/>
                      </a:endParaRP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Pro zájezdové autobusy a výletní lodě odpadá omezení ohledně maximálního naplnění kapacity, povinné je nicméně předložení důkazu o 3-G. Kapacita lanových a ozubených drah se zvyšuje na 75 %. </a:t>
                      </a:r>
                    </a:p>
                    <a:p>
                      <a:pPr marL="171450" lvl="0" indent="-171450">
                        <a:buFont typeface="Wingdings" panose="05000000000000000000" pitchFamily="2" charset="2"/>
                        <a:buChar char="q"/>
                      </a:pPr>
                      <a:r>
                        <a:rPr lang="cs-CZ" sz="1100" kern="1200" dirty="0">
                          <a:solidFill>
                            <a:schemeClr val="dk1"/>
                          </a:solidFill>
                          <a:effectLst/>
                          <a:latin typeface="+mn-lt"/>
                          <a:ea typeface="+mn-ea"/>
                          <a:cs typeface="+mn-cs"/>
                        </a:rPr>
                        <a:t>Nová pravidla pro mimoškolní aktivity dětí a mládeže, prázdninové tábory: maximální počet účastníků – 50. </a:t>
                      </a:r>
                      <a:endParaRPr lang="de-DE" sz="1400" b="0" i="0" dirty="0">
                        <a:solidFill>
                          <a:srgbClr val="000000"/>
                        </a:solidFill>
                        <a:effectLst/>
                        <a:latin typeface="univers_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383694"/>
                  </a:ext>
                </a:extLst>
              </a:tr>
            </a:tbl>
          </a:graphicData>
        </a:graphic>
      </p:graphicFrame>
      <p:sp>
        <p:nvSpPr>
          <p:cNvPr id="3" name="Obdélník 2">
            <a:extLst>
              <a:ext uri="{FF2B5EF4-FFF2-40B4-BE49-F238E27FC236}">
                <a16:creationId xmlns:a16="http://schemas.microsoft.com/office/drawing/2014/main" id="{3D28FBF7-B8BB-46A1-92F6-08E7BA46521C}"/>
              </a:ext>
            </a:extLst>
          </p:cNvPr>
          <p:cNvSpPr/>
          <p:nvPr/>
        </p:nvSpPr>
        <p:spPr>
          <a:xfrm>
            <a:off x="249681" y="6488667"/>
            <a:ext cx="3002489" cy="307777"/>
          </a:xfrm>
          <a:prstGeom prst="rect">
            <a:avLst/>
          </a:prstGeom>
        </p:spPr>
        <p:txBody>
          <a:bodyPr wrap="none">
            <a:spAutoFit/>
          </a:bodyPr>
          <a:lstStyle/>
          <a:p>
            <a:r>
              <a:rPr lang="cs-CZ" sz="1400" b="1" dirty="0">
                <a:solidFill>
                  <a:schemeClr val="bg1"/>
                </a:solidFill>
              </a:rPr>
              <a:t>Zdroj dat: AGES, situační zpráva </a:t>
            </a:r>
          </a:p>
        </p:txBody>
      </p:sp>
    </p:spTree>
    <p:extLst>
      <p:ext uri="{BB962C8B-B14F-4D97-AF65-F5344CB8AC3E}">
        <p14:creationId xmlns:p14="http://schemas.microsoft.com/office/powerpoint/2010/main" val="338699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Obrázek 108">
            <a:extLst>
              <a:ext uri="{FF2B5EF4-FFF2-40B4-BE49-F238E27FC236}">
                <a16:creationId xmlns:a16="http://schemas.microsoft.com/office/drawing/2014/main" id="{9C33061E-C962-4E86-99F7-E145430D0238}"/>
              </a:ext>
            </a:extLst>
          </p:cNvPr>
          <p:cNvPicPr>
            <a:picLocks noChangeAspect="1"/>
          </p:cNvPicPr>
          <p:nvPr/>
        </p:nvPicPr>
        <p:blipFill rotWithShape="1">
          <a:blip r:embed="rId2"/>
          <a:srcRect l="3213"/>
          <a:stretch/>
        </p:blipFill>
        <p:spPr>
          <a:xfrm>
            <a:off x="10312974" y="141407"/>
            <a:ext cx="1660507" cy="1510172"/>
          </a:xfrm>
          <a:prstGeom prst="rect">
            <a:avLst/>
          </a:prstGeom>
        </p:spPr>
      </p:pic>
      <p:sp>
        <p:nvSpPr>
          <p:cNvPr id="4" name="Zástupný symbol pro číslo snímku 3">
            <a:extLst>
              <a:ext uri="{FF2B5EF4-FFF2-40B4-BE49-F238E27FC236}">
                <a16:creationId xmlns:a16="http://schemas.microsoft.com/office/drawing/2014/main" id="{3C5F7892-3253-4DA0-8421-57EA67AAEB8D}"/>
              </a:ext>
            </a:extLst>
          </p:cNvPr>
          <p:cNvSpPr>
            <a:spLocks noGrp="1"/>
          </p:cNvSpPr>
          <p:nvPr>
            <p:ph type="sldNum" sz="quarter" idx="4294967295"/>
          </p:nvPr>
        </p:nvSpPr>
        <p:spPr>
          <a:xfrm>
            <a:off x="8659741" y="6426000"/>
            <a:ext cx="432000" cy="432000"/>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13" name="Nadpis 1">
            <a:extLst>
              <a:ext uri="{FF2B5EF4-FFF2-40B4-BE49-F238E27FC236}">
                <a16:creationId xmlns:a16="http://schemas.microsoft.com/office/drawing/2014/main" id="{1BF73B9F-8A98-4F9F-A05C-028B549B6E93}"/>
              </a:ext>
            </a:extLst>
          </p:cNvPr>
          <p:cNvSpPr>
            <a:spLocks noGrp="1"/>
          </p:cNvSpPr>
          <p:nvPr>
            <p:ph type="title"/>
          </p:nvPr>
        </p:nvSpPr>
        <p:spPr>
          <a:xfrm>
            <a:off x="332819" y="1"/>
            <a:ext cx="9885238" cy="896492"/>
          </a:xfrm>
        </p:spPr>
        <p:txBody>
          <a:bodyPr/>
          <a:lstStyle/>
          <a:p>
            <a:r>
              <a:rPr lang="cs-CZ" altLang="cs-CZ" dirty="0"/>
              <a:t>Situace v příhraničí s Rakouskem</a:t>
            </a:r>
            <a:endParaRPr lang="cs-CZ" dirty="0"/>
          </a:p>
        </p:txBody>
      </p:sp>
      <p:sp>
        <p:nvSpPr>
          <p:cNvPr id="161" name="TextovéPole 1">
            <a:extLst>
              <a:ext uri="{FF2B5EF4-FFF2-40B4-BE49-F238E27FC236}">
                <a16:creationId xmlns:a16="http://schemas.microsoft.com/office/drawing/2014/main" id="{8DF44463-D79F-49B2-863B-84A10C645A17}"/>
              </a:ext>
            </a:extLst>
          </p:cNvPr>
          <p:cNvSpPr txBox="1"/>
          <p:nvPr/>
        </p:nvSpPr>
        <p:spPr>
          <a:xfrm>
            <a:off x="186608" y="6500082"/>
            <a:ext cx="2275237"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AGES/EMS, ÚZIS</a:t>
            </a:r>
          </a:p>
        </p:txBody>
      </p:sp>
      <p:sp>
        <p:nvSpPr>
          <p:cNvPr id="3" name="TextovéPole 2">
            <a:extLst>
              <a:ext uri="{FF2B5EF4-FFF2-40B4-BE49-F238E27FC236}">
                <a16:creationId xmlns:a16="http://schemas.microsoft.com/office/drawing/2014/main" id="{A20DBDAF-0477-4C8B-A529-3E40AFE9E897}"/>
              </a:ext>
            </a:extLst>
          </p:cNvPr>
          <p:cNvSpPr txBox="1"/>
          <p:nvPr/>
        </p:nvSpPr>
        <p:spPr>
          <a:xfrm>
            <a:off x="3833768" y="4874004"/>
            <a:ext cx="2105637" cy="646331"/>
          </a:xfrm>
          <a:prstGeom prst="rect">
            <a:avLst/>
          </a:prstGeom>
          <a:noFill/>
        </p:spPr>
        <p:txBody>
          <a:bodyPr wrap="square" rtlCol="0">
            <a:spAutoFit/>
          </a:bodyPr>
          <a:lstStyle/>
          <a:p>
            <a:pPr algn="ctr"/>
            <a:r>
              <a:rPr lang="cs-CZ" b="1" dirty="0"/>
              <a:t>Republik Österreich</a:t>
            </a:r>
          </a:p>
        </p:txBody>
      </p:sp>
      <p:sp>
        <p:nvSpPr>
          <p:cNvPr id="9" name="Obdélník 8">
            <a:extLst>
              <a:ext uri="{FF2B5EF4-FFF2-40B4-BE49-F238E27FC236}">
                <a16:creationId xmlns:a16="http://schemas.microsoft.com/office/drawing/2014/main" id="{C4B987F0-8B46-419A-8BB4-4A1373EA40EF}"/>
              </a:ext>
            </a:extLst>
          </p:cNvPr>
          <p:cNvSpPr/>
          <p:nvPr/>
        </p:nvSpPr>
        <p:spPr>
          <a:xfrm>
            <a:off x="5690970" y="1398756"/>
            <a:ext cx="2420457" cy="369332"/>
          </a:xfrm>
          <a:prstGeom prst="rect">
            <a:avLst/>
          </a:prstGeom>
        </p:spPr>
        <p:txBody>
          <a:bodyPr wrap="square">
            <a:spAutoFit/>
          </a:bodyPr>
          <a:lstStyle/>
          <a:p>
            <a:pPr algn="ctr"/>
            <a:r>
              <a:rPr lang="cs-CZ" b="1" dirty="0"/>
              <a:t>Česká Republika</a:t>
            </a:r>
          </a:p>
        </p:txBody>
      </p:sp>
      <p:pic>
        <p:nvPicPr>
          <p:cNvPr id="2" name="Obrázek 1">
            <a:extLst>
              <a:ext uri="{FF2B5EF4-FFF2-40B4-BE49-F238E27FC236}">
                <a16:creationId xmlns:a16="http://schemas.microsoft.com/office/drawing/2014/main" id="{16B96034-2DB7-41C7-8522-8B012AE72EB9}"/>
              </a:ext>
            </a:extLst>
          </p:cNvPr>
          <p:cNvPicPr>
            <a:picLocks noChangeAspect="1"/>
          </p:cNvPicPr>
          <p:nvPr/>
        </p:nvPicPr>
        <p:blipFill>
          <a:blip r:embed="rId3"/>
          <a:stretch>
            <a:fillRect/>
          </a:stretch>
        </p:blipFill>
        <p:spPr>
          <a:xfrm>
            <a:off x="10106188" y="2173246"/>
            <a:ext cx="1657581" cy="3162741"/>
          </a:xfrm>
          <a:prstGeom prst="rect">
            <a:avLst/>
          </a:prstGeom>
        </p:spPr>
      </p:pic>
      <p:pic>
        <p:nvPicPr>
          <p:cNvPr id="5" name="Obrázek 4">
            <a:extLst>
              <a:ext uri="{FF2B5EF4-FFF2-40B4-BE49-F238E27FC236}">
                <a16:creationId xmlns:a16="http://schemas.microsoft.com/office/drawing/2014/main" id="{E5F10F26-EEDF-4F98-A298-D57087A761EF}"/>
              </a:ext>
            </a:extLst>
          </p:cNvPr>
          <p:cNvPicPr>
            <a:picLocks noChangeAspect="1"/>
          </p:cNvPicPr>
          <p:nvPr/>
        </p:nvPicPr>
        <p:blipFill>
          <a:blip r:embed="rId4"/>
          <a:stretch>
            <a:fillRect/>
          </a:stretch>
        </p:blipFill>
        <p:spPr>
          <a:xfrm>
            <a:off x="1621125" y="1035379"/>
            <a:ext cx="7591075" cy="5177654"/>
          </a:xfrm>
          <a:prstGeom prst="rect">
            <a:avLst/>
          </a:prstGeom>
        </p:spPr>
      </p:pic>
    </p:spTree>
    <p:extLst>
      <p:ext uri="{BB962C8B-B14F-4D97-AF65-F5344CB8AC3E}">
        <p14:creationId xmlns:p14="http://schemas.microsoft.com/office/powerpoint/2010/main" val="87314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B3FF-E786-49C9-8DBD-0CD7041F06AA}"/>
              </a:ext>
            </a:extLst>
          </p:cNvPr>
          <p:cNvSpPr>
            <a:spLocks noGrp="1"/>
          </p:cNvSpPr>
          <p:nvPr>
            <p:ph type="title"/>
          </p:nvPr>
        </p:nvSpPr>
        <p:spPr/>
        <p:txBody>
          <a:bodyPr>
            <a:normAutofit/>
          </a:bodyPr>
          <a:lstStyle/>
          <a:p>
            <a:r>
              <a:rPr lang="pt-BR" dirty="0"/>
              <a:t>Státy přímo sousedící s ČR</a:t>
            </a:r>
            <a:r>
              <a:rPr lang="cs-CZ" dirty="0"/>
              <a:t> – popis situace</a:t>
            </a:r>
          </a:p>
        </p:txBody>
      </p:sp>
      <p:sp>
        <p:nvSpPr>
          <p:cNvPr id="4" name="Zástupný symbol pro číslo snímku 3">
            <a:extLst>
              <a:ext uri="{FF2B5EF4-FFF2-40B4-BE49-F238E27FC236}">
                <a16:creationId xmlns:a16="http://schemas.microsoft.com/office/drawing/2014/main" id="{E3C2AF34-11FC-4576-95B7-A01E9A03323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extovéPole 1">
            <a:extLst>
              <a:ext uri="{FF2B5EF4-FFF2-40B4-BE49-F238E27FC236}">
                <a16:creationId xmlns:a16="http://schemas.microsoft.com/office/drawing/2014/main" id="{353ECE7D-8965-4490-B988-BB1C0C0E9EC5}"/>
              </a:ext>
            </a:extLst>
          </p:cNvPr>
          <p:cNvSpPr txBox="1"/>
          <p:nvPr/>
        </p:nvSpPr>
        <p:spPr>
          <a:xfrm>
            <a:off x="86686" y="6486928"/>
            <a:ext cx="7740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a:t>
            </a:r>
            <a:r>
              <a:rPr kumimoji="0" lang="cs-CZ" sz="1200" b="1" i="0" u="none" strike="noStrike" kern="1200" cap="none" spc="0" normalizeH="0" baseline="0" noProof="0" dirty="0" err="1">
                <a:ln>
                  <a:noFill/>
                </a:ln>
                <a:solidFill>
                  <a:srgbClr val="FFFFFF"/>
                </a:solidFill>
                <a:effectLst/>
                <a:uLnTx/>
                <a:uFillTx/>
                <a:latin typeface="Arial" panose="020B0604020202020204"/>
                <a:ea typeface="+mn-ea"/>
                <a:cs typeface="+mn-cs"/>
              </a:rPr>
              <a:t>Ministerstwo</a:t>
            </a: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cs-CZ" sz="1200" b="1" i="0" u="none" strike="noStrike" kern="1200" cap="none" spc="0" normalizeH="0" baseline="0" noProof="0" dirty="0" err="1">
                <a:ln>
                  <a:noFill/>
                </a:ln>
                <a:solidFill>
                  <a:srgbClr val="FFFFFF"/>
                </a:solidFill>
                <a:effectLst/>
                <a:uLnTx/>
                <a:uFillTx/>
                <a:latin typeface="Arial" panose="020B0604020202020204"/>
                <a:ea typeface="+mn-ea"/>
                <a:cs typeface="+mn-cs"/>
              </a:rPr>
              <a:t>zdrowia</a:t>
            </a: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 situační zpráva </a:t>
            </a:r>
          </a:p>
        </p:txBody>
      </p:sp>
      <p:graphicFrame>
        <p:nvGraphicFramePr>
          <p:cNvPr id="7" name="Tabulka 6">
            <a:extLst>
              <a:ext uri="{FF2B5EF4-FFF2-40B4-BE49-F238E27FC236}">
                <a16:creationId xmlns:a16="http://schemas.microsoft.com/office/drawing/2014/main" id="{C2087EA1-7394-4B93-BC6D-1707D37EA139}"/>
              </a:ext>
            </a:extLst>
          </p:cNvPr>
          <p:cNvGraphicFramePr>
            <a:graphicFrameLocks noGrp="1"/>
          </p:cNvGraphicFramePr>
          <p:nvPr>
            <p:extLst>
              <p:ext uri="{D42A27DB-BD31-4B8C-83A1-F6EECF244321}">
                <p14:modId xmlns:p14="http://schemas.microsoft.com/office/powerpoint/2010/main" val="2698614110"/>
              </p:ext>
            </p:extLst>
          </p:nvPr>
        </p:nvGraphicFramePr>
        <p:xfrm>
          <a:off x="130232" y="979932"/>
          <a:ext cx="10087824" cy="5135118"/>
        </p:xfrm>
        <a:graphic>
          <a:graphicData uri="http://schemas.openxmlformats.org/drawingml/2006/table">
            <a:tbl>
              <a:tblPr firstRow="1" bandRow="1">
                <a:tableStyleId>{5C22544A-7EE6-4342-B048-85BDC9FD1C3A}</a:tableStyleId>
              </a:tblPr>
              <a:tblGrid>
                <a:gridCol w="1212793">
                  <a:extLst>
                    <a:ext uri="{9D8B030D-6E8A-4147-A177-3AD203B41FA5}">
                      <a16:colId xmlns:a16="http://schemas.microsoft.com/office/drawing/2014/main" val="554850407"/>
                    </a:ext>
                  </a:extLst>
                </a:gridCol>
                <a:gridCol w="1876425">
                  <a:extLst>
                    <a:ext uri="{9D8B030D-6E8A-4147-A177-3AD203B41FA5}">
                      <a16:colId xmlns:a16="http://schemas.microsoft.com/office/drawing/2014/main" val="1774791894"/>
                    </a:ext>
                  </a:extLst>
                </a:gridCol>
                <a:gridCol w="6998606">
                  <a:extLst>
                    <a:ext uri="{9D8B030D-6E8A-4147-A177-3AD203B41FA5}">
                      <a16:colId xmlns:a16="http://schemas.microsoft.com/office/drawing/2014/main" val="1397780959"/>
                    </a:ext>
                  </a:extLst>
                </a:gridCol>
              </a:tblGrid>
              <a:tr h="727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aseline="0" dirty="0">
                          <a:solidFill>
                            <a:schemeClr val="bg1"/>
                          </a:solidFill>
                          <a:latin typeface="Calibri" panose="020F0502020204030204" pitchFamily="34" charset="0"/>
                          <a:cs typeface="Calibri" panose="020F0502020204030204" pitchFamily="34" charset="0"/>
                        </a:rPr>
                        <a:t>Země</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b="1" kern="1200" dirty="0">
                          <a:solidFill>
                            <a:schemeClr val="bg1"/>
                          </a:solidFill>
                          <a:effectLst/>
                          <a:latin typeface="Calibri" panose="020F0502020204030204" pitchFamily="34" charset="0"/>
                          <a:ea typeface="+mn-ea"/>
                          <a:cs typeface="Calibri" panose="020F0502020204030204" pitchFamily="34" charset="0"/>
                        </a:rPr>
                        <a:t>Počet případů za předchozí den: </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dirty="0">
                          <a:solidFill>
                            <a:schemeClr val="bg1"/>
                          </a:solidFill>
                          <a:latin typeface="Calibri" panose="020F0502020204030204" pitchFamily="34" charset="0"/>
                          <a:cs typeface="Calibri" panose="020F0502020204030204" pitchFamily="34" charset="0"/>
                        </a:rPr>
                        <a:t>Další informace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78735481"/>
                  </a:ext>
                </a:extLst>
              </a:tr>
              <a:tr h="4407643">
                <a:tc>
                  <a:txBody>
                    <a:bodyPr/>
                    <a:lstStyle/>
                    <a:p>
                      <a:pPr algn="ctr"/>
                      <a:r>
                        <a:rPr lang="cs-CZ" sz="1400" b="1" dirty="0">
                          <a:solidFill>
                            <a:schemeClr val="tx1"/>
                          </a:solidFill>
                          <a:latin typeface="Calibri" panose="020F0502020204030204" pitchFamily="34" charset="0"/>
                          <a:cs typeface="Calibri" panose="020F0502020204030204" pitchFamily="34" charset="0"/>
                        </a:rPr>
                        <a:t>Polsko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lang="cs-CZ" sz="1800" b="1" i="0" kern="1200">
                          <a:solidFill>
                            <a:schemeClr val="dk1"/>
                          </a:solidFill>
                          <a:effectLst/>
                          <a:latin typeface="Calibri" panose="020F0502020204030204" pitchFamily="34" charset="0"/>
                          <a:ea typeface="+mn-ea"/>
                          <a:cs typeface="Calibri" panose="020F0502020204030204" pitchFamily="34" charset="0"/>
                        </a:rPr>
                        <a:t>+ 194</a:t>
                      </a:r>
                      <a:endParaRPr lang="cs-CZ" sz="1000" b="1"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07000"/>
                        </a:lnSpc>
                        <a:spcBef>
                          <a:spcPts val="10"/>
                        </a:spcBef>
                        <a:spcAft>
                          <a:spcPts val="10"/>
                        </a:spcAft>
                        <a:buFont typeface="Calibri" panose="020F0502020204030204" pitchFamily="34" charset="0"/>
                        <a:buNone/>
                      </a:pPr>
                      <a:r>
                        <a:rPr lang="cs-CZ" sz="1400" b="1" dirty="0">
                          <a:effectLst/>
                          <a:latin typeface="Calibri" panose="020F0502020204030204" pitchFamily="34" charset="0"/>
                          <a:ea typeface="Calibri" panose="020F0502020204030204" pitchFamily="34" charset="0"/>
                          <a:cs typeface="Calibri" panose="020F0502020204030204" pitchFamily="34" charset="0"/>
                        </a:rPr>
                        <a:t>Uvolňování opatření:</a:t>
                      </a:r>
                      <a:r>
                        <a:rPr lang="cs-CZ" sz="1400" dirty="0">
                          <a:effectLst/>
                          <a:latin typeface="Calibri" panose="020F0502020204030204" pitchFamily="34" charset="0"/>
                          <a:ea typeface="Calibri" panose="020F0502020204030204" pitchFamily="34" charset="0"/>
                          <a:cs typeface="Calibri" panose="020F0502020204030204" pitchFamily="34" charset="0"/>
                        </a:rPr>
                        <a:t> 6. 6.-25. 6.: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Bef>
                          <a:spcPts val="10"/>
                        </a:spcBef>
                        <a:spcAft>
                          <a:spcPts val="10"/>
                        </a:spcAft>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Calibri" panose="020F0502020204030204" pitchFamily="34" charset="0"/>
                        </a:rPr>
                        <a:t>Umožněno konání veletrhů, výstav, kongresů a konferencí s omezením 1os./15 m2.</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Bef>
                          <a:spcPts val="10"/>
                        </a:spcBef>
                        <a:spcAft>
                          <a:spcPts val="10"/>
                        </a:spcAft>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Calibri" panose="020F0502020204030204" pitchFamily="34" charset="0"/>
                        </a:rPr>
                        <a:t>Oslavy a shromáždění s povoleným limitem 150 osob (místo dřívějších 50).</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Bef>
                          <a:spcPts val="10"/>
                        </a:spcBef>
                        <a:spcAft>
                          <a:spcPts val="10"/>
                        </a:spcAft>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Calibri" panose="020F0502020204030204" pitchFamily="34" charset="0"/>
                        </a:rPr>
                        <a:t>v prostředcích MHD je povoleno obsazení max. 75 % míst k sezení.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Bef>
                          <a:spcPts val="10"/>
                        </a:spcBef>
                        <a:spcAft>
                          <a:spcPts val="10"/>
                        </a:spcAft>
                        <a:buFont typeface="Wingdings" panose="05000000000000000000" pitchFamily="2" charset="2"/>
                        <a:buChar char="q"/>
                      </a:pPr>
                      <a:r>
                        <a:rPr lang="cs-CZ" sz="1400" dirty="0">
                          <a:effectLst/>
                          <a:latin typeface="Calibri" panose="020F0502020204030204" pitchFamily="34" charset="0"/>
                          <a:ea typeface="Calibri" panose="020F0502020204030204" pitchFamily="34" charset="0"/>
                          <a:cs typeface="Calibri" panose="020F0502020204030204" pitchFamily="34" charset="0"/>
                        </a:rPr>
                        <a:t>dětské herny otevřeny s omezením 1os./15 m2.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08863"/>
                  </a:ext>
                </a:extLst>
              </a:tr>
            </a:tbl>
          </a:graphicData>
        </a:graphic>
      </p:graphicFrame>
    </p:spTree>
    <p:extLst>
      <p:ext uri="{BB962C8B-B14F-4D97-AF65-F5344CB8AC3E}">
        <p14:creationId xmlns:p14="http://schemas.microsoft.com/office/powerpoint/2010/main" val="2431882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871B0A-9079-43C3-8990-CFBC2EFF6A90}"/>
              </a:ext>
            </a:extLst>
          </p:cNvPr>
          <p:cNvSpPr>
            <a:spLocks noGrp="1"/>
          </p:cNvSpPr>
          <p:nvPr>
            <p:ph type="title"/>
          </p:nvPr>
        </p:nvSpPr>
        <p:spPr/>
        <p:txBody>
          <a:bodyPr/>
          <a:lstStyle/>
          <a:p>
            <a:r>
              <a:rPr lang="cs-CZ" dirty="0"/>
              <a:t>7denní incidence – Polská vojvodství </a:t>
            </a:r>
          </a:p>
        </p:txBody>
      </p:sp>
      <p:pic>
        <p:nvPicPr>
          <p:cNvPr id="6" name="Obrázek 5">
            <a:extLst>
              <a:ext uri="{FF2B5EF4-FFF2-40B4-BE49-F238E27FC236}">
                <a16:creationId xmlns:a16="http://schemas.microsoft.com/office/drawing/2014/main" id="{9B7983F3-E2ED-4BA3-B5CD-D3CBDC15857B}"/>
              </a:ext>
            </a:extLst>
          </p:cNvPr>
          <p:cNvPicPr>
            <a:picLocks noChangeAspect="1"/>
          </p:cNvPicPr>
          <p:nvPr/>
        </p:nvPicPr>
        <p:blipFill>
          <a:blip r:embed="rId2"/>
          <a:stretch>
            <a:fillRect/>
          </a:stretch>
        </p:blipFill>
        <p:spPr>
          <a:xfrm>
            <a:off x="9159364" y="1964397"/>
            <a:ext cx="1658256" cy="3164098"/>
          </a:xfrm>
          <a:prstGeom prst="rect">
            <a:avLst/>
          </a:prstGeom>
        </p:spPr>
      </p:pic>
      <p:pic>
        <p:nvPicPr>
          <p:cNvPr id="3" name="Obrázek 2">
            <a:extLst>
              <a:ext uri="{FF2B5EF4-FFF2-40B4-BE49-F238E27FC236}">
                <a16:creationId xmlns:a16="http://schemas.microsoft.com/office/drawing/2014/main" id="{9D6BC8F8-A65E-410F-9B82-56744BEBE38E}"/>
              </a:ext>
            </a:extLst>
          </p:cNvPr>
          <p:cNvPicPr>
            <a:picLocks noChangeAspect="1"/>
          </p:cNvPicPr>
          <p:nvPr/>
        </p:nvPicPr>
        <p:blipFill>
          <a:blip r:embed="rId3"/>
          <a:stretch>
            <a:fillRect/>
          </a:stretch>
        </p:blipFill>
        <p:spPr>
          <a:xfrm>
            <a:off x="2273416" y="988128"/>
            <a:ext cx="5874093" cy="5264766"/>
          </a:xfrm>
          <a:prstGeom prst="rect">
            <a:avLst/>
          </a:prstGeom>
        </p:spPr>
      </p:pic>
    </p:spTree>
    <p:extLst>
      <p:ext uri="{BB962C8B-B14F-4D97-AF65-F5344CB8AC3E}">
        <p14:creationId xmlns:p14="http://schemas.microsoft.com/office/powerpoint/2010/main" val="790361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0FB3FF-E786-49C9-8DBD-0CD7041F06AA}"/>
              </a:ext>
            </a:extLst>
          </p:cNvPr>
          <p:cNvSpPr>
            <a:spLocks noGrp="1"/>
          </p:cNvSpPr>
          <p:nvPr>
            <p:ph type="title"/>
          </p:nvPr>
        </p:nvSpPr>
        <p:spPr/>
        <p:txBody>
          <a:bodyPr>
            <a:normAutofit/>
          </a:bodyPr>
          <a:lstStyle/>
          <a:p>
            <a:r>
              <a:rPr lang="pt-BR" dirty="0"/>
              <a:t>Státy přímo sousedící s ČR</a:t>
            </a:r>
            <a:r>
              <a:rPr lang="cs-CZ" dirty="0"/>
              <a:t> – popis situace</a:t>
            </a:r>
          </a:p>
        </p:txBody>
      </p:sp>
      <p:sp>
        <p:nvSpPr>
          <p:cNvPr id="4" name="Zástupný symbol pro číslo snímku 3">
            <a:extLst>
              <a:ext uri="{FF2B5EF4-FFF2-40B4-BE49-F238E27FC236}">
                <a16:creationId xmlns:a16="http://schemas.microsoft.com/office/drawing/2014/main" id="{E3C2AF34-11FC-4576-95B7-A01E9A03323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0DFD3D-3A9B-46F9-B57F-E98436FEBC69}" type="slidenum">
              <a:rPr kumimoji="0" lang="cs-CZ" sz="1200" b="0" i="0" u="none" strike="noStrike" kern="1200" cap="none" spc="0" normalizeH="0" baseline="0" noProof="0" smtClean="0">
                <a:ln>
                  <a:noFill/>
                </a:ln>
                <a:solidFill>
                  <a:prstClr val="white"/>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dirty="0">
              <a:ln>
                <a:noFill/>
              </a:ln>
              <a:solidFill>
                <a:prstClr val="white"/>
              </a:solidFill>
              <a:effectLst/>
              <a:uLnTx/>
              <a:uFillTx/>
              <a:latin typeface="Segoe UI"/>
              <a:ea typeface="+mn-ea"/>
              <a:cs typeface="+mn-cs"/>
            </a:endParaRPr>
          </a:p>
        </p:txBody>
      </p:sp>
      <p:sp>
        <p:nvSpPr>
          <p:cNvPr id="6" name="TextovéPole 1">
            <a:extLst>
              <a:ext uri="{FF2B5EF4-FFF2-40B4-BE49-F238E27FC236}">
                <a16:creationId xmlns:a16="http://schemas.microsoft.com/office/drawing/2014/main" id="{353ECE7D-8965-4490-B988-BB1C0C0E9EC5}"/>
              </a:ext>
            </a:extLst>
          </p:cNvPr>
          <p:cNvSpPr txBox="1"/>
          <p:nvPr/>
        </p:nvSpPr>
        <p:spPr>
          <a:xfrm>
            <a:off x="86686" y="6486928"/>
            <a:ext cx="774024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srgbClr val="FFFFFF"/>
                </a:solidFill>
                <a:effectLst/>
                <a:uLnTx/>
                <a:uFillTx/>
                <a:latin typeface="Arial" panose="020B0604020202020204"/>
                <a:ea typeface="+mn-ea"/>
                <a:cs typeface="+mn-cs"/>
              </a:rPr>
              <a:t>Zdroj dat: korona.gov.sk, situační zpráva </a:t>
            </a:r>
          </a:p>
        </p:txBody>
      </p:sp>
      <p:graphicFrame>
        <p:nvGraphicFramePr>
          <p:cNvPr id="8" name="Tabulka 7">
            <a:extLst>
              <a:ext uri="{FF2B5EF4-FFF2-40B4-BE49-F238E27FC236}">
                <a16:creationId xmlns:a16="http://schemas.microsoft.com/office/drawing/2014/main" id="{B4A1D42B-4A17-47C2-BD8E-06A9DEDF489B}"/>
              </a:ext>
            </a:extLst>
          </p:cNvPr>
          <p:cNvGraphicFramePr>
            <a:graphicFrameLocks noGrp="1"/>
          </p:cNvGraphicFramePr>
          <p:nvPr>
            <p:extLst>
              <p:ext uri="{D42A27DB-BD31-4B8C-83A1-F6EECF244321}">
                <p14:modId xmlns:p14="http://schemas.microsoft.com/office/powerpoint/2010/main" val="288692236"/>
              </p:ext>
            </p:extLst>
          </p:nvPr>
        </p:nvGraphicFramePr>
        <p:xfrm>
          <a:off x="130232" y="979932"/>
          <a:ext cx="10087824" cy="5135118"/>
        </p:xfrm>
        <a:graphic>
          <a:graphicData uri="http://schemas.openxmlformats.org/drawingml/2006/table">
            <a:tbl>
              <a:tblPr firstRow="1" bandRow="1">
                <a:tableStyleId>{5C22544A-7EE6-4342-B048-85BDC9FD1C3A}</a:tableStyleId>
              </a:tblPr>
              <a:tblGrid>
                <a:gridCol w="1212793">
                  <a:extLst>
                    <a:ext uri="{9D8B030D-6E8A-4147-A177-3AD203B41FA5}">
                      <a16:colId xmlns:a16="http://schemas.microsoft.com/office/drawing/2014/main" val="554850407"/>
                    </a:ext>
                  </a:extLst>
                </a:gridCol>
                <a:gridCol w="1876425">
                  <a:extLst>
                    <a:ext uri="{9D8B030D-6E8A-4147-A177-3AD203B41FA5}">
                      <a16:colId xmlns:a16="http://schemas.microsoft.com/office/drawing/2014/main" val="1774791894"/>
                    </a:ext>
                  </a:extLst>
                </a:gridCol>
                <a:gridCol w="6998606">
                  <a:extLst>
                    <a:ext uri="{9D8B030D-6E8A-4147-A177-3AD203B41FA5}">
                      <a16:colId xmlns:a16="http://schemas.microsoft.com/office/drawing/2014/main" val="1397780959"/>
                    </a:ext>
                  </a:extLst>
                </a:gridCol>
              </a:tblGrid>
              <a:tr h="727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400" baseline="0" dirty="0">
                          <a:solidFill>
                            <a:schemeClr val="bg1"/>
                          </a:solidFill>
                          <a:latin typeface="Calibri" panose="020F0502020204030204" pitchFamily="34" charset="0"/>
                          <a:cs typeface="Calibri" panose="020F0502020204030204" pitchFamily="34" charset="0"/>
                        </a:rPr>
                        <a:t>Země</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b="1" kern="1200" dirty="0">
                          <a:solidFill>
                            <a:schemeClr val="bg1"/>
                          </a:solidFill>
                          <a:effectLst/>
                          <a:latin typeface="Calibri" panose="020F0502020204030204" pitchFamily="34" charset="0"/>
                          <a:ea typeface="+mn-ea"/>
                          <a:cs typeface="Calibri" panose="020F0502020204030204" pitchFamily="34" charset="0"/>
                        </a:rPr>
                        <a:t>Počet případů za předchozí den: </a:t>
                      </a:r>
                      <a:endParaRPr lang="cs-CZ"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cs-CZ" sz="1400" dirty="0">
                          <a:solidFill>
                            <a:schemeClr val="bg1"/>
                          </a:solidFill>
                          <a:latin typeface="Calibri" panose="020F0502020204030204" pitchFamily="34" charset="0"/>
                          <a:cs typeface="Calibri" panose="020F0502020204030204" pitchFamily="34" charset="0"/>
                        </a:rPr>
                        <a:t>Další informace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78735481"/>
                  </a:ext>
                </a:extLst>
              </a:tr>
              <a:tr h="4407643">
                <a:tc>
                  <a:txBody>
                    <a:bodyPr/>
                    <a:lstStyle/>
                    <a:p>
                      <a:pPr algn="ctr"/>
                      <a:r>
                        <a:rPr lang="cs-CZ" sz="1400" b="1" dirty="0">
                          <a:solidFill>
                            <a:schemeClr val="tx1"/>
                          </a:solidFill>
                          <a:latin typeface="Calibri" panose="020F0502020204030204" pitchFamily="34" charset="0"/>
                          <a:cs typeface="Calibri" panose="020F0502020204030204" pitchFamily="34" charset="0"/>
                        </a:rPr>
                        <a:t>Slovensko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200"/>
                        </a:lnSpc>
                        <a:spcBef>
                          <a:spcPts val="0"/>
                        </a:spcBef>
                        <a:spcAft>
                          <a:spcPts val="0"/>
                        </a:spcAft>
                        <a:buClrTx/>
                        <a:buSzTx/>
                        <a:buFont typeface="Wingdings" panose="05000000000000000000" pitchFamily="2" charset="2"/>
                        <a:buNone/>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lang="cs-CZ" sz="1800" b="1" kern="1200" dirty="0">
                          <a:solidFill>
                            <a:schemeClr val="tx1"/>
                          </a:solidFill>
                          <a:effectLst/>
                          <a:latin typeface="Calibri" panose="020F0502020204030204" pitchFamily="34" charset="0"/>
                          <a:ea typeface="+mn-ea"/>
                          <a:cs typeface="Calibri" panose="020F0502020204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lang="cs-CZ" sz="1000" b="1" kern="1200" dirty="0">
                        <a:solidFill>
                          <a:schemeClr val="tx1"/>
                        </a:solidFill>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08863"/>
                  </a:ext>
                </a:extLst>
              </a:tr>
            </a:tbl>
          </a:graphicData>
        </a:graphic>
      </p:graphicFrame>
    </p:spTree>
    <p:extLst>
      <p:ext uri="{BB962C8B-B14F-4D97-AF65-F5344CB8AC3E}">
        <p14:creationId xmlns:p14="http://schemas.microsoft.com/office/powerpoint/2010/main" val="554029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9DA96-4AC9-4A0A-861C-E17AD5A5F2C9}"/>
              </a:ext>
            </a:extLst>
          </p:cNvPr>
          <p:cNvSpPr>
            <a:spLocks noGrp="1"/>
          </p:cNvSpPr>
          <p:nvPr>
            <p:ph type="title"/>
          </p:nvPr>
        </p:nvSpPr>
        <p:spPr/>
        <p:txBody>
          <a:bodyPr/>
          <a:lstStyle/>
          <a:p>
            <a:r>
              <a:rPr lang="cs-CZ" dirty="0"/>
              <a:t>7denní vývoj situace na Slovensku</a:t>
            </a:r>
          </a:p>
        </p:txBody>
      </p:sp>
      <p:sp>
        <p:nvSpPr>
          <p:cNvPr id="6" name="TextovéPole 1">
            <a:extLst>
              <a:ext uri="{FF2B5EF4-FFF2-40B4-BE49-F238E27FC236}">
                <a16:creationId xmlns:a16="http://schemas.microsoft.com/office/drawing/2014/main" id="{B109E666-7727-497D-8191-869E2B75F785}"/>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covid-19.nczisk.sk/</a:t>
            </a:r>
            <a:endParaRPr lang="pl-PL" sz="1200" b="1" dirty="0">
              <a:solidFill>
                <a:schemeClr val="bg1"/>
              </a:solidFill>
            </a:endParaRPr>
          </a:p>
        </p:txBody>
      </p:sp>
      <p:pic>
        <p:nvPicPr>
          <p:cNvPr id="3" name="Obrázek 2">
            <a:extLst>
              <a:ext uri="{FF2B5EF4-FFF2-40B4-BE49-F238E27FC236}">
                <a16:creationId xmlns:a16="http://schemas.microsoft.com/office/drawing/2014/main" id="{95A8889F-138E-4B33-9F9A-6D10CEF12F57}"/>
              </a:ext>
            </a:extLst>
          </p:cNvPr>
          <p:cNvPicPr>
            <a:picLocks noChangeAspect="1"/>
          </p:cNvPicPr>
          <p:nvPr/>
        </p:nvPicPr>
        <p:blipFill>
          <a:blip r:embed="rId2"/>
          <a:stretch>
            <a:fillRect/>
          </a:stretch>
        </p:blipFill>
        <p:spPr>
          <a:xfrm>
            <a:off x="1600200" y="1228612"/>
            <a:ext cx="8312346" cy="4792392"/>
          </a:xfrm>
          <a:prstGeom prst="rect">
            <a:avLst/>
          </a:prstGeom>
        </p:spPr>
      </p:pic>
    </p:spTree>
    <p:extLst>
      <p:ext uri="{BB962C8B-B14F-4D97-AF65-F5344CB8AC3E}">
        <p14:creationId xmlns:p14="http://schemas.microsoft.com/office/powerpoint/2010/main" val="367805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9DA96-4AC9-4A0A-861C-E17AD5A5F2C9}"/>
              </a:ext>
            </a:extLst>
          </p:cNvPr>
          <p:cNvSpPr>
            <a:spLocks noGrp="1"/>
          </p:cNvSpPr>
          <p:nvPr>
            <p:ph type="title"/>
          </p:nvPr>
        </p:nvSpPr>
        <p:spPr/>
        <p:txBody>
          <a:bodyPr/>
          <a:lstStyle/>
          <a:p>
            <a:r>
              <a:rPr lang="cs-CZ" dirty="0"/>
              <a:t>Situace na Slovensku</a:t>
            </a:r>
          </a:p>
        </p:txBody>
      </p:sp>
      <p:sp>
        <p:nvSpPr>
          <p:cNvPr id="6" name="TextovéPole 1">
            <a:extLst>
              <a:ext uri="{FF2B5EF4-FFF2-40B4-BE49-F238E27FC236}">
                <a16:creationId xmlns:a16="http://schemas.microsoft.com/office/drawing/2014/main" id="{13CD70E4-3545-44B7-931A-E69D2DE2EEAA}"/>
              </a:ext>
            </a:extLst>
          </p:cNvPr>
          <p:cNvSpPr txBox="1"/>
          <p:nvPr/>
        </p:nvSpPr>
        <p:spPr>
          <a:xfrm>
            <a:off x="186608" y="6500082"/>
            <a:ext cx="3470991"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korona.gov.sk</a:t>
            </a:r>
            <a:endParaRPr lang="pl-PL" sz="1200" b="1" dirty="0">
              <a:solidFill>
                <a:schemeClr val="bg1"/>
              </a:solidFill>
            </a:endParaRPr>
          </a:p>
        </p:txBody>
      </p:sp>
      <p:pic>
        <p:nvPicPr>
          <p:cNvPr id="4" name="Obrázek 3">
            <a:extLst>
              <a:ext uri="{FF2B5EF4-FFF2-40B4-BE49-F238E27FC236}">
                <a16:creationId xmlns:a16="http://schemas.microsoft.com/office/drawing/2014/main" id="{172F7F46-C380-439E-A785-0B14D3022EA4}"/>
              </a:ext>
            </a:extLst>
          </p:cNvPr>
          <p:cNvPicPr>
            <a:picLocks noChangeAspect="1"/>
          </p:cNvPicPr>
          <p:nvPr/>
        </p:nvPicPr>
        <p:blipFill>
          <a:blip r:embed="rId2"/>
          <a:stretch>
            <a:fillRect/>
          </a:stretch>
        </p:blipFill>
        <p:spPr>
          <a:xfrm>
            <a:off x="3045203" y="1147759"/>
            <a:ext cx="5319071" cy="5117336"/>
          </a:xfrm>
          <a:prstGeom prst="rect">
            <a:avLst/>
          </a:prstGeom>
        </p:spPr>
      </p:pic>
    </p:spTree>
    <p:extLst>
      <p:ext uri="{BB962C8B-B14F-4D97-AF65-F5344CB8AC3E}">
        <p14:creationId xmlns:p14="http://schemas.microsoft.com/office/powerpoint/2010/main" val="156570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580FDC-F73A-483C-9301-96D6004EDCCD}"/>
              </a:ext>
            </a:extLst>
          </p:cNvPr>
          <p:cNvSpPr>
            <a:spLocks noGrp="1"/>
          </p:cNvSpPr>
          <p:nvPr>
            <p:ph type="title"/>
          </p:nvPr>
        </p:nvSpPr>
        <p:spPr/>
        <p:txBody>
          <a:bodyPr/>
          <a:lstStyle/>
          <a:p>
            <a:r>
              <a:rPr lang="cs-CZ" dirty="0"/>
              <a:t>Celkové shrnutí počtu případů za předchozí den</a:t>
            </a:r>
          </a:p>
        </p:txBody>
      </p:sp>
      <p:sp>
        <p:nvSpPr>
          <p:cNvPr id="4" name="TextovéPole 1">
            <a:extLst>
              <a:ext uri="{FF2B5EF4-FFF2-40B4-BE49-F238E27FC236}">
                <a16:creationId xmlns:a16="http://schemas.microsoft.com/office/drawing/2014/main" id="{95F89CDE-EC79-4DD5-AE07-BDB6B898700E}"/>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graphicFrame>
        <p:nvGraphicFramePr>
          <p:cNvPr id="3" name="Tabulka 2">
            <a:extLst>
              <a:ext uri="{FF2B5EF4-FFF2-40B4-BE49-F238E27FC236}">
                <a16:creationId xmlns:a16="http://schemas.microsoft.com/office/drawing/2014/main" id="{9FAC9AF6-4207-481B-A11D-A5A88522D048}"/>
              </a:ext>
            </a:extLst>
          </p:cNvPr>
          <p:cNvGraphicFramePr>
            <a:graphicFrameLocks noGrp="1"/>
          </p:cNvGraphicFramePr>
          <p:nvPr>
            <p:extLst>
              <p:ext uri="{D42A27DB-BD31-4B8C-83A1-F6EECF244321}">
                <p14:modId xmlns:p14="http://schemas.microsoft.com/office/powerpoint/2010/main" val="807757351"/>
              </p:ext>
            </p:extLst>
          </p:nvPr>
        </p:nvGraphicFramePr>
        <p:xfrm>
          <a:off x="332820" y="1049905"/>
          <a:ext cx="9790893" cy="5066511"/>
        </p:xfrm>
        <a:graphic>
          <a:graphicData uri="http://schemas.openxmlformats.org/drawingml/2006/table">
            <a:tbl>
              <a:tblPr/>
              <a:tblGrid>
                <a:gridCol w="1428868">
                  <a:extLst>
                    <a:ext uri="{9D8B030D-6E8A-4147-A177-3AD203B41FA5}">
                      <a16:colId xmlns:a16="http://schemas.microsoft.com/office/drawing/2014/main" val="1591892243"/>
                    </a:ext>
                  </a:extLst>
                </a:gridCol>
                <a:gridCol w="1619075">
                  <a:extLst>
                    <a:ext uri="{9D8B030D-6E8A-4147-A177-3AD203B41FA5}">
                      <a16:colId xmlns:a16="http://schemas.microsoft.com/office/drawing/2014/main" val="4268293509"/>
                    </a:ext>
                  </a:extLst>
                </a:gridCol>
                <a:gridCol w="1090569">
                  <a:extLst>
                    <a:ext uri="{9D8B030D-6E8A-4147-A177-3AD203B41FA5}">
                      <a16:colId xmlns:a16="http://schemas.microsoft.com/office/drawing/2014/main" val="2609191228"/>
                    </a:ext>
                  </a:extLst>
                </a:gridCol>
                <a:gridCol w="1157681">
                  <a:extLst>
                    <a:ext uri="{9D8B030D-6E8A-4147-A177-3AD203B41FA5}">
                      <a16:colId xmlns:a16="http://schemas.microsoft.com/office/drawing/2014/main" val="2127816472"/>
                    </a:ext>
                  </a:extLst>
                </a:gridCol>
                <a:gridCol w="1476462">
                  <a:extLst>
                    <a:ext uri="{9D8B030D-6E8A-4147-A177-3AD203B41FA5}">
                      <a16:colId xmlns:a16="http://schemas.microsoft.com/office/drawing/2014/main" val="1997282080"/>
                    </a:ext>
                  </a:extLst>
                </a:gridCol>
                <a:gridCol w="1550898">
                  <a:extLst>
                    <a:ext uri="{9D8B030D-6E8A-4147-A177-3AD203B41FA5}">
                      <a16:colId xmlns:a16="http://schemas.microsoft.com/office/drawing/2014/main" val="88715004"/>
                    </a:ext>
                  </a:extLst>
                </a:gridCol>
                <a:gridCol w="1467340">
                  <a:extLst>
                    <a:ext uri="{9D8B030D-6E8A-4147-A177-3AD203B41FA5}">
                      <a16:colId xmlns:a16="http://schemas.microsoft.com/office/drawing/2014/main" val="747556097"/>
                    </a:ext>
                  </a:extLst>
                </a:gridCol>
              </a:tblGrid>
              <a:tr h="1180266">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Název kraje</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Denní počet nových případů</a:t>
                      </a:r>
                      <a:endParaRPr lang="cs-CZ" sz="1100" noProof="0" dirty="0">
                        <a:solidFill>
                          <a:schemeClr val="bg1"/>
                        </a:solidFill>
                        <a:effectLst/>
                        <a:latin typeface="Times New Roman" panose="02020603050405020304" pitchFamily="18" charset="0"/>
                        <a:ea typeface="Times New Roman" panose="02020603050405020304" pitchFamily="18" charset="0"/>
                      </a:endParaRPr>
                    </a:p>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(přepočet na 100tis.obyv.)</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7denní počet nových případů na 100 tis. obyv.</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Odhad R</a:t>
                      </a:r>
                      <a:endParaRPr lang="cs-CZ" sz="1100" noProof="0" dirty="0">
                        <a:solidFill>
                          <a:schemeClr val="bg1"/>
                        </a:solidFill>
                        <a:effectLst/>
                        <a:latin typeface="Times New Roman" panose="02020603050405020304" pitchFamily="18" charset="0"/>
                        <a:ea typeface="Times New Roman" panose="02020603050405020304" pitchFamily="18" charset="0"/>
                      </a:endParaRPr>
                    </a:p>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ze 7denních časových úseků</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14denní počet nových případů na 100 tis. obyv.</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7denní počet testů na 100tis. obyv.</a:t>
                      </a:r>
                      <a:endParaRPr lang="cs-CZ" sz="1100" noProof="0" dirty="0">
                        <a:solidFill>
                          <a:schemeClr val="bg1"/>
                        </a:solidFill>
                        <a:effectLst/>
                        <a:latin typeface="Times New Roman" panose="02020603050405020304" pitchFamily="18" charset="0"/>
                        <a:ea typeface="Times New Roman" panose="02020603050405020304" pitchFamily="18" charset="0"/>
                      </a:endParaRPr>
                    </a:p>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(Dg+Epi / Prev)*</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cs-CZ" sz="1000" b="1" noProof="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7denní relativní pozitivita indikovaných (Dg/Epi) testů v % *</a:t>
                      </a:r>
                      <a:endParaRPr lang="cs-CZ" sz="1100" noProof="0" dirty="0">
                        <a:solidFill>
                          <a:schemeClr val="bg1"/>
                        </a:solidFill>
                        <a:effectLst/>
                        <a:latin typeface="Times New Roman" panose="02020603050405020304" pitchFamily="18" charset="0"/>
                        <a:ea typeface="Times New Roman" panose="02020603050405020304" pitchFamily="18" charset="0"/>
                      </a:endParaRPr>
                    </a:p>
                  </a:txBody>
                  <a:tcPr marL="24765" marR="24765" marT="24765" marB="247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278202329"/>
                  </a:ext>
                </a:extLst>
              </a:tr>
              <a:tr h="259083">
                <a:tc>
                  <a:txBody>
                    <a:bodyPr/>
                    <a:lstStyle/>
                    <a:p>
                      <a:pPr fontAlgn="ctr"/>
                      <a:r>
                        <a:rPr lang="cs-CZ" sz="1000" b="1" dirty="0">
                          <a:solidFill>
                            <a:srgbClr val="000000"/>
                          </a:solidFill>
                          <a:effectLst/>
                          <a:latin typeface="Calibri" panose="020F0502020204030204" pitchFamily="34" charset="0"/>
                          <a:ea typeface="Calibri" panose="020F0502020204030204" pitchFamily="34" charset="0"/>
                        </a:rPr>
                        <a:t>Jihočeský kraj</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2 (0.3)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36.5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1.03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77.2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1175.8 / 8027.6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3.7 % / 1.9 %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32201"/>
                  </a:ext>
                </a:extLst>
              </a:tr>
              <a:tr h="259083">
                <a:tc>
                  <a:txBody>
                    <a:bodyPr/>
                    <a:lstStyle/>
                    <a:p>
                      <a:pPr fontAlgn="ctr"/>
                      <a:r>
                        <a:rPr lang="cs-CZ" sz="1000" b="1" dirty="0">
                          <a:solidFill>
                            <a:srgbClr val="000000"/>
                          </a:solidFill>
                          <a:effectLst/>
                          <a:latin typeface="Calibri" panose="020F0502020204030204" pitchFamily="34" charset="0"/>
                          <a:ea typeface="Calibri" panose="020F0502020204030204" pitchFamily="34" charset="0"/>
                        </a:rPr>
                        <a:t>Liberecký kraj</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14 (3.2)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35.3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0.98</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70.1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1344.9 / 9025.3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3.5 % / 1.7 %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442946"/>
                  </a:ext>
                </a:extLst>
              </a:tr>
              <a:tr h="259083">
                <a:tc>
                  <a:txBody>
                    <a:bodyPr/>
                    <a:lstStyle/>
                    <a:p>
                      <a:pPr fontAlgn="ctr"/>
                      <a:r>
                        <a:rPr lang="cs-CZ" sz="1000" b="1" dirty="0">
                          <a:solidFill>
                            <a:srgbClr val="000000"/>
                          </a:solidFill>
                          <a:effectLst/>
                          <a:latin typeface="Calibri" panose="020F0502020204030204" pitchFamily="34" charset="0"/>
                          <a:ea typeface="Calibri" panose="020F0502020204030204" pitchFamily="34" charset="0"/>
                        </a:rPr>
                        <a:t>Zlínský kraj</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dirty="0">
                          <a:solidFill>
                            <a:srgbClr val="000000"/>
                          </a:solidFill>
                          <a:effectLst/>
                          <a:latin typeface="Calibri" panose="020F0502020204030204" pitchFamily="34" charset="0"/>
                          <a:ea typeface="Calibri" panose="020F0502020204030204" pitchFamily="34" charset="0"/>
                        </a:rPr>
                        <a:t>0 (0.0)</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31.4</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0.75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80.0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2595.3 / 10717.3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2.9 % / 0.8 %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304346"/>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Moravskoslezský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dirty="0">
                          <a:solidFill>
                            <a:srgbClr val="000000"/>
                          </a:solidFill>
                          <a:effectLst/>
                          <a:latin typeface="Calibri" panose="020F0502020204030204" pitchFamily="34" charset="0"/>
                          <a:ea typeface="Calibri" panose="020F0502020204030204" pitchFamily="34" charset="0"/>
                        </a:rPr>
                        <a:t>10 (0.8)</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26.9</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0.79</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66.9</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2172.5 / 9916.6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2.6 % / 0.7 %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4914526"/>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Plzeňský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dirty="0">
                          <a:solidFill>
                            <a:srgbClr val="000000"/>
                          </a:solidFill>
                          <a:effectLst/>
                          <a:latin typeface="Calibri" panose="020F0502020204030204" pitchFamily="34" charset="0"/>
                          <a:ea typeface="Calibri" panose="020F0502020204030204" pitchFamily="34" charset="0"/>
                        </a:rPr>
                        <a:t>6 (1.0)</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24.0</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1.01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50.1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982.5 / 8824.3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1.7 % / 1.8 %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478580"/>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Hlavní město Praha</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17 (1.3)</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22.4</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0.95</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49.7</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2574.4 / 12329.9</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0.8 % / 0.5 %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154965"/>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Olomoucký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6 (1.0)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20.5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0.59</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63.4</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1099.9 / 8522.5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2.7 % / 1.2 %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080173"/>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Jihomoravský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5 (0.4)</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19.6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0.80</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47.4</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1459.2 / 9255.5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1.5 % / 0.9 %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161462"/>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Ústecký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1 (0.1)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19.0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0.71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50.3</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1634.9 / 8399.2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3.0 % / 0.6 %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755719"/>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Středočeský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22 (1.6)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18.0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0.87</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39.6</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1687.7 / 9422.8</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0.8 % / 0.8 %</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54735"/>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Pardubický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dirty="0">
                          <a:solidFill>
                            <a:srgbClr val="000000"/>
                          </a:solidFill>
                          <a:effectLst/>
                          <a:latin typeface="Calibri" panose="020F0502020204030204" pitchFamily="34" charset="0"/>
                          <a:ea typeface="Calibri" panose="020F0502020204030204" pitchFamily="34" charset="0"/>
                        </a:rPr>
                        <a:t>3 (0.6)</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17.6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1.12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34.8</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2025.8 / 9249.0</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1.7 % / 0.5 %</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8638430"/>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Kraj Vysočina</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1 (0.2)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15.5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0.52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46.6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1500.0 / 7365.2</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1.5 % / 0.5 %</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221367"/>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Královéhradecký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0 (0.0)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7.1</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0.70</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18.2</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1538.3 / 9521.4</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0.5 % / 0.2 %</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908713"/>
                  </a:ext>
                </a:extLst>
              </a:tr>
              <a:tr h="259083">
                <a:tc>
                  <a:txBody>
                    <a:bodyPr/>
                    <a:lstStyle/>
                    <a:p>
                      <a:pPr fontAlgn="ctr"/>
                      <a:r>
                        <a:rPr lang="cs-CZ" sz="1000" b="1">
                          <a:solidFill>
                            <a:srgbClr val="000000"/>
                          </a:solidFill>
                          <a:effectLst/>
                          <a:latin typeface="Calibri" panose="020F0502020204030204" pitchFamily="34" charset="0"/>
                          <a:ea typeface="Calibri" panose="020F0502020204030204" pitchFamily="34" charset="0"/>
                        </a:rPr>
                        <a:t>Karlovarský kraj</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b="1">
                          <a:solidFill>
                            <a:srgbClr val="000000"/>
                          </a:solidFill>
                          <a:effectLst/>
                          <a:latin typeface="Calibri" panose="020F0502020204030204" pitchFamily="34" charset="0"/>
                          <a:ea typeface="Calibri" panose="020F0502020204030204" pitchFamily="34" charset="0"/>
                        </a:rPr>
                        <a:t>2 (0.7)</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3.8</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0.69</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9.5</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a:solidFill>
                            <a:srgbClr val="000000"/>
                          </a:solidFill>
                          <a:effectLst/>
                          <a:latin typeface="Calibri" panose="020F0502020204030204" pitchFamily="34" charset="0"/>
                          <a:ea typeface="Calibri" panose="020F0502020204030204" pitchFamily="34" charset="0"/>
                        </a:rPr>
                        <a:t>1125.8 / 7877.6</a:t>
                      </a:r>
                      <a:endParaRPr lang="cs-CZ" sz="110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000" dirty="0">
                          <a:solidFill>
                            <a:srgbClr val="000000"/>
                          </a:solidFill>
                          <a:effectLst/>
                          <a:latin typeface="Calibri" panose="020F0502020204030204" pitchFamily="34" charset="0"/>
                          <a:ea typeface="Calibri" panose="020F0502020204030204" pitchFamily="34" charset="0"/>
                        </a:rPr>
                        <a:t>0.6 % / 0.0 %</a:t>
                      </a:r>
                      <a:endParaRPr lang="cs-CZ" sz="1100" dirty="0">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45584"/>
                  </a:ext>
                </a:extLst>
              </a:tr>
              <a:tr h="259083">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ČR</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90 (0.8)</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21.8</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0.83</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51.6</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1757.9 / 9651.8</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cs-CZ" sz="1100" b="1" i="1" dirty="0">
                          <a:solidFill>
                            <a:schemeClr val="bg1"/>
                          </a:solidFill>
                          <a:effectLst/>
                          <a:latin typeface="Calibri" panose="020F0502020204030204" pitchFamily="34" charset="0"/>
                          <a:ea typeface="Calibri" panose="020F0502020204030204" pitchFamily="34" charset="0"/>
                        </a:rPr>
                        <a:t>1.5 % / 0.8 %</a:t>
                      </a:r>
                      <a:endParaRPr lang="cs-CZ" sz="1400" b="1" i="1" dirty="0">
                        <a:solidFill>
                          <a:schemeClr val="bg1"/>
                        </a:solidFill>
                        <a:effectLst/>
                        <a:latin typeface="Calibri" panose="020F0502020204030204" pitchFamily="34" charset="0"/>
                        <a:ea typeface="Calibri" panose="020F0502020204030204" pitchFamily="34" charset="0"/>
                      </a:endParaRPr>
                    </a:p>
                  </a:txBody>
                  <a:tcPr marL="25400" marR="25400" marT="25400" marB="254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507707324"/>
                  </a:ext>
                </a:extLst>
              </a:tr>
            </a:tbl>
          </a:graphicData>
        </a:graphic>
      </p:graphicFrame>
    </p:spTree>
    <p:extLst>
      <p:ext uri="{BB962C8B-B14F-4D97-AF65-F5344CB8AC3E}">
        <p14:creationId xmlns:p14="http://schemas.microsoft.com/office/powerpoint/2010/main" val="934933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3F3F8-6C3F-4CE0-8D3F-9C4CB64A57CB}"/>
              </a:ext>
            </a:extLst>
          </p:cNvPr>
          <p:cNvSpPr>
            <a:spLocks noGrp="1"/>
          </p:cNvSpPr>
          <p:nvPr>
            <p:ph type="title"/>
          </p:nvPr>
        </p:nvSpPr>
        <p:spPr/>
        <p:txBody>
          <a:bodyPr/>
          <a:lstStyle/>
          <a:p>
            <a:r>
              <a:rPr lang="cs-CZ" altLang="cs-CZ" dirty="0"/>
              <a:t>Situace v příhraničí se Slovenskem</a:t>
            </a:r>
            <a:endParaRPr lang="cs-CZ" dirty="0"/>
          </a:p>
        </p:txBody>
      </p:sp>
      <p:sp>
        <p:nvSpPr>
          <p:cNvPr id="6" name="Obdélník 5">
            <a:extLst>
              <a:ext uri="{FF2B5EF4-FFF2-40B4-BE49-F238E27FC236}">
                <a16:creationId xmlns:a16="http://schemas.microsoft.com/office/drawing/2014/main" id="{3E8640AE-AC2C-4FB2-B0C7-FD1E549B1C38}"/>
              </a:ext>
            </a:extLst>
          </p:cNvPr>
          <p:cNvSpPr/>
          <p:nvPr/>
        </p:nvSpPr>
        <p:spPr>
          <a:xfrm>
            <a:off x="332819" y="6454527"/>
            <a:ext cx="1971822" cy="276999"/>
          </a:xfrm>
          <a:prstGeom prst="rect">
            <a:avLst/>
          </a:prstGeom>
        </p:spPr>
        <p:txBody>
          <a:bodyPr wrap="none">
            <a:spAutoFit/>
          </a:bodyPr>
          <a:lstStyle/>
          <a:p>
            <a:pPr lvl="0"/>
            <a:r>
              <a:rPr lang="cs-CZ" sz="1200" b="1" dirty="0">
                <a:solidFill>
                  <a:srgbClr val="FFFFFF"/>
                </a:solidFill>
              </a:rPr>
              <a:t>Zdroj dat: korona.gov.sk</a:t>
            </a:r>
          </a:p>
        </p:txBody>
      </p:sp>
      <p:sp>
        <p:nvSpPr>
          <p:cNvPr id="8" name="Obdélník 7">
            <a:extLst>
              <a:ext uri="{FF2B5EF4-FFF2-40B4-BE49-F238E27FC236}">
                <a16:creationId xmlns:a16="http://schemas.microsoft.com/office/drawing/2014/main" id="{E84FD930-EDC5-470A-9BEE-48B7E5A5CBC0}"/>
              </a:ext>
            </a:extLst>
          </p:cNvPr>
          <p:cNvSpPr/>
          <p:nvPr/>
        </p:nvSpPr>
        <p:spPr>
          <a:xfrm>
            <a:off x="7120622" y="4991488"/>
            <a:ext cx="2879056" cy="369332"/>
          </a:xfrm>
          <a:prstGeom prst="rect">
            <a:avLst/>
          </a:prstGeom>
        </p:spPr>
        <p:txBody>
          <a:bodyPr wrap="square">
            <a:spAutoFit/>
          </a:bodyPr>
          <a:lstStyle/>
          <a:p>
            <a:pPr algn="ctr"/>
            <a:r>
              <a:rPr lang="cs-CZ" b="1" dirty="0"/>
              <a:t>Slovenská Republika</a:t>
            </a:r>
          </a:p>
        </p:txBody>
      </p:sp>
      <p:sp>
        <p:nvSpPr>
          <p:cNvPr id="9" name="Obdélník 8">
            <a:extLst>
              <a:ext uri="{FF2B5EF4-FFF2-40B4-BE49-F238E27FC236}">
                <a16:creationId xmlns:a16="http://schemas.microsoft.com/office/drawing/2014/main" id="{BB2FB66B-C8E8-44FB-8CB1-394DF7848DB8}"/>
              </a:ext>
            </a:extLst>
          </p:cNvPr>
          <p:cNvSpPr/>
          <p:nvPr/>
        </p:nvSpPr>
        <p:spPr>
          <a:xfrm>
            <a:off x="2597791" y="2171388"/>
            <a:ext cx="2420457" cy="369332"/>
          </a:xfrm>
          <a:prstGeom prst="rect">
            <a:avLst/>
          </a:prstGeom>
        </p:spPr>
        <p:txBody>
          <a:bodyPr wrap="square">
            <a:spAutoFit/>
          </a:bodyPr>
          <a:lstStyle/>
          <a:p>
            <a:pPr algn="ctr"/>
            <a:r>
              <a:rPr lang="cs-CZ" b="1" dirty="0"/>
              <a:t>Česká Republika</a:t>
            </a:r>
          </a:p>
        </p:txBody>
      </p:sp>
      <p:pic>
        <p:nvPicPr>
          <p:cNvPr id="4" name="Obrázek 3">
            <a:extLst>
              <a:ext uri="{FF2B5EF4-FFF2-40B4-BE49-F238E27FC236}">
                <a16:creationId xmlns:a16="http://schemas.microsoft.com/office/drawing/2014/main" id="{A97D157D-A379-40DA-8F09-71526F1516B6}"/>
              </a:ext>
            </a:extLst>
          </p:cNvPr>
          <p:cNvPicPr>
            <a:picLocks noChangeAspect="1"/>
          </p:cNvPicPr>
          <p:nvPr/>
        </p:nvPicPr>
        <p:blipFill>
          <a:blip r:embed="rId2"/>
          <a:stretch>
            <a:fillRect/>
          </a:stretch>
        </p:blipFill>
        <p:spPr>
          <a:xfrm>
            <a:off x="10103757" y="1828747"/>
            <a:ext cx="1657581" cy="3162741"/>
          </a:xfrm>
          <a:prstGeom prst="rect">
            <a:avLst/>
          </a:prstGeom>
        </p:spPr>
      </p:pic>
      <p:pic>
        <p:nvPicPr>
          <p:cNvPr id="5" name="Obrázek 4">
            <a:extLst>
              <a:ext uri="{FF2B5EF4-FFF2-40B4-BE49-F238E27FC236}">
                <a16:creationId xmlns:a16="http://schemas.microsoft.com/office/drawing/2014/main" id="{DC193439-913C-4F71-A893-391E06E23B7F}"/>
              </a:ext>
            </a:extLst>
          </p:cNvPr>
          <p:cNvPicPr>
            <a:picLocks noChangeAspect="1"/>
          </p:cNvPicPr>
          <p:nvPr/>
        </p:nvPicPr>
        <p:blipFill>
          <a:blip r:embed="rId3"/>
          <a:stretch>
            <a:fillRect/>
          </a:stretch>
        </p:blipFill>
        <p:spPr>
          <a:xfrm>
            <a:off x="1145118" y="1110257"/>
            <a:ext cx="8260639" cy="5317450"/>
          </a:xfrm>
          <a:prstGeom prst="rect">
            <a:avLst/>
          </a:prstGeom>
        </p:spPr>
      </p:pic>
    </p:spTree>
    <p:extLst>
      <p:ext uri="{BB962C8B-B14F-4D97-AF65-F5344CB8AC3E}">
        <p14:creationId xmlns:p14="http://schemas.microsoft.com/office/powerpoint/2010/main" val="1138614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7C5AD9-5042-4476-8CD4-40122691F7EF}"/>
              </a:ext>
            </a:extLst>
          </p:cNvPr>
          <p:cNvSpPr>
            <a:spLocks noGrp="1"/>
          </p:cNvSpPr>
          <p:nvPr>
            <p:ph type="title"/>
          </p:nvPr>
        </p:nvSpPr>
        <p:spPr/>
        <p:txBody>
          <a:bodyPr/>
          <a:lstStyle/>
          <a:p>
            <a:r>
              <a:rPr lang="cs-CZ" dirty="0"/>
              <a:t>Velká Británie</a:t>
            </a:r>
          </a:p>
        </p:txBody>
      </p:sp>
      <p:sp>
        <p:nvSpPr>
          <p:cNvPr id="4" name="Obdélník 3">
            <a:extLst>
              <a:ext uri="{FF2B5EF4-FFF2-40B4-BE49-F238E27FC236}">
                <a16:creationId xmlns:a16="http://schemas.microsoft.com/office/drawing/2014/main" id="{B3D0221C-4C98-42C6-ADE4-044164BE4792}"/>
              </a:ext>
            </a:extLst>
          </p:cNvPr>
          <p:cNvSpPr/>
          <p:nvPr/>
        </p:nvSpPr>
        <p:spPr>
          <a:xfrm>
            <a:off x="271243" y="1146057"/>
            <a:ext cx="10097549" cy="4218719"/>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cs-CZ" sz="1200" dirty="0">
                <a:latin typeface="Calibri" panose="020F0502020204030204" pitchFamily="34" charset="0"/>
                <a:ea typeface="Calibri" panose="020F0502020204030204" pitchFamily="34" charset="0"/>
                <a:cs typeface="Calibri" panose="020F0502020204030204" pitchFamily="34" charset="0"/>
              </a:rPr>
              <a:t>k 4. 6. 2021 testy odhalily na </a:t>
            </a:r>
            <a:r>
              <a:rPr lang="cs-CZ" sz="1200" b="1" dirty="0">
                <a:latin typeface="Calibri" panose="020F0502020204030204" pitchFamily="34" charset="0"/>
                <a:ea typeface="Calibri" panose="020F0502020204030204" pitchFamily="34" charset="0"/>
                <a:cs typeface="Calibri" panose="020F0502020204030204" pitchFamily="34" charset="0"/>
              </a:rPr>
              <a:t>3 853 nových případů nákazy denně v průměru za 7 posledních dnů</a:t>
            </a:r>
            <a:r>
              <a:rPr lang="cs-CZ" sz="1200" dirty="0">
                <a:latin typeface="Calibri" panose="020F0502020204030204" pitchFamily="34" charset="0"/>
                <a:ea typeface="Calibri" panose="020F0502020204030204" pitchFamily="34" charset="0"/>
                <a:cs typeface="Calibri" panose="020F0502020204030204" pitchFamily="34" charset="0"/>
              </a:rPr>
              <a:t>, </a:t>
            </a:r>
            <a:r>
              <a:rPr lang="cs-CZ" sz="1200" b="1" dirty="0">
                <a:latin typeface="Calibri" panose="020F0502020204030204" pitchFamily="34" charset="0"/>
                <a:ea typeface="Calibri" panose="020F0502020204030204" pitchFamily="34" charset="0"/>
                <a:cs typeface="Calibri" panose="020F0502020204030204" pitchFamily="34" charset="0"/>
              </a:rPr>
              <a:t>tedy téměř dvojnásobek, než před měsícem</a:t>
            </a:r>
            <a:r>
              <a:rPr lang="cs-CZ" sz="1200" dirty="0">
                <a:latin typeface="Calibri" panose="020F0502020204030204" pitchFamily="34" charset="0"/>
                <a:ea typeface="Calibri" panose="020F0502020204030204" pitchFamily="34" charset="0"/>
                <a:cs typeface="Calibri" panose="020F0502020204030204" pitchFamily="34" charset="0"/>
              </a:rPr>
              <a:t>; zemřelo </a:t>
            </a:r>
            <a:r>
              <a:rPr lang="cs-CZ" sz="1200" b="1" dirty="0">
                <a:latin typeface="Calibri" panose="020F0502020204030204" pitchFamily="34" charset="0"/>
                <a:ea typeface="Calibri" panose="020F0502020204030204" pitchFamily="34" charset="0"/>
                <a:cs typeface="Calibri" panose="020F0502020204030204" pitchFamily="34" charset="0"/>
              </a:rPr>
              <a:t>127 812</a:t>
            </a:r>
            <a:r>
              <a:rPr lang="cs-CZ" sz="1200" dirty="0">
                <a:latin typeface="Calibri" panose="020F0502020204030204" pitchFamily="34" charset="0"/>
                <a:ea typeface="Calibri" panose="020F0502020204030204" pitchFamily="34" charset="0"/>
                <a:cs typeface="Calibri" panose="020F0502020204030204" pitchFamily="34" charset="0"/>
              </a:rPr>
              <a:t> osob.</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q"/>
            </a:pPr>
            <a:r>
              <a:rPr lang="cs-CZ" sz="1200" dirty="0">
                <a:solidFill>
                  <a:srgbClr val="000000"/>
                </a:solidFill>
                <a:latin typeface="Calibri" panose="020F0502020204030204" pitchFamily="34" charset="0"/>
                <a:ea typeface="Helvetica Neue"/>
                <a:cs typeface="Times New Roman" panose="02020603050405020304" pitchFamily="18" charset="0"/>
              </a:rPr>
              <a:t>Počet lidí s pozitivním testem v Anglii v posledním květnovém týdnu </a:t>
            </a:r>
            <a:r>
              <a:rPr lang="cs-CZ" sz="1200" b="1" dirty="0">
                <a:solidFill>
                  <a:srgbClr val="000000"/>
                </a:solidFill>
                <a:latin typeface="Calibri" panose="020F0502020204030204" pitchFamily="34" charset="0"/>
                <a:ea typeface="Helvetica Neue"/>
                <a:cs typeface="Times New Roman" panose="02020603050405020304" pitchFamily="18" charset="0"/>
              </a:rPr>
              <a:t>vzrostl o 22 %</a:t>
            </a:r>
            <a:r>
              <a:rPr lang="cs-CZ" sz="1200" dirty="0">
                <a:solidFill>
                  <a:srgbClr val="000000"/>
                </a:solidFill>
                <a:latin typeface="Calibri" panose="020F0502020204030204" pitchFamily="34" charset="0"/>
                <a:ea typeface="Helvetica Neue"/>
                <a:cs typeface="Times New Roman" panose="02020603050405020304" pitchFamily="18" charset="0"/>
              </a:rPr>
              <a:t> a dosáhl nejvyšší úrovně za 6 týdnů. Počet pozitivních případů je zatím celkově stále nízký, ale pokud bude tento trend pokračovat a nakažených bude přibývat, zasáhne to daleko větší počet lidí. </a:t>
            </a:r>
            <a:r>
              <a:rPr lang="cs-CZ" sz="1200" u="sng" dirty="0">
                <a:solidFill>
                  <a:srgbClr val="0563C1"/>
                </a:solidFill>
                <a:latin typeface="Calibri" panose="020F0502020204030204" pitchFamily="34" charset="0"/>
                <a:ea typeface="Helvetica Neue"/>
                <a:cs typeface="Times New Roman" panose="02020603050405020304" pitchFamily="18" charset="0"/>
                <a:hlinkClick r:id="rId2">
                  <a:extLst>
                    <a:ext uri="{A12FA001-AC4F-418D-AE19-62706E023703}">
                      <ahyp:hlinkClr xmlns:ahyp="http://schemas.microsoft.com/office/drawing/2018/hyperlinkcolor" val="tx"/>
                    </a:ext>
                  </a:extLst>
                </a:hlinkClick>
              </a:rPr>
              <a:t>Data Public Health </a:t>
            </a:r>
            <a:r>
              <a:rPr lang="cs-CZ" sz="1200" u="sng" dirty="0" err="1">
                <a:solidFill>
                  <a:srgbClr val="0563C1"/>
                </a:solidFill>
                <a:latin typeface="Calibri" panose="020F0502020204030204" pitchFamily="34" charset="0"/>
                <a:ea typeface="Helvetica Neue"/>
                <a:cs typeface="Times New Roman" panose="02020603050405020304" pitchFamily="18" charset="0"/>
                <a:hlinkClick r:id="rId2">
                  <a:extLst>
                    <a:ext uri="{A12FA001-AC4F-418D-AE19-62706E023703}">
                      <ahyp:hlinkClr xmlns:ahyp="http://schemas.microsoft.com/office/drawing/2018/hyperlinkcolor" val="tx"/>
                    </a:ext>
                  </a:extLst>
                </a:hlinkClick>
              </a:rPr>
              <a:t>England</a:t>
            </a:r>
            <a:r>
              <a:rPr lang="cs-CZ" sz="1200" dirty="0">
                <a:solidFill>
                  <a:srgbClr val="000000"/>
                </a:solidFill>
                <a:latin typeface="Calibri" panose="020F0502020204030204" pitchFamily="34" charset="0"/>
                <a:ea typeface="Helvetica Neue"/>
                <a:cs typeface="Times New Roman" panose="02020603050405020304" pitchFamily="18" charset="0"/>
              </a:rPr>
              <a:t> ze 4. 6. o „</a:t>
            </a:r>
            <a:r>
              <a:rPr lang="cs-CZ" sz="1200" b="1" dirty="0">
                <a:solidFill>
                  <a:srgbClr val="000000"/>
                </a:solidFill>
                <a:latin typeface="Calibri" panose="020F0502020204030204" pitchFamily="34" charset="0"/>
                <a:ea typeface="Helvetica Neue"/>
                <a:cs typeface="Times New Roman" panose="02020603050405020304" pitchFamily="18" charset="0"/>
              </a:rPr>
              <a:t>Delta variantě“ (= indické)</a:t>
            </a:r>
            <a:r>
              <a:rPr lang="cs-CZ" sz="1200" dirty="0">
                <a:solidFill>
                  <a:srgbClr val="000000"/>
                </a:solidFill>
                <a:latin typeface="Calibri" panose="020F0502020204030204" pitchFamily="34" charset="0"/>
                <a:ea typeface="Helvetica Neue"/>
                <a:cs typeface="Times New Roman" panose="02020603050405020304" pitchFamily="18" charset="0"/>
              </a:rPr>
              <a:t> totiž ukazují, že </a:t>
            </a:r>
            <a:r>
              <a:rPr lang="cs-CZ" sz="1200" dirty="0">
                <a:solidFill>
                  <a:srgbClr val="FF0000"/>
                </a:solidFill>
                <a:latin typeface="Calibri" panose="020F0502020204030204" pitchFamily="34" charset="0"/>
                <a:ea typeface="Helvetica Neue"/>
                <a:cs typeface="Times New Roman" panose="02020603050405020304" pitchFamily="18" charset="0"/>
              </a:rPr>
              <a:t>riziko hospitalizace je 2,61krát vyšší ve srovnání s Alfa (britskou) variantou</a:t>
            </a:r>
            <a:r>
              <a:rPr lang="cs-CZ" sz="1200" dirty="0">
                <a:solidFill>
                  <a:srgbClr val="000000"/>
                </a:solidFill>
                <a:latin typeface="Calibri" panose="020F0502020204030204" pitchFamily="34" charset="0"/>
                <a:ea typeface="Helvetica Neue"/>
                <a:cs typeface="Times New Roman" panose="02020603050405020304" pitchFamily="18" charset="0"/>
              </a:rPr>
              <a:t>. U indické varianty také </a:t>
            </a:r>
            <a:r>
              <a:rPr lang="cs-CZ" sz="1200" dirty="0">
                <a:solidFill>
                  <a:srgbClr val="FF0000"/>
                </a:solidFill>
                <a:latin typeface="Calibri" panose="020F0502020204030204" pitchFamily="34" charset="0"/>
                <a:ea typeface="Helvetica Neue"/>
                <a:cs typeface="Times New Roman" panose="02020603050405020304" pitchFamily="18" charset="0"/>
              </a:rPr>
              <a:t>roste riziko potřeby akutní péče, a to 1,67krát</a:t>
            </a:r>
            <a:r>
              <a:rPr lang="cs-CZ" sz="1200" dirty="0">
                <a:solidFill>
                  <a:srgbClr val="000000"/>
                </a:solidFill>
                <a:latin typeface="Calibri" panose="020F0502020204030204" pitchFamily="34" charset="0"/>
                <a:ea typeface="Helvetica Neue"/>
                <a:cs typeface="Times New Roman" panose="02020603050405020304" pitchFamily="18" charset="0"/>
              </a:rPr>
              <a:t>. První data ze Skotska, která uvádí 2krát vyšší riziko hospitalizace při nákaze variantou Delta, ve srovnání s mutací alfa, tyto závěry potvrzují. Skotsko reviduje </a:t>
            </a:r>
            <a:r>
              <a:rPr lang="cs-CZ" sz="1200" dirty="0">
                <a:solidFill>
                  <a:srgbClr val="FF0000"/>
                </a:solidFill>
                <a:latin typeface="Calibri" panose="020F0502020204030204" pitchFamily="34" charset="0"/>
                <a:ea typeface="Helvetica Neue"/>
                <a:cs typeface="Times New Roman" panose="02020603050405020304" pitchFamily="18" charset="0"/>
              </a:rPr>
              <a:t>zvýšený počet hospitalizací dětí s pozitivním </a:t>
            </a:r>
            <a:r>
              <a:rPr lang="cs-CZ" sz="1200" dirty="0" err="1">
                <a:solidFill>
                  <a:srgbClr val="FF0000"/>
                </a:solidFill>
                <a:latin typeface="Calibri" panose="020F0502020204030204" pitchFamily="34" charset="0"/>
                <a:ea typeface="Helvetica Neue"/>
                <a:cs typeface="Times New Roman" panose="02020603050405020304" pitchFamily="18" charset="0"/>
              </a:rPr>
              <a:t>covidem</a:t>
            </a:r>
            <a:r>
              <a:rPr lang="cs-CZ" sz="1200" dirty="0">
                <a:solidFill>
                  <a:srgbClr val="FF0000"/>
                </a:solidFill>
                <a:latin typeface="Calibri" panose="020F0502020204030204" pitchFamily="34" charset="0"/>
                <a:ea typeface="Helvetica Neue"/>
                <a:cs typeface="Times New Roman" panose="02020603050405020304" pitchFamily="18" charset="0"/>
              </a:rPr>
              <a:t>.</a:t>
            </a:r>
            <a:r>
              <a:rPr lang="cs-CZ" sz="1200" dirty="0">
                <a:solidFill>
                  <a:srgbClr val="000000"/>
                </a:solidFill>
                <a:latin typeface="Calibri" panose="020F0502020204030204" pitchFamily="34" charset="0"/>
                <a:ea typeface="Helvetica Neue"/>
                <a:cs typeface="Times New Roman" panose="02020603050405020304" pitchFamily="18" charset="0"/>
              </a:rPr>
              <a:t> Podstatnou roli ve zpomalení šíření Delta mutace hraje očkování, a to i přes fakt, že je vůči ní méně účinné.</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q"/>
            </a:pPr>
            <a:r>
              <a:rPr lang="cs-CZ" sz="1200" u="sng" dirty="0">
                <a:solidFill>
                  <a:srgbClr val="0563C1"/>
                </a:solidFill>
                <a:latin typeface="Calibri" panose="020F0502020204030204" pitchFamily="34" charset="0"/>
                <a:ea typeface="Helvetica Neue"/>
                <a:cs typeface="Times New Roman" panose="02020603050405020304" pitchFamily="18" charset="0"/>
                <a:hlinkClick r:id="rId3">
                  <a:extLst>
                    <a:ext uri="{A12FA001-AC4F-418D-AE19-62706E023703}">
                      <ahyp:hlinkClr xmlns:ahyp="http://schemas.microsoft.com/office/drawing/2018/hyperlinkcolor" val="tx"/>
                    </a:ext>
                  </a:extLst>
                </a:hlinkClick>
              </a:rPr>
              <a:t>Nová studie</a:t>
            </a:r>
            <a:r>
              <a:rPr lang="cs-CZ" sz="1200" dirty="0">
                <a:solidFill>
                  <a:srgbClr val="000000"/>
                </a:solidFill>
                <a:latin typeface="Calibri" panose="020F0502020204030204" pitchFamily="34" charset="0"/>
                <a:ea typeface="Helvetica Neue"/>
                <a:cs typeface="Times New Roman" panose="02020603050405020304" pitchFamily="18" charset="0"/>
              </a:rPr>
              <a:t> naznačuje, že lidé, očkovaní vakcínou</a:t>
            </a:r>
            <a:r>
              <a:rPr lang="cs-CZ" sz="1200" b="1" dirty="0">
                <a:solidFill>
                  <a:srgbClr val="000000"/>
                </a:solidFill>
                <a:latin typeface="Calibri" panose="020F0502020204030204" pitchFamily="34" charset="0"/>
                <a:ea typeface="Helvetica Neue"/>
                <a:cs typeface="Times New Roman" panose="02020603050405020304" pitchFamily="18" charset="0"/>
              </a:rPr>
              <a:t> </a:t>
            </a:r>
            <a:r>
              <a:rPr lang="cs-CZ" sz="1200" b="1" dirty="0" err="1">
                <a:solidFill>
                  <a:srgbClr val="000000"/>
                </a:solidFill>
                <a:latin typeface="Calibri" panose="020F0502020204030204" pitchFamily="34" charset="0"/>
                <a:ea typeface="Helvetica Neue"/>
                <a:cs typeface="Times New Roman" panose="02020603050405020304" pitchFamily="18" charset="0"/>
              </a:rPr>
              <a:t>Pfizer</a:t>
            </a:r>
            <a:r>
              <a:rPr lang="cs-CZ" sz="1200" b="1" dirty="0">
                <a:solidFill>
                  <a:srgbClr val="000000"/>
                </a:solidFill>
                <a:latin typeface="Calibri" panose="020F0502020204030204" pitchFamily="34" charset="0"/>
                <a:ea typeface="Helvetica Neue"/>
                <a:cs typeface="Times New Roman" panose="02020603050405020304" pitchFamily="18" charset="0"/>
              </a:rPr>
              <a:t>, mají nižší hladiny protilátek proti indické než proti britské variantě</a:t>
            </a:r>
            <a:r>
              <a:rPr lang="cs-CZ" sz="1200" dirty="0">
                <a:solidFill>
                  <a:srgbClr val="000000"/>
                </a:solidFill>
                <a:latin typeface="Calibri" panose="020F0502020204030204" pitchFamily="34" charset="0"/>
                <a:ea typeface="Helvetica Neue"/>
                <a:cs typeface="Times New Roman" panose="02020603050405020304" pitchFamily="18" charset="0"/>
              </a:rPr>
              <a:t>. Hladiny těchto protilátek jsou s rostoucím věkem nižší a v průběhu času klesají. Podle vědců </a:t>
            </a:r>
            <a:r>
              <a:rPr lang="cs-CZ" sz="1200" b="1" dirty="0">
                <a:solidFill>
                  <a:srgbClr val="000000"/>
                </a:solidFill>
                <a:latin typeface="Calibri" panose="020F0502020204030204" pitchFamily="34" charset="0"/>
                <a:ea typeface="Helvetica Neue"/>
                <a:cs typeface="Times New Roman" panose="02020603050405020304" pitchFamily="18" charset="0"/>
              </a:rPr>
              <a:t>zjištění podporuje plán na přeočkování zranitelných osob 3. vakcínou</a:t>
            </a:r>
            <a:r>
              <a:rPr lang="cs-CZ" sz="1200" dirty="0">
                <a:solidFill>
                  <a:srgbClr val="000000"/>
                </a:solidFill>
                <a:latin typeface="Calibri" panose="020F0502020204030204" pitchFamily="34" charset="0"/>
                <a:ea typeface="Helvetica Neue"/>
                <a:cs typeface="Times New Roman" panose="02020603050405020304" pitchFamily="18" charset="0"/>
              </a:rPr>
              <a:t>.</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q"/>
            </a:pPr>
            <a:r>
              <a:rPr lang="cs-CZ" sz="1200" b="1" dirty="0">
                <a:latin typeface="Calibri" panose="020F0502020204030204" pitchFamily="34" charset="0"/>
                <a:ea typeface="Calibri" panose="020F0502020204030204" pitchFamily="34" charset="0"/>
                <a:cs typeface="Times New Roman" panose="02020603050405020304" pitchFamily="18" charset="0"/>
              </a:rPr>
              <a:t>Očkování: </a:t>
            </a:r>
            <a:r>
              <a:rPr lang="cs-CZ" sz="1200" dirty="0">
                <a:latin typeface="Calibri" panose="020F0502020204030204" pitchFamily="34" charset="0"/>
                <a:ea typeface="Calibri" panose="020F0502020204030204" pitchFamily="34" charset="0"/>
                <a:cs typeface="Times New Roman" panose="02020603050405020304" pitchFamily="18" charset="0"/>
              </a:rPr>
              <a:t>ke 4. 6. naočkováno první dávkou celkem 39 758 428 osob</a:t>
            </a:r>
            <a:r>
              <a:rPr lang="cs-CZ" sz="1200" b="1" dirty="0">
                <a:latin typeface="Calibri" panose="020F0502020204030204" pitchFamily="34" charset="0"/>
                <a:ea typeface="Calibri" panose="020F0502020204030204" pitchFamily="34" charset="0"/>
                <a:cs typeface="Times New Roman" panose="02020603050405020304" pitchFamily="18" charset="0"/>
              </a:rPr>
              <a:t> </a:t>
            </a:r>
            <a:r>
              <a:rPr lang="cs-CZ" sz="1200" dirty="0">
                <a:latin typeface="Calibri" panose="020F0502020204030204" pitchFamily="34" charset="0"/>
                <a:ea typeface="Calibri" panose="020F0502020204030204" pitchFamily="34" charset="0"/>
                <a:cs typeface="Times New Roman" panose="02020603050405020304" pitchFamily="18" charset="0"/>
              </a:rPr>
              <a:t>(a 26 422 303 osob i druhou dávkou, tj. </a:t>
            </a:r>
            <a:r>
              <a:rPr lang="cs-CZ" sz="1200" dirty="0">
                <a:solidFill>
                  <a:srgbClr val="000000"/>
                </a:solidFill>
                <a:latin typeface="Calibri" panose="020F0502020204030204" pitchFamily="34" charset="0"/>
                <a:ea typeface="Helvetica Neue"/>
                <a:cs typeface="Times New Roman" panose="02020603050405020304" pitchFamily="18" charset="0"/>
              </a:rPr>
              <a:t>přes</a:t>
            </a:r>
            <a:r>
              <a:rPr lang="cs-CZ" sz="1200" b="1" dirty="0">
                <a:solidFill>
                  <a:srgbClr val="000000"/>
                </a:solidFill>
                <a:latin typeface="Calibri" panose="020F0502020204030204" pitchFamily="34" charset="0"/>
                <a:ea typeface="Helvetica Neue"/>
                <a:cs typeface="Times New Roman" panose="02020603050405020304" pitchFamily="18" charset="0"/>
              </a:rPr>
              <a:t> 75 % populace bylo naočkováno </a:t>
            </a:r>
            <a:r>
              <a:rPr lang="cs-CZ" sz="1200" dirty="0">
                <a:solidFill>
                  <a:srgbClr val="000000"/>
                </a:solidFill>
                <a:latin typeface="Calibri" panose="020F0502020204030204" pitchFamily="34" charset="0"/>
                <a:ea typeface="Helvetica Neue"/>
                <a:cs typeface="Times New Roman" panose="02020603050405020304" pitchFamily="18" charset="0"/>
              </a:rPr>
              <a:t>alespoň jednou dávkou a přes 50 % dostalo již obě vakcíny</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q"/>
            </a:pPr>
            <a:r>
              <a:rPr lang="cs-CZ" sz="1200" dirty="0">
                <a:solidFill>
                  <a:srgbClr val="000000"/>
                </a:solidFill>
                <a:latin typeface="Calibri" panose="020F0502020204030204" pitchFamily="34" charset="0"/>
                <a:ea typeface="Helvetica Neue"/>
                <a:cs typeface="Times New Roman" panose="02020603050405020304" pitchFamily="18" charset="0"/>
              </a:rPr>
              <a:t>Vláda jedná s firmou </a:t>
            </a:r>
            <a:r>
              <a:rPr lang="cs-CZ" sz="1200" dirty="0" err="1">
                <a:solidFill>
                  <a:srgbClr val="000000"/>
                </a:solidFill>
                <a:latin typeface="Calibri" panose="020F0502020204030204" pitchFamily="34" charset="0"/>
                <a:ea typeface="Helvetica Neue"/>
                <a:cs typeface="Times New Roman" panose="02020603050405020304" pitchFamily="18" charset="0"/>
              </a:rPr>
              <a:t>AstraZeneca</a:t>
            </a:r>
            <a:r>
              <a:rPr lang="cs-CZ" sz="1200" dirty="0">
                <a:solidFill>
                  <a:srgbClr val="000000"/>
                </a:solidFill>
                <a:latin typeface="Calibri" panose="020F0502020204030204" pitchFamily="34" charset="0"/>
                <a:ea typeface="Helvetica Neue"/>
                <a:cs typeface="Times New Roman" panose="02020603050405020304" pitchFamily="18" charset="0"/>
              </a:rPr>
              <a:t> o dalších dodávkách vakcíny, které budou modifikovány pro variantu Beta</a:t>
            </a:r>
            <a:endParaRPr lang="cs-CZ"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q"/>
            </a:pPr>
            <a:r>
              <a:rPr lang="cs-CZ" sz="1200" dirty="0">
                <a:solidFill>
                  <a:srgbClr val="000000"/>
                </a:solidFill>
                <a:latin typeface="Calibri" panose="020F0502020204030204" pitchFamily="34" charset="0"/>
                <a:ea typeface="Helvetica Neue"/>
                <a:cs typeface="Times New Roman" panose="02020603050405020304" pitchFamily="18" charset="0"/>
              </a:rPr>
              <a:t>Premiér Boris Johnson 3. 6. uvedl, že </a:t>
            </a:r>
            <a:r>
              <a:rPr lang="cs-CZ" sz="1200" i="1" dirty="0">
                <a:solidFill>
                  <a:srgbClr val="000000"/>
                </a:solidFill>
                <a:latin typeface="Calibri" panose="020F0502020204030204" pitchFamily="34" charset="0"/>
                <a:ea typeface="Helvetica Neue"/>
                <a:cs typeface="Times New Roman" panose="02020603050405020304" pitchFamily="18" charset="0"/>
              </a:rPr>
              <a:t>„data zatím nenaznačují, že by nebylo možné pokračovat ve čtvrtém kroku“</a:t>
            </a:r>
            <a:r>
              <a:rPr lang="cs-CZ" sz="1200" dirty="0">
                <a:solidFill>
                  <a:srgbClr val="000000"/>
                </a:solidFill>
                <a:latin typeface="Calibri" panose="020F0502020204030204" pitchFamily="34" charset="0"/>
                <a:ea typeface="Helvetica Neue"/>
                <a:cs typeface="Times New Roman" panose="02020603050405020304" pitchFamily="18" charset="0"/>
              </a:rPr>
              <a:t> rozvolnění od 21. 6., ale je nutné postupovat opatrně. Mezitím ve </a:t>
            </a:r>
            <a:r>
              <a:rPr lang="cs-CZ" sz="1200" b="1" dirty="0">
                <a:solidFill>
                  <a:srgbClr val="000000"/>
                </a:solidFill>
                <a:latin typeface="Calibri" panose="020F0502020204030204" pitchFamily="34" charset="0"/>
                <a:ea typeface="Helvetica Neue"/>
                <a:cs typeface="Times New Roman" panose="02020603050405020304" pitchFamily="18" charset="0"/>
              </a:rPr>
              <a:t>Walesu</a:t>
            </a:r>
            <a:r>
              <a:rPr lang="cs-CZ" sz="1200" dirty="0">
                <a:solidFill>
                  <a:srgbClr val="000000"/>
                </a:solidFill>
                <a:latin typeface="Calibri" panose="020F0502020204030204" pitchFamily="34" charset="0"/>
                <a:ea typeface="Helvetica Neue"/>
                <a:cs typeface="Times New Roman" panose="02020603050405020304" pitchFamily="18" charset="0"/>
              </a:rPr>
              <a:t> se od 7. 6. bude moci venku setkat až 30 lidí a venkovní aktivity mohou hostit až 10 tis. lidí.</a:t>
            </a:r>
            <a:endParaRPr lang="cs-CZ"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544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FD897D-2DFC-4E11-BB87-B413729E4D35}"/>
              </a:ext>
            </a:extLst>
          </p:cNvPr>
          <p:cNvSpPr>
            <a:spLocks noGrp="1"/>
          </p:cNvSpPr>
          <p:nvPr>
            <p:ph type="title"/>
          </p:nvPr>
        </p:nvSpPr>
        <p:spPr/>
        <p:txBody>
          <a:bodyPr/>
          <a:lstStyle/>
          <a:p>
            <a:r>
              <a:rPr lang="cs-CZ" dirty="0"/>
              <a:t>Vývoj denních počtů případů a </a:t>
            </a:r>
            <a:r>
              <a:rPr lang="en-US" dirty="0"/>
              <a:t>7</a:t>
            </a:r>
            <a:r>
              <a:rPr lang="cs-CZ" dirty="0"/>
              <a:t>denního klouzavého průměru </a:t>
            </a:r>
          </a:p>
        </p:txBody>
      </p:sp>
      <p:sp>
        <p:nvSpPr>
          <p:cNvPr id="5" name="TextovéPole 1">
            <a:extLst>
              <a:ext uri="{FF2B5EF4-FFF2-40B4-BE49-F238E27FC236}">
                <a16:creationId xmlns:a16="http://schemas.microsoft.com/office/drawing/2014/main" id="{0C3DF020-98BE-4C5E-8302-44771251DF0C}"/>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4" name="Obrázek 3">
            <a:extLst>
              <a:ext uri="{FF2B5EF4-FFF2-40B4-BE49-F238E27FC236}">
                <a16:creationId xmlns:a16="http://schemas.microsoft.com/office/drawing/2014/main" id="{D1F7DD83-230A-442B-A75E-43763806CBC5}"/>
              </a:ext>
            </a:extLst>
          </p:cNvPr>
          <p:cNvPicPr>
            <a:picLocks noChangeAspect="1"/>
          </p:cNvPicPr>
          <p:nvPr/>
        </p:nvPicPr>
        <p:blipFill>
          <a:blip r:embed="rId2"/>
          <a:stretch>
            <a:fillRect/>
          </a:stretch>
        </p:blipFill>
        <p:spPr>
          <a:xfrm>
            <a:off x="966426" y="1209674"/>
            <a:ext cx="8618024" cy="4817095"/>
          </a:xfrm>
          <a:prstGeom prst="rect">
            <a:avLst/>
          </a:prstGeom>
        </p:spPr>
      </p:pic>
    </p:spTree>
    <p:extLst>
      <p:ext uri="{BB962C8B-B14F-4D97-AF65-F5344CB8AC3E}">
        <p14:creationId xmlns:p14="http://schemas.microsoft.com/office/powerpoint/2010/main" val="355248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58E523-B5DC-46B9-B0A4-7F78277BDDF0}"/>
              </a:ext>
            </a:extLst>
          </p:cNvPr>
          <p:cNvSpPr>
            <a:spLocks noGrp="1"/>
          </p:cNvSpPr>
          <p:nvPr>
            <p:ph type="title"/>
          </p:nvPr>
        </p:nvSpPr>
        <p:spPr>
          <a:xfrm>
            <a:off x="793671" y="1"/>
            <a:ext cx="9424385" cy="896492"/>
          </a:xfrm>
        </p:spPr>
        <p:txBody>
          <a:bodyPr/>
          <a:lstStyle/>
          <a:p>
            <a:r>
              <a:rPr lang="cs-CZ" dirty="0"/>
              <a:t>Průměrný počet případů </a:t>
            </a:r>
          </a:p>
        </p:txBody>
      </p:sp>
      <p:sp>
        <p:nvSpPr>
          <p:cNvPr id="5" name="Obdélník 4">
            <a:extLst>
              <a:ext uri="{FF2B5EF4-FFF2-40B4-BE49-F238E27FC236}">
                <a16:creationId xmlns:a16="http://schemas.microsoft.com/office/drawing/2014/main" id="{28AFE2EB-6F4B-4DAB-BAD9-8A015FDD7C65}"/>
              </a:ext>
            </a:extLst>
          </p:cNvPr>
          <p:cNvSpPr/>
          <p:nvPr/>
        </p:nvSpPr>
        <p:spPr>
          <a:xfrm>
            <a:off x="10081974" y="3328332"/>
            <a:ext cx="1963498" cy="1439881"/>
          </a:xfrm>
          <a:prstGeom prst="rect">
            <a:avLst/>
          </a:prstGeom>
        </p:spPr>
        <p:txBody>
          <a:bodyPr wrap="square">
            <a:spAutoFit/>
          </a:bodyPr>
          <a:lstStyle/>
          <a:p>
            <a:pPr algn="ctr">
              <a:lnSpc>
                <a:spcPct val="107000"/>
              </a:lnSpc>
              <a:spcAft>
                <a:spcPts val="800"/>
              </a:spcAft>
              <a:tabLst>
                <a:tab pos="984250" algn="l"/>
              </a:tabLst>
            </a:pPr>
            <a:r>
              <a:rPr lang="cs-CZ"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Pozn.: </a:t>
            </a:r>
          </a:p>
          <a:p>
            <a:pPr algn="ctr">
              <a:lnSpc>
                <a:spcPct val="107000"/>
              </a:lnSpc>
              <a:spcAft>
                <a:spcPts val="800"/>
              </a:spcAft>
              <a:tabLst>
                <a:tab pos="984250" algn="l"/>
              </a:tabLst>
            </a:pPr>
            <a:r>
              <a:rPr lang="cs-CZ"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Aktuální 7denní klouzavý průměr má hodnotu  </a:t>
            </a:r>
          </a:p>
          <a:p>
            <a:pPr algn="ctr">
              <a:lnSpc>
                <a:spcPct val="107000"/>
              </a:lnSpc>
              <a:spcAft>
                <a:spcPts val="800"/>
              </a:spcAft>
              <a:tabLst>
                <a:tab pos="984250" algn="l"/>
              </a:tabLst>
            </a:pPr>
            <a:r>
              <a:rPr lang="cs-CZ" sz="1400" b="1" i="1" dirty="0">
                <a:solidFill>
                  <a:srgbClr val="000000"/>
                </a:solidFill>
                <a:latin typeface="Calibri" panose="020F0502020204030204" pitchFamily="34" charset="0"/>
                <a:ea typeface="Calibri" panose="020F0502020204030204" pitchFamily="34" charset="0"/>
                <a:cs typeface="Calibri" panose="020F0502020204030204" pitchFamily="34" charset="0"/>
              </a:rPr>
              <a:t>333</a:t>
            </a:r>
            <a:endParaRPr lang="cs-CZ"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Obdélník 2">
            <a:extLst>
              <a:ext uri="{FF2B5EF4-FFF2-40B4-BE49-F238E27FC236}">
                <a16:creationId xmlns:a16="http://schemas.microsoft.com/office/drawing/2014/main" id="{C9CDF32C-0770-4CF2-ACCE-03F23EE06CE5}"/>
              </a:ext>
            </a:extLst>
          </p:cNvPr>
          <p:cNvSpPr/>
          <p:nvPr/>
        </p:nvSpPr>
        <p:spPr>
          <a:xfrm>
            <a:off x="332819" y="6454527"/>
            <a:ext cx="1941557" cy="276999"/>
          </a:xfrm>
          <a:prstGeom prst="rect">
            <a:avLst/>
          </a:prstGeom>
        </p:spPr>
        <p:txBody>
          <a:bodyPr wrap="none">
            <a:spAutoFit/>
          </a:bodyPr>
          <a:lstStyle/>
          <a:p>
            <a:pPr lvl="0"/>
            <a:r>
              <a:rPr lang="cs-CZ" sz="1200" b="1" dirty="0">
                <a:solidFill>
                  <a:srgbClr val="FFFFFF"/>
                </a:solidFill>
              </a:rPr>
              <a:t>Zdroj dat: ISIN, ÚZIS ČR</a:t>
            </a:r>
          </a:p>
        </p:txBody>
      </p:sp>
      <p:pic>
        <p:nvPicPr>
          <p:cNvPr id="4" name="Obrázek 3">
            <a:extLst>
              <a:ext uri="{FF2B5EF4-FFF2-40B4-BE49-F238E27FC236}">
                <a16:creationId xmlns:a16="http://schemas.microsoft.com/office/drawing/2014/main" id="{643F2488-4D07-4C70-B911-BC3635FEDD38}"/>
              </a:ext>
            </a:extLst>
          </p:cNvPr>
          <p:cNvPicPr>
            <a:picLocks noChangeAspect="1"/>
          </p:cNvPicPr>
          <p:nvPr/>
        </p:nvPicPr>
        <p:blipFill>
          <a:blip r:embed="rId2"/>
          <a:stretch>
            <a:fillRect/>
          </a:stretch>
        </p:blipFill>
        <p:spPr>
          <a:xfrm>
            <a:off x="638523" y="1167357"/>
            <a:ext cx="9079879" cy="5016305"/>
          </a:xfrm>
          <a:prstGeom prst="rect">
            <a:avLst/>
          </a:prstGeom>
        </p:spPr>
      </p:pic>
    </p:spTree>
    <p:extLst>
      <p:ext uri="{BB962C8B-B14F-4D97-AF65-F5344CB8AC3E}">
        <p14:creationId xmlns:p14="http://schemas.microsoft.com/office/powerpoint/2010/main" val="297203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5A1B8E-0A69-4F28-8982-530F79A4DA4A}"/>
              </a:ext>
            </a:extLst>
          </p:cNvPr>
          <p:cNvSpPr>
            <a:spLocks noGrp="1"/>
          </p:cNvSpPr>
          <p:nvPr>
            <p:ph type="title"/>
          </p:nvPr>
        </p:nvSpPr>
        <p:spPr>
          <a:xfrm>
            <a:off x="1074319" y="0"/>
            <a:ext cx="9152656" cy="896492"/>
          </a:xfrm>
        </p:spPr>
        <p:txBody>
          <a:bodyPr/>
          <a:lstStyle/>
          <a:p>
            <a:r>
              <a:rPr lang="cs-CZ" sz="2000" dirty="0"/>
              <a:t>Vývoj 7denní incidence za posledních 30 dnů</a:t>
            </a:r>
            <a:br>
              <a:rPr lang="cs-CZ" sz="2000" dirty="0"/>
            </a:br>
            <a:r>
              <a:rPr lang="cs-CZ" sz="2000" dirty="0"/>
              <a:t>(počet případů hlášených za 7 dní přepočtených na 100 tisíc obyvatel)</a:t>
            </a:r>
          </a:p>
        </p:txBody>
      </p:sp>
      <p:sp>
        <p:nvSpPr>
          <p:cNvPr id="8" name="Obdélník 7">
            <a:extLst>
              <a:ext uri="{FF2B5EF4-FFF2-40B4-BE49-F238E27FC236}">
                <a16:creationId xmlns:a16="http://schemas.microsoft.com/office/drawing/2014/main" id="{57B113C0-95BB-48A0-8D4C-5342BB749E84}"/>
              </a:ext>
            </a:extLst>
          </p:cNvPr>
          <p:cNvSpPr/>
          <p:nvPr/>
        </p:nvSpPr>
        <p:spPr>
          <a:xfrm>
            <a:off x="332819" y="6454527"/>
            <a:ext cx="1941557" cy="276999"/>
          </a:xfrm>
          <a:prstGeom prst="rect">
            <a:avLst/>
          </a:prstGeom>
        </p:spPr>
        <p:txBody>
          <a:bodyPr wrap="none">
            <a:spAutoFit/>
          </a:bodyPr>
          <a:lstStyle/>
          <a:p>
            <a:pPr lvl="0"/>
            <a:r>
              <a:rPr lang="cs-CZ" sz="1200" b="1" dirty="0">
                <a:solidFill>
                  <a:srgbClr val="FFFFFF"/>
                </a:solidFill>
              </a:rPr>
              <a:t>Zdroj dat: ISIN, ÚZIS ČR</a:t>
            </a:r>
          </a:p>
        </p:txBody>
      </p:sp>
      <p:pic>
        <p:nvPicPr>
          <p:cNvPr id="4" name="Obrázek 3">
            <a:extLst>
              <a:ext uri="{FF2B5EF4-FFF2-40B4-BE49-F238E27FC236}">
                <a16:creationId xmlns:a16="http://schemas.microsoft.com/office/drawing/2014/main" id="{11BDDC56-7FE3-42A2-8F71-94E587C7ABAE}"/>
              </a:ext>
            </a:extLst>
          </p:cNvPr>
          <p:cNvPicPr>
            <a:picLocks noChangeAspect="1"/>
          </p:cNvPicPr>
          <p:nvPr/>
        </p:nvPicPr>
        <p:blipFill>
          <a:blip r:embed="rId2"/>
          <a:stretch>
            <a:fillRect/>
          </a:stretch>
        </p:blipFill>
        <p:spPr>
          <a:xfrm>
            <a:off x="1074319" y="983282"/>
            <a:ext cx="8516209" cy="5142906"/>
          </a:xfrm>
          <a:prstGeom prst="rect">
            <a:avLst/>
          </a:prstGeom>
        </p:spPr>
      </p:pic>
    </p:spTree>
    <p:extLst>
      <p:ext uri="{BB962C8B-B14F-4D97-AF65-F5344CB8AC3E}">
        <p14:creationId xmlns:p14="http://schemas.microsoft.com/office/powerpoint/2010/main" val="212946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0DE03-CB2F-4BB2-8E90-18B75176143F}"/>
              </a:ext>
            </a:extLst>
          </p:cNvPr>
          <p:cNvSpPr>
            <a:spLocks noGrp="1"/>
          </p:cNvSpPr>
          <p:nvPr>
            <p:ph type="title"/>
          </p:nvPr>
        </p:nvSpPr>
        <p:spPr/>
        <p:txBody>
          <a:bodyPr/>
          <a:lstStyle/>
          <a:p>
            <a:pPr algn="ctr"/>
            <a:r>
              <a:rPr lang="cs-CZ" sz="2000" dirty="0"/>
              <a:t>Vývoj 7denní incidence </a:t>
            </a:r>
            <a:br>
              <a:rPr lang="cs-CZ" sz="2000" dirty="0"/>
            </a:br>
            <a:r>
              <a:rPr lang="cs-CZ" sz="2000" dirty="0"/>
              <a:t>(počet případů za 7 dní v přepočtu na 100 tisíc obyvatel) - kraje</a:t>
            </a:r>
          </a:p>
        </p:txBody>
      </p:sp>
      <p:sp>
        <p:nvSpPr>
          <p:cNvPr id="4" name="TextovéPole 1">
            <a:extLst>
              <a:ext uri="{FF2B5EF4-FFF2-40B4-BE49-F238E27FC236}">
                <a16:creationId xmlns:a16="http://schemas.microsoft.com/office/drawing/2014/main" id="{1E63ADC5-DAAE-40DE-BA90-897252D56C9C}"/>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5E08C917-794A-4A3F-ABC6-7A00D1F87F82}"/>
              </a:ext>
            </a:extLst>
          </p:cNvPr>
          <p:cNvPicPr>
            <a:picLocks noChangeAspect="1"/>
          </p:cNvPicPr>
          <p:nvPr/>
        </p:nvPicPr>
        <p:blipFill>
          <a:blip r:embed="rId2"/>
          <a:stretch>
            <a:fillRect/>
          </a:stretch>
        </p:blipFill>
        <p:spPr>
          <a:xfrm>
            <a:off x="618255" y="1158093"/>
            <a:ext cx="9599802" cy="4750886"/>
          </a:xfrm>
          <a:prstGeom prst="rect">
            <a:avLst/>
          </a:prstGeom>
        </p:spPr>
      </p:pic>
    </p:spTree>
    <p:extLst>
      <p:ext uri="{BB962C8B-B14F-4D97-AF65-F5344CB8AC3E}">
        <p14:creationId xmlns:p14="http://schemas.microsoft.com/office/powerpoint/2010/main" val="152367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C0DE03-CB2F-4BB2-8E90-18B75176143F}"/>
              </a:ext>
            </a:extLst>
          </p:cNvPr>
          <p:cNvSpPr>
            <a:spLocks noGrp="1"/>
          </p:cNvSpPr>
          <p:nvPr>
            <p:ph type="title"/>
          </p:nvPr>
        </p:nvSpPr>
        <p:spPr/>
        <p:txBody>
          <a:bodyPr/>
          <a:lstStyle/>
          <a:p>
            <a:pPr algn="ctr"/>
            <a:r>
              <a:rPr lang="cs-CZ" sz="2000" dirty="0"/>
              <a:t>Vývoj 7denní incidence </a:t>
            </a:r>
            <a:br>
              <a:rPr lang="cs-CZ" sz="2000" dirty="0"/>
            </a:br>
            <a:r>
              <a:rPr lang="cs-CZ" sz="2000" dirty="0"/>
              <a:t>(počet případů za 7 dní v přepočtu na 100 tisíc obyvatel)</a:t>
            </a:r>
          </a:p>
        </p:txBody>
      </p:sp>
      <p:sp>
        <p:nvSpPr>
          <p:cNvPr id="5" name="TextovéPole 1">
            <a:extLst>
              <a:ext uri="{FF2B5EF4-FFF2-40B4-BE49-F238E27FC236}">
                <a16:creationId xmlns:a16="http://schemas.microsoft.com/office/drawing/2014/main" id="{5D959E21-10EE-47B8-BB38-C547A04D2499}"/>
              </a:ext>
            </a:extLst>
          </p:cNvPr>
          <p:cNvSpPr txBox="1"/>
          <p:nvPr/>
        </p:nvSpPr>
        <p:spPr>
          <a:xfrm>
            <a:off x="186609" y="6500082"/>
            <a:ext cx="2051766" cy="2771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200" b="1" dirty="0">
                <a:solidFill>
                  <a:schemeClr val="bg1"/>
                </a:solidFill>
              </a:rPr>
              <a:t>Zdroj dat: ISIN, ÚZIS ČR</a:t>
            </a:r>
          </a:p>
        </p:txBody>
      </p:sp>
      <p:pic>
        <p:nvPicPr>
          <p:cNvPr id="3" name="Obrázek 2">
            <a:extLst>
              <a:ext uri="{FF2B5EF4-FFF2-40B4-BE49-F238E27FC236}">
                <a16:creationId xmlns:a16="http://schemas.microsoft.com/office/drawing/2014/main" id="{BD38BCF6-4DD9-495B-9013-178E5AA93AE0}"/>
              </a:ext>
            </a:extLst>
          </p:cNvPr>
          <p:cNvPicPr>
            <a:picLocks noChangeAspect="1"/>
          </p:cNvPicPr>
          <p:nvPr/>
        </p:nvPicPr>
        <p:blipFill>
          <a:blip r:embed="rId2"/>
          <a:stretch>
            <a:fillRect/>
          </a:stretch>
        </p:blipFill>
        <p:spPr>
          <a:xfrm>
            <a:off x="597807" y="1400858"/>
            <a:ext cx="9620250" cy="4262245"/>
          </a:xfrm>
          <a:prstGeom prst="rect">
            <a:avLst/>
          </a:prstGeom>
        </p:spPr>
      </p:pic>
    </p:spTree>
    <p:extLst>
      <p:ext uri="{BB962C8B-B14F-4D97-AF65-F5344CB8AC3E}">
        <p14:creationId xmlns:p14="http://schemas.microsoft.com/office/powerpoint/2010/main" val="89787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10DC31-4767-4C66-A54B-B040959C8C74}"/>
              </a:ext>
            </a:extLst>
          </p:cNvPr>
          <p:cNvSpPr>
            <a:spLocks noGrp="1"/>
          </p:cNvSpPr>
          <p:nvPr>
            <p:ph type="title"/>
          </p:nvPr>
        </p:nvSpPr>
        <p:spPr/>
        <p:txBody>
          <a:bodyPr/>
          <a:lstStyle/>
          <a:p>
            <a:r>
              <a:rPr lang="cs-CZ" dirty="0"/>
              <a:t>Vývoj 7 denního klouzavého průměru </a:t>
            </a:r>
          </a:p>
        </p:txBody>
      </p:sp>
      <p:pic>
        <p:nvPicPr>
          <p:cNvPr id="4" name="Obrázek 3">
            <a:extLst>
              <a:ext uri="{FF2B5EF4-FFF2-40B4-BE49-F238E27FC236}">
                <a16:creationId xmlns:a16="http://schemas.microsoft.com/office/drawing/2014/main" id="{7AC3DAB6-F0EC-4611-B280-9F54F7A78180}"/>
              </a:ext>
            </a:extLst>
          </p:cNvPr>
          <p:cNvPicPr>
            <a:picLocks noChangeAspect="1"/>
          </p:cNvPicPr>
          <p:nvPr/>
        </p:nvPicPr>
        <p:blipFill>
          <a:blip r:embed="rId2"/>
          <a:stretch>
            <a:fillRect/>
          </a:stretch>
        </p:blipFill>
        <p:spPr>
          <a:xfrm>
            <a:off x="411060" y="1560352"/>
            <a:ext cx="10379978" cy="4789399"/>
          </a:xfrm>
          <a:prstGeom prst="rect">
            <a:avLst/>
          </a:prstGeom>
        </p:spPr>
      </p:pic>
    </p:spTree>
    <p:extLst>
      <p:ext uri="{BB962C8B-B14F-4D97-AF65-F5344CB8AC3E}">
        <p14:creationId xmlns:p14="http://schemas.microsoft.com/office/powerpoint/2010/main" val="2923591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FAB_CUSTOMSORTGLOBALLY" val="True"/>
</p:tagLst>
</file>

<file path=ppt/tags/tag2.xml><?xml version="1.0" encoding="utf-8"?>
<p:tagLst xmlns:a="http://schemas.openxmlformats.org/drawingml/2006/main" xmlns:r="http://schemas.openxmlformats.org/officeDocument/2006/relationships" xmlns:p="http://schemas.openxmlformats.org/presentationml/2006/main">
  <p:tag name="SLIDEFAB_RESIZEMODE" val="1"/>
  <p:tag name="SLIDEFAB_EXPORTMODE" val="4"/>
</p:tagLst>
</file>

<file path=ppt/theme/theme1.xml><?xml version="1.0" encoding="utf-8"?>
<a:theme xmlns:a="http://schemas.openxmlformats.org/drawingml/2006/main" name="Motiv Office">
  <a:themeElements>
    <a:clrScheme name="COVID barvy">
      <a:dk1>
        <a:srgbClr val="000000"/>
      </a:dk1>
      <a:lt1>
        <a:srgbClr val="FFFFFF"/>
      </a:lt1>
      <a:dk2>
        <a:srgbClr val="D31145"/>
      </a:dk2>
      <a:lt2>
        <a:srgbClr val="FFFFFF"/>
      </a:lt2>
      <a:accent1>
        <a:srgbClr val="D31145"/>
      </a:accent1>
      <a:accent2>
        <a:srgbClr val="305983"/>
      </a:accent2>
      <a:accent3>
        <a:srgbClr val="00CD61"/>
      </a:accent3>
      <a:accent4>
        <a:srgbClr val="4010B7"/>
      </a:accent4>
      <a:accent5>
        <a:srgbClr val="E8EAEA"/>
      </a:accent5>
      <a:accent6>
        <a:srgbClr val="690923"/>
      </a:accent6>
      <a:hlink>
        <a:srgbClr val="FFFFFF"/>
      </a:hlink>
      <a:folHlink>
        <a:srgbClr val="FF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vid-reporting-20200715" id="{379A0E5D-63B7-482A-BD5E-A4CD691F8FBC}" vid="{74C76523-B6A0-4B86-942B-0A5EF321F49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TM02900722[[fn=Zasedací síň]]</Template>
  <TotalTime>24809</TotalTime>
  <Words>2724</Words>
  <Application>Microsoft Office PowerPoint</Application>
  <PresentationFormat>Širokoúhlá obrazovka</PresentationFormat>
  <Paragraphs>420</Paragraphs>
  <Slides>31</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31</vt:i4>
      </vt:variant>
    </vt:vector>
  </HeadingPairs>
  <TitlesOfParts>
    <vt:vector size="38" baseType="lpstr">
      <vt:lpstr>Arial</vt:lpstr>
      <vt:lpstr>Calibri</vt:lpstr>
      <vt:lpstr>Segoe UI</vt:lpstr>
      <vt:lpstr>Times New Roman</vt:lpstr>
      <vt:lpstr>univers_light</vt:lpstr>
      <vt:lpstr>Wingdings</vt:lpstr>
      <vt:lpstr>Motiv Office</vt:lpstr>
      <vt:lpstr>Analytický briefing EPI situace COVID-19</vt:lpstr>
      <vt:lpstr>Aktuální situace v ČR k 6. 6. 2021 (23:59)</vt:lpstr>
      <vt:lpstr>Celkové shrnutí počtu případů za předchozí den</vt:lpstr>
      <vt:lpstr>Vývoj denních počtů případů a 7denního klouzavého průměru </vt:lpstr>
      <vt:lpstr>Průměrný počet případů </vt:lpstr>
      <vt:lpstr>Vývoj 7denní incidence za posledních 30 dnů (počet případů hlášených za 7 dní přepočtených na 100 tisíc obyvatel)</vt:lpstr>
      <vt:lpstr>Vývoj 7denní incidence  (počet případů za 7 dní v přepočtu na 100 tisíc obyvatel) - kraje</vt:lpstr>
      <vt:lpstr>Vývoj 7denní incidence  (počet případů za 7 dní v přepočtu na 100 tisíc obyvatel)</vt:lpstr>
      <vt:lpstr>Vývoj 7 denního klouzavého průměru </vt:lpstr>
      <vt:lpstr>Prezentace aplikace PowerPoint</vt:lpstr>
      <vt:lpstr>Týdenní změny (nárůst/pokles) </vt:lpstr>
      <vt:lpstr>Přehled situace v jednotlivých okresech (incidence za 7 dní) </vt:lpstr>
      <vt:lpstr>Počet testů PCR a pozitivních případů za posledních 30 dní</vt:lpstr>
      <vt:lpstr>Počet Ag testů a pozitivních případů za posledních 30 dní</vt:lpstr>
      <vt:lpstr>Vývoj počtu celkově hospitalizovaných/JIP v čase</vt:lpstr>
      <vt:lpstr>Stav hospitalizací - souhrn</vt:lpstr>
      <vt:lpstr>Stav hospitalizací – kapacity IP</vt:lpstr>
      <vt:lpstr>Přehled provedených očkování</vt:lpstr>
      <vt:lpstr>Státy přímo sousedící s ČR – popis situace</vt:lpstr>
      <vt:lpstr>7denní incidence - spolkové země - Německo</vt:lpstr>
      <vt:lpstr>Situace v příhraničí s Německem</vt:lpstr>
      <vt:lpstr>Situace v příhraničí s Německem</vt:lpstr>
      <vt:lpstr>Státy přímo sousedící s ČR – popis situace</vt:lpstr>
      <vt:lpstr>Situace v příhraničí s Rakouskem</vt:lpstr>
      <vt:lpstr>Státy přímo sousedící s ČR – popis situace</vt:lpstr>
      <vt:lpstr>7denní incidence – Polská vojvodství </vt:lpstr>
      <vt:lpstr>Státy přímo sousedící s ČR – popis situace</vt:lpstr>
      <vt:lpstr>7denní vývoj situace na Slovensku</vt:lpstr>
      <vt:lpstr>Situace na Slovensku</vt:lpstr>
      <vt:lpstr>Situace v příhraničí se Slovenskem</vt:lpstr>
      <vt:lpstr>Velká Británie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Mužík Jan RNDr. Ph.D.</dc:creator>
  <cp:lastModifiedBy>Kyselý Zdeněk Mgr.</cp:lastModifiedBy>
  <cp:revision>1893</cp:revision>
  <dcterms:created xsi:type="dcterms:W3CDTF">2020-07-15T10:33:32Z</dcterms:created>
  <dcterms:modified xsi:type="dcterms:W3CDTF">2021-06-07T16:04:01Z</dcterms:modified>
</cp:coreProperties>
</file>