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4" r:id="rId2"/>
  </p:sldMasterIdLst>
  <p:notesMasterIdLst>
    <p:notesMasterId r:id="rId9"/>
  </p:notesMasterIdLst>
  <p:handoutMasterIdLst>
    <p:handoutMasterId r:id="rId10"/>
  </p:handoutMasterIdLst>
  <p:sldIdLst>
    <p:sldId id="1277" r:id="rId3"/>
    <p:sldId id="1293" r:id="rId4"/>
    <p:sldId id="1294" r:id="rId5"/>
    <p:sldId id="1298" r:id="rId6"/>
    <p:sldId id="1295" r:id="rId7"/>
    <p:sldId id="1297" r:id="rId8"/>
  </p:sldIdLst>
  <p:sldSz cx="12192000" cy="6858000"/>
  <p:notesSz cx="6950075" cy="92360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EEC50D9-8969-43BB-8724-35975469CB2C}">
          <p14:sldIdLst>
            <p14:sldId id="1277"/>
            <p14:sldId id="1293"/>
            <p14:sldId id="1294"/>
            <p14:sldId id="1298"/>
            <p14:sldId id="1295"/>
            <p14:sldId id="129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yselý Zdeněk Mgr." initials="KZM" lastIdx="1" clrIdx="0">
    <p:extLst>
      <p:ext uri="{19B8F6BF-5375-455C-9EA6-DF929625EA0E}">
        <p15:presenceInfo xmlns:p15="http://schemas.microsoft.com/office/powerpoint/2012/main" userId="S::kyselyz@mzcr.cz::e6a1abba-87fa-4d0d-8be7-ec655e9b70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D61"/>
    <a:srgbClr val="F2F2F2"/>
    <a:srgbClr val="D31145"/>
    <a:srgbClr val="6A491C"/>
    <a:srgbClr val="00FF00"/>
    <a:srgbClr val="4D7FBC"/>
    <a:srgbClr val="FFF1C2"/>
    <a:srgbClr val="9BBB59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větlý sty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76" autoAdjust="0"/>
    <p:restoredTop sz="94548" autoAdjust="0"/>
  </p:normalViewPr>
  <p:slideViewPr>
    <p:cSldViewPr snapToGrid="0">
      <p:cViewPr varScale="1">
        <p:scale>
          <a:sx n="73" d="100"/>
          <a:sy n="73" d="100"/>
        </p:scale>
        <p:origin x="97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-278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72.16.18.175\share\000%20Sty&#269;n&#253;%20t&#253;m%20od%201.7.2020\25%20DIP%20-%20Dispe&#269;ink%20Intenzivn&#237;%20P&#233;&#269;e\Briefingy\Obsazenost%20lu&#778;z&#780;ek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cs-CZ" sz="2000" b="1">
                <a:solidFill>
                  <a:sysClr val="windowText" lastClr="000000"/>
                </a:solidFill>
              </a:rPr>
              <a:t>Vývoj </a:t>
            </a:r>
            <a:r>
              <a:rPr lang="cs-CZ" sz="2000" b="1" baseline="0">
                <a:solidFill>
                  <a:sysClr val="windowText" lastClr="000000"/>
                </a:solidFill>
              </a:rPr>
              <a:t>obsazenosti C+ lůžek v ČR</a:t>
            </a:r>
            <a:endParaRPr lang="cs-CZ" sz="2000" b="1">
              <a:solidFill>
                <a:sysClr val="windowText" lastClr="0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'[Obsazenost lůžek.xlsx]List1'!$D$4</c:f>
              <c:strCache>
                <c:ptCount val="1"/>
                <c:pt idx="0">
                  <c:v>Standardní lůžka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'[Obsazenost lůžek.xlsx]List1'!$C$5:$C$34</c:f>
              <c:numCache>
                <c:formatCode>m/d/yyyy</c:formatCode>
                <c:ptCount val="30"/>
                <c:pt idx="0">
                  <c:v>44270</c:v>
                </c:pt>
                <c:pt idx="1">
                  <c:v>44271</c:v>
                </c:pt>
                <c:pt idx="2">
                  <c:v>44272</c:v>
                </c:pt>
                <c:pt idx="3">
                  <c:v>44273</c:v>
                </c:pt>
                <c:pt idx="4">
                  <c:v>44274</c:v>
                </c:pt>
                <c:pt idx="5">
                  <c:v>44275</c:v>
                </c:pt>
                <c:pt idx="6">
                  <c:v>44276</c:v>
                </c:pt>
                <c:pt idx="7">
                  <c:v>44277</c:v>
                </c:pt>
                <c:pt idx="8">
                  <c:v>44278</c:v>
                </c:pt>
                <c:pt idx="9">
                  <c:v>44279</c:v>
                </c:pt>
                <c:pt idx="10">
                  <c:v>44280</c:v>
                </c:pt>
                <c:pt idx="11">
                  <c:v>44281</c:v>
                </c:pt>
                <c:pt idx="12">
                  <c:v>44282</c:v>
                </c:pt>
                <c:pt idx="13">
                  <c:v>44283</c:v>
                </c:pt>
                <c:pt idx="14">
                  <c:v>44284</c:v>
                </c:pt>
                <c:pt idx="15">
                  <c:v>44285</c:v>
                </c:pt>
                <c:pt idx="16">
                  <c:v>44286</c:v>
                </c:pt>
                <c:pt idx="17">
                  <c:v>44287</c:v>
                </c:pt>
                <c:pt idx="18">
                  <c:v>44288</c:v>
                </c:pt>
                <c:pt idx="19">
                  <c:v>44289</c:v>
                </c:pt>
                <c:pt idx="20">
                  <c:v>44290</c:v>
                </c:pt>
                <c:pt idx="21">
                  <c:v>44291</c:v>
                </c:pt>
                <c:pt idx="22">
                  <c:v>44292</c:v>
                </c:pt>
                <c:pt idx="23">
                  <c:v>44293</c:v>
                </c:pt>
                <c:pt idx="24">
                  <c:v>44294</c:v>
                </c:pt>
                <c:pt idx="25">
                  <c:v>44295</c:v>
                </c:pt>
                <c:pt idx="26">
                  <c:v>44296</c:v>
                </c:pt>
                <c:pt idx="27">
                  <c:v>44297</c:v>
                </c:pt>
                <c:pt idx="28">
                  <c:v>44298</c:v>
                </c:pt>
                <c:pt idx="29">
                  <c:v>44299</c:v>
                </c:pt>
              </c:numCache>
            </c:numRef>
          </c:cat>
          <c:val>
            <c:numRef>
              <c:f>'[Obsazenost lůžek.xlsx]List1'!$D$5:$D$34</c:f>
              <c:numCache>
                <c:formatCode>#,##0</c:formatCode>
                <c:ptCount val="30"/>
                <c:pt idx="0">
                  <c:v>6602</c:v>
                </c:pt>
                <c:pt idx="1">
                  <c:v>7115</c:v>
                </c:pt>
                <c:pt idx="2">
                  <c:v>7150</c:v>
                </c:pt>
                <c:pt idx="3">
                  <c:v>7071</c:v>
                </c:pt>
                <c:pt idx="4">
                  <c:v>6936</c:v>
                </c:pt>
                <c:pt idx="5">
                  <c:v>6814</c:v>
                </c:pt>
                <c:pt idx="6">
                  <c:v>6376</c:v>
                </c:pt>
                <c:pt idx="7">
                  <c:v>6239</c:v>
                </c:pt>
                <c:pt idx="8">
                  <c:v>6746</c:v>
                </c:pt>
                <c:pt idx="9">
                  <c:v>6640</c:v>
                </c:pt>
                <c:pt idx="10">
                  <c:v>6384</c:v>
                </c:pt>
                <c:pt idx="11">
                  <c:v>6242</c:v>
                </c:pt>
                <c:pt idx="12">
                  <c:v>6215</c:v>
                </c:pt>
                <c:pt idx="13">
                  <c:v>5696</c:v>
                </c:pt>
                <c:pt idx="14" formatCode="General">
                  <c:v>5570</c:v>
                </c:pt>
                <c:pt idx="15" formatCode="General">
                  <c:v>6118</c:v>
                </c:pt>
                <c:pt idx="16" formatCode="General">
                  <c:v>5980</c:v>
                </c:pt>
                <c:pt idx="17">
                  <c:v>5751</c:v>
                </c:pt>
                <c:pt idx="18">
                  <c:v>5548</c:v>
                </c:pt>
                <c:pt idx="19">
                  <c:v>5084</c:v>
                </c:pt>
                <c:pt idx="20">
                  <c:v>4968</c:v>
                </c:pt>
                <c:pt idx="21">
                  <c:v>4475</c:v>
                </c:pt>
                <c:pt idx="22">
                  <c:v>4457</c:v>
                </c:pt>
                <c:pt idx="23">
                  <c:v>5460</c:v>
                </c:pt>
                <c:pt idx="24">
                  <c:v>5189</c:v>
                </c:pt>
                <c:pt idx="25">
                  <c:v>4832</c:v>
                </c:pt>
                <c:pt idx="26">
                  <c:v>4586</c:v>
                </c:pt>
                <c:pt idx="27">
                  <c:v>4030</c:v>
                </c:pt>
                <c:pt idx="28">
                  <c:v>3880</c:v>
                </c:pt>
                <c:pt idx="29">
                  <c:v>4182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DF2-426B-82FB-ADF860C00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2050880"/>
        <c:axId val="712047136"/>
      </c:lineChart>
      <c:lineChart>
        <c:grouping val="standard"/>
        <c:varyColors val="0"/>
        <c:ser>
          <c:idx val="1"/>
          <c:order val="1"/>
          <c:tx>
            <c:strRef>
              <c:f>'[Obsazenost lůžek.xlsx]List1'!$E$4</c:f>
              <c:strCache>
                <c:ptCount val="1"/>
                <c:pt idx="0">
                  <c:v>Intenzivní péče (UPV/NIV + CPAP/HFNO)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'[Obsazenost lůžek.xlsx]List1'!$C$5:$C$34</c:f>
              <c:numCache>
                <c:formatCode>m/d/yyyy</c:formatCode>
                <c:ptCount val="30"/>
                <c:pt idx="0">
                  <c:v>44270</c:v>
                </c:pt>
                <c:pt idx="1">
                  <c:v>44271</c:v>
                </c:pt>
                <c:pt idx="2">
                  <c:v>44272</c:v>
                </c:pt>
                <c:pt idx="3">
                  <c:v>44273</c:v>
                </c:pt>
                <c:pt idx="4">
                  <c:v>44274</c:v>
                </c:pt>
                <c:pt idx="5">
                  <c:v>44275</c:v>
                </c:pt>
                <c:pt idx="6">
                  <c:v>44276</c:v>
                </c:pt>
                <c:pt idx="7">
                  <c:v>44277</c:v>
                </c:pt>
                <c:pt idx="8">
                  <c:v>44278</c:v>
                </c:pt>
                <c:pt idx="9">
                  <c:v>44279</c:v>
                </c:pt>
                <c:pt idx="10">
                  <c:v>44280</c:v>
                </c:pt>
                <c:pt idx="11">
                  <c:v>44281</c:v>
                </c:pt>
                <c:pt idx="12">
                  <c:v>44282</c:v>
                </c:pt>
                <c:pt idx="13">
                  <c:v>44283</c:v>
                </c:pt>
                <c:pt idx="14">
                  <c:v>44284</c:v>
                </c:pt>
                <c:pt idx="15">
                  <c:v>44285</c:v>
                </c:pt>
                <c:pt idx="16">
                  <c:v>44286</c:v>
                </c:pt>
                <c:pt idx="17">
                  <c:v>44287</c:v>
                </c:pt>
                <c:pt idx="18">
                  <c:v>44288</c:v>
                </c:pt>
                <c:pt idx="19">
                  <c:v>44289</c:v>
                </c:pt>
                <c:pt idx="20">
                  <c:v>44290</c:v>
                </c:pt>
                <c:pt idx="21">
                  <c:v>44291</c:v>
                </c:pt>
                <c:pt idx="22">
                  <c:v>44292</c:v>
                </c:pt>
                <c:pt idx="23">
                  <c:v>44293</c:v>
                </c:pt>
                <c:pt idx="24">
                  <c:v>44294</c:v>
                </c:pt>
                <c:pt idx="25">
                  <c:v>44295</c:v>
                </c:pt>
                <c:pt idx="26">
                  <c:v>44296</c:v>
                </c:pt>
                <c:pt idx="27">
                  <c:v>44297</c:v>
                </c:pt>
                <c:pt idx="28">
                  <c:v>44298</c:v>
                </c:pt>
                <c:pt idx="29">
                  <c:v>44299</c:v>
                </c:pt>
              </c:numCache>
            </c:numRef>
          </c:cat>
          <c:val>
            <c:numRef>
              <c:f>'[Obsazenost lůžek.xlsx]List1'!$E$5:$E$34</c:f>
              <c:numCache>
                <c:formatCode>#,##0</c:formatCode>
                <c:ptCount val="30"/>
                <c:pt idx="0">
                  <c:v>1760</c:v>
                </c:pt>
                <c:pt idx="1">
                  <c:v>1824</c:v>
                </c:pt>
                <c:pt idx="2">
                  <c:v>1856</c:v>
                </c:pt>
                <c:pt idx="3">
                  <c:v>1839</c:v>
                </c:pt>
                <c:pt idx="4">
                  <c:v>1837</c:v>
                </c:pt>
                <c:pt idx="5">
                  <c:v>1818</c:v>
                </c:pt>
                <c:pt idx="6">
                  <c:v>1792</c:v>
                </c:pt>
                <c:pt idx="7">
                  <c:v>1768</c:v>
                </c:pt>
                <c:pt idx="8">
                  <c:v>1799</c:v>
                </c:pt>
                <c:pt idx="9">
                  <c:v>1762</c:v>
                </c:pt>
                <c:pt idx="10">
                  <c:v>1739</c:v>
                </c:pt>
                <c:pt idx="11">
                  <c:v>1723</c:v>
                </c:pt>
                <c:pt idx="12">
                  <c:v>1682</c:v>
                </c:pt>
                <c:pt idx="13">
                  <c:v>1641</c:v>
                </c:pt>
                <c:pt idx="14">
                  <c:v>1618</c:v>
                </c:pt>
                <c:pt idx="15">
                  <c:v>1606</c:v>
                </c:pt>
                <c:pt idx="16">
                  <c:v>1600</c:v>
                </c:pt>
                <c:pt idx="17">
                  <c:v>1547</c:v>
                </c:pt>
                <c:pt idx="18">
                  <c:v>1504</c:v>
                </c:pt>
                <c:pt idx="19">
                  <c:v>1446</c:v>
                </c:pt>
                <c:pt idx="20">
                  <c:v>1416</c:v>
                </c:pt>
                <c:pt idx="21">
                  <c:v>1312</c:v>
                </c:pt>
                <c:pt idx="22">
                  <c:v>1365</c:v>
                </c:pt>
                <c:pt idx="23">
                  <c:v>1315</c:v>
                </c:pt>
                <c:pt idx="24">
                  <c:v>1315</c:v>
                </c:pt>
                <c:pt idx="25">
                  <c:v>1312</c:v>
                </c:pt>
                <c:pt idx="26">
                  <c:v>1275</c:v>
                </c:pt>
                <c:pt idx="27">
                  <c:v>1241</c:v>
                </c:pt>
                <c:pt idx="28">
                  <c:v>1190</c:v>
                </c:pt>
                <c:pt idx="29">
                  <c:v>1166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DF2-426B-82FB-ADF860C00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2083040"/>
        <c:axId val="592080960"/>
      </c:lineChart>
      <c:dateAx>
        <c:axId val="71205088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12047136"/>
        <c:crosses val="autoZero"/>
        <c:auto val="1"/>
        <c:lblOffset val="100"/>
        <c:baseTimeUnit val="days"/>
      </c:dateAx>
      <c:valAx>
        <c:axId val="712047136"/>
        <c:scaling>
          <c:orientation val="minMax"/>
          <c:min val="3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100" b="0">
                    <a:solidFill>
                      <a:sysClr val="windowText" lastClr="000000"/>
                    </a:solidFill>
                  </a:rPr>
                  <a:t>Standardní lůžka</a:t>
                </a:r>
              </a:p>
            </c:rich>
          </c:tx>
          <c:layout>
            <c:manualLayout>
              <c:xMode val="edge"/>
              <c:yMode val="edge"/>
              <c:x val="1.2378424447959169E-2"/>
              <c:y val="0.32176785753020548"/>
            </c:manualLayout>
          </c:layout>
          <c:overlay val="0"/>
          <c:spPr>
            <a:noFill/>
            <a:ln w="15875">
              <a:solidFill>
                <a:schemeClr val="accent1">
                  <a:lumMod val="75000"/>
                </a:schemeClr>
              </a:solidFill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12050880"/>
        <c:crosses val="autoZero"/>
        <c:crossBetween val="between"/>
      </c:valAx>
      <c:valAx>
        <c:axId val="592080960"/>
        <c:scaling>
          <c:orientation val="minMax"/>
          <c:min val="1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100" b="0">
                    <a:solidFill>
                      <a:sysClr val="windowText" lastClr="000000"/>
                    </a:solidFill>
                  </a:rPr>
                  <a:t>Intenzivní lůžka </a:t>
                </a:r>
              </a:p>
            </c:rich>
          </c:tx>
          <c:layout>
            <c:manualLayout>
              <c:xMode val="edge"/>
              <c:yMode val="edge"/>
              <c:x val="0.96250214603449724"/>
              <c:y val="0.3171673065660181"/>
            </c:manualLayout>
          </c:layout>
          <c:overlay val="0"/>
          <c:spPr>
            <a:noFill/>
            <a:ln w="15875">
              <a:solidFill>
                <a:schemeClr val="accent2"/>
              </a:solidFill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2083040"/>
        <c:crosses val="max"/>
        <c:crossBetween val="between"/>
      </c:valAx>
      <c:dateAx>
        <c:axId val="592083040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592080960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0.81706</cdr:x>
      <cdr:y>0.9369</cdr:y>
    </cdr:from>
    <cdr:to>
      <cdr:x>1</cdr:x>
      <cdr:y>0.98088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6296025" y="4667249"/>
          <a:ext cx="140970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cs-CZ" sz="1200" b="1">
              <a:latin typeface="+mn-lt"/>
            </a:rPr>
            <a:t>Zdroj: ÚZIS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2300" cy="46366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36137" y="0"/>
            <a:ext cx="3012299" cy="46366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88527-8C78-4670-A74D-468E88FB2658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772414"/>
            <a:ext cx="3012300" cy="4636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36137" y="8772414"/>
            <a:ext cx="3012299" cy="4636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D0693-75AC-4F46-BBF1-1CD96A6AD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4647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70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36767" y="0"/>
            <a:ext cx="301170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F9534-E31E-47A6-B3B5-39567348889D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1154113"/>
            <a:ext cx="55403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70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36767" y="8772669"/>
            <a:ext cx="301170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B4F48-45DA-4A93-94D7-4559DBB1A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701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BFCB68-01F3-4028-943D-0453D67E25E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7419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B4F48-45DA-4A93-94D7-4559DBB1A6C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505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4EC56048-479B-4CB1-B677-16A8618B9DB7}"/>
              </a:ext>
            </a:extLst>
          </p:cNvPr>
          <p:cNvSpPr/>
          <p:nvPr userDrawn="1"/>
        </p:nvSpPr>
        <p:spPr>
          <a:xfrm>
            <a:off x="-2154" y="5761783"/>
            <a:ext cx="12192000" cy="1096217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52EB2EA6-5A78-4E85-AE4C-221CA83B81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824755"/>
            <a:ext cx="9144000" cy="1071549"/>
          </a:xfrm>
        </p:spPr>
        <p:txBody>
          <a:bodyPr anchor="b">
            <a:noAutofit/>
          </a:bodyPr>
          <a:lstStyle>
            <a:lvl1pPr algn="ctr">
              <a:defRPr sz="4500" b="1">
                <a:solidFill>
                  <a:srgbClr val="D311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Hlavní nadpis prezentace</a:t>
            </a: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070F9525-D336-4269-AB65-F312FD83E28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051604"/>
            <a:ext cx="9144000" cy="1071549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rgbClr val="D311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9C6DB8DB-B4CE-44F2-A1F7-0115BA3B53A2}"/>
              </a:ext>
            </a:extLst>
          </p:cNvPr>
          <p:cNvCxnSpPr/>
          <p:nvPr userDrawn="1"/>
        </p:nvCxnSpPr>
        <p:spPr>
          <a:xfrm>
            <a:off x="20409" y="1324413"/>
            <a:ext cx="4910366" cy="0"/>
          </a:xfrm>
          <a:prstGeom prst="line">
            <a:avLst/>
          </a:prstGeom>
          <a:ln w="38100" cap="sq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A3FF7D14-88C2-4766-B102-07A71872BC84}"/>
              </a:ext>
            </a:extLst>
          </p:cNvPr>
          <p:cNvCxnSpPr/>
          <p:nvPr userDrawn="1"/>
        </p:nvCxnSpPr>
        <p:spPr>
          <a:xfrm>
            <a:off x="7264966" y="1324413"/>
            <a:ext cx="4910366" cy="0"/>
          </a:xfrm>
          <a:prstGeom prst="line">
            <a:avLst/>
          </a:prstGeom>
          <a:ln w="38100" cap="sq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ázek 10">
            <a:extLst>
              <a:ext uri="{FF2B5EF4-FFF2-40B4-BE49-F238E27FC236}">
                <a16:creationId xmlns:a16="http://schemas.microsoft.com/office/drawing/2014/main" id="{17C1E084-43DA-4F32-BC38-0A779DDC36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3653" y="332066"/>
            <a:ext cx="1984694" cy="1984694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fický objekt 15">
            <a:extLst>
              <a:ext uri="{FF2B5EF4-FFF2-40B4-BE49-F238E27FC236}">
                <a16:creationId xmlns:a16="http://schemas.microsoft.com/office/drawing/2014/main" id="{2E38FE36-8704-4B15-B3ED-B5C034568E6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6056" y="6170912"/>
            <a:ext cx="4642915" cy="394742"/>
          </a:xfrm>
          <a:prstGeom prst="rect">
            <a:avLst/>
          </a:prstGeom>
        </p:spPr>
      </p:pic>
      <p:pic>
        <p:nvPicPr>
          <p:cNvPr id="4" name="Grafický objekt 3">
            <a:extLst>
              <a:ext uri="{FF2B5EF4-FFF2-40B4-BE49-F238E27FC236}">
                <a16:creationId xmlns:a16="http://schemas.microsoft.com/office/drawing/2014/main" id="{48260FB5-167E-9443-AE69-16DC60C7836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44381" y="5820174"/>
            <a:ext cx="1619635" cy="109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3880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0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8127997" y="0"/>
            <a:ext cx="406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2" name="Obdélník 11"/>
          <p:cNvSpPr/>
          <p:nvPr userDrawn="1"/>
        </p:nvSpPr>
        <p:spPr>
          <a:xfrm>
            <a:off x="8127997" y="4673599"/>
            <a:ext cx="4064003" cy="218440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39003" y="1135062"/>
            <a:ext cx="3241991" cy="1757362"/>
          </a:xfr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cs-CZ" sz="3200">
                <a:solidFill>
                  <a:srgbClr val="BA2C1C"/>
                </a:solidFill>
                <a:latin typeface="Arial Black" panose="020B0A04020102020204" pitchFamily="34" charset="0"/>
              </a:defRPr>
            </a:lvl1pPr>
          </a:lstStyle>
          <a:p>
            <a:pPr lvl="0" algn="ctr"/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1921" y="644672"/>
            <a:ext cx="6483982" cy="5654528"/>
          </a:xfr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cs-CZ" sz="2400" dirty="0" smtClean="0"/>
            </a:lvl1pPr>
          </a:lstStyle>
          <a:p>
            <a:pPr marL="0" lvl="0" indent="0" algn="ctr">
              <a:buNone/>
            </a:pPr>
            <a:r>
              <a:rPr lang="cs-CZ" dirty="0"/>
              <a:t>Kliknutím lze upravit styly předlohy textu.</a:t>
            </a:r>
          </a:p>
        </p:txBody>
      </p:sp>
      <p:pic>
        <p:nvPicPr>
          <p:cNvPr id="11" name="Obrázek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10369" y="5986922"/>
            <a:ext cx="2430126" cy="852293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760000" y="6426000"/>
            <a:ext cx="432000" cy="43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 flipV="1">
            <a:off x="8128000" y="0"/>
            <a:ext cx="0" cy="6858000"/>
          </a:xfrm>
          <a:prstGeom prst="line">
            <a:avLst/>
          </a:prstGeom>
          <a:ln w="38100" cap="rnd">
            <a:solidFill>
              <a:srgbClr val="BA2C1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Skupina 15"/>
          <p:cNvGrpSpPr/>
          <p:nvPr userDrawn="1"/>
        </p:nvGrpSpPr>
        <p:grpSpPr>
          <a:xfrm>
            <a:off x="9167650" y="3681252"/>
            <a:ext cx="1984694" cy="1984694"/>
            <a:chOff x="-4198256" y="-1833664"/>
            <a:chExt cx="6858000" cy="6858000"/>
          </a:xfrm>
        </p:grpSpPr>
        <p:sp>
          <p:nvSpPr>
            <p:cNvPr id="17" name="Ovál 16"/>
            <p:cNvSpPr/>
            <p:nvPr/>
          </p:nvSpPr>
          <p:spPr>
            <a:xfrm>
              <a:off x="-3308310" y="-943718"/>
              <a:ext cx="5049080" cy="504908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pic>
          <p:nvPicPr>
            <p:cNvPr id="18" name="Obrázek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198256" y="-1833664"/>
              <a:ext cx="6858000" cy="685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4455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Obdélník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" name="Obdélník 1"/>
          <p:cNvSpPr/>
          <p:nvPr userDrawn="1"/>
        </p:nvSpPr>
        <p:spPr>
          <a:xfrm>
            <a:off x="1511300" y="6244853"/>
            <a:ext cx="10680700" cy="61314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244853"/>
            <a:ext cx="1778000" cy="613147"/>
          </a:xfrm>
          <a:prstGeom prst="rect">
            <a:avLst/>
          </a:prstGeom>
        </p:spPr>
      </p:pic>
      <p:grpSp>
        <p:nvGrpSpPr>
          <p:cNvPr id="3" name="Skupina 2"/>
          <p:cNvGrpSpPr/>
          <p:nvPr userDrawn="1"/>
        </p:nvGrpSpPr>
        <p:grpSpPr>
          <a:xfrm>
            <a:off x="11023600" y="5681975"/>
            <a:ext cx="1041400" cy="1074956"/>
            <a:chOff x="10733618" y="5437836"/>
            <a:chExt cx="1375832" cy="1420164"/>
          </a:xfrm>
        </p:grpSpPr>
        <p:sp>
          <p:nvSpPr>
            <p:cNvPr id="8" name="Ovál 7"/>
            <p:cNvSpPr/>
            <p:nvPr userDrawn="1"/>
          </p:nvSpPr>
          <p:spPr>
            <a:xfrm>
              <a:off x="10974122" y="5757656"/>
              <a:ext cx="894824" cy="894824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pic>
          <p:nvPicPr>
            <p:cNvPr id="10" name="Obrázek 9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733618" y="5437836"/>
              <a:ext cx="1375832" cy="14201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58265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2052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 userDrawn="1"/>
        </p:nvSpPr>
        <p:spPr>
          <a:xfrm rot="10800000">
            <a:off x="0" y="-1"/>
            <a:ext cx="12192000" cy="6858000"/>
          </a:xfrm>
          <a:prstGeom prst="rect">
            <a:avLst/>
          </a:prstGeom>
          <a:gradFill flip="none" rotWithShape="1">
            <a:gsLst>
              <a:gs pos="6000">
                <a:schemeClr val="tx1">
                  <a:lumMod val="65000"/>
                  <a:lumOff val="35000"/>
                </a:schemeClr>
              </a:gs>
              <a:gs pos="27000">
                <a:schemeClr val="tx1">
                  <a:lumMod val="85000"/>
                  <a:lumOff val="15000"/>
                </a:schemeClr>
              </a:gs>
              <a:gs pos="63000">
                <a:srgbClr val="00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194424"/>
            <a:ext cx="2654300" cy="663576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600" y="2249716"/>
            <a:ext cx="2336800" cy="2336800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Obdélník 1"/>
          <p:cNvSpPr/>
          <p:nvPr userDrawn="1"/>
        </p:nvSpPr>
        <p:spPr>
          <a:xfrm>
            <a:off x="4221769" y="4683938"/>
            <a:ext cx="374846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#</a:t>
            </a:r>
            <a:r>
              <a:rPr kumimoji="0" lang="cs-CZ" sz="2800" b="0" i="0" u="none" strike="noStrike" kern="1200" cap="none" spc="30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covidneversleeps</a:t>
            </a:r>
            <a:endParaRPr kumimoji="0" lang="cs-CZ" sz="2800" b="0" i="0" u="none" strike="noStrike" kern="120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858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74A8D0C3-8828-4945-AE3F-F718697470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19" y="1"/>
            <a:ext cx="9885238" cy="896492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11" name="Zástupný obsah 2">
            <a:extLst>
              <a:ext uri="{FF2B5EF4-FFF2-40B4-BE49-F238E27FC236}">
                <a16:creationId xmlns:a16="http://schemas.microsoft.com/office/drawing/2014/main" id="{CC8B3D67-369B-4F24-8897-F0919A3E5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147" y="1652595"/>
            <a:ext cx="11487705" cy="4409893"/>
          </a:xfrm>
        </p:spPr>
        <p:txBody>
          <a:bodyPr/>
          <a:lstStyle>
            <a:lvl1pPr marL="2286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569EDE3C-273C-4A62-8AE9-D7C37796420F}"/>
              </a:ext>
            </a:extLst>
          </p:cNvPr>
          <p:cNvCxnSpPr/>
          <p:nvPr userDrawn="1"/>
        </p:nvCxnSpPr>
        <p:spPr>
          <a:xfrm flipV="1">
            <a:off x="0" y="896493"/>
            <a:ext cx="10218057" cy="1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DD8FE222-C5DA-489E-A8D2-33FE8FCEBFB9}"/>
              </a:ext>
            </a:extLst>
          </p:cNvPr>
          <p:cNvCxnSpPr/>
          <p:nvPr userDrawn="1"/>
        </p:nvCxnSpPr>
        <p:spPr>
          <a:xfrm>
            <a:off x="11826903" y="896492"/>
            <a:ext cx="365097" cy="0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Obrázek 13">
            <a:extLst>
              <a:ext uri="{FF2B5EF4-FFF2-40B4-BE49-F238E27FC236}">
                <a16:creationId xmlns:a16="http://schemas.microsoft.com/office/drawing/2014/main" id="{89115CFD-E318-44F9-9C3F-F0D1DFB085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8781" y="226273"/>
            <a:ext cx="1340438" cy="1340438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Obdélník 14">
            <a:extLst>
              <a:ext uri="{FF2B5EF4-FFF2-40B4-BE49-F238E27FC236}">
                <a16:creationId xmlns:a16="http://schemas.microsoft.com/office/drawing/2014/main" id="{C76277FD-5BED-487E-A934-D1523A7642AC}"/>
              </a:ext>
            </a:extLst>
          </p:cNvPr>
          <p:cNvSpPr/>
          <p:nvPr userDrawn="1"/>
        </p:nvSpPr>
        <p:spPr>
          <a:xfrm>
            <a:off x="0" y="6407192"/>
            <a:ext cx="12192000" cy="450808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447D9C5A-7FE9-3A4D-8ADB-213088003C1A}"/>
              </a:ext>
            </a:extLst>
          </p:cNvPr>
          <p:cNvGrpSpPr/>
          <p:nvPr userDrawn="1"/>
        </p:nvGrpSpPr>
        <p:grpSpPr>
          <a:xfrm>
            <a:off x="7979502" y="6403341"/>
            <a:ext cx="3607259" cy="503999"/>
            <a:chOff x="7979502" y="6403341"/>
            <a:chExt cx="3607259" cy="503999"/>
          </a:xfrm>
        </p:grpSpPr>
        <p:pic>
          <p:nvPicPr>
            <p:cNvPr id="17" name="Grafický objekt 16">
              <a:extLst>
                <a:ext uri="{FF2B5EF4-FFF2-40B4-BE49-F238E27FC236}">
                  <a16:creationId xmlns:a16="http://schemas.microsoft.com/office/drawing/2014/main" id="{CC8969BD-C246-CA42-B13C-EE47BC3DCA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842115" y="6403341"/>
              <a:ext cx="744646" cy="503999"/>
            </a:xfrm>
            <a:prstGeom prst="rect">
              <a:avLst/>
            </a:prstGeom>
          </p:spPr>
        </p:pic>
        <p:pic>
          <p:nvPicPr>
            <p:cNvPr id="20" name="Grafický objekt 19">
              <a:extLst>
                <a:ext uri="{FF2B5EF4-FFF2-40B4-BE49-F238E27FC236}">
                  <a16:creationId xmlns:a16="http://schemas.microsoft.com/office/drawing/2014/main" id="{E0BADCCC-4F74-4F0A-A7EF-44B904712F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979502" y="6515641"/>
              <a:ext cx="2758663" cy="2345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6762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6" userDrawn="1">
          <p15:clr>
            <a:srgbClr val="FBAE40"/>
          </p15:clr>
        </p15:guide>
        <p15:guide id="2" pos="758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id="{6BECE3A1-9B13-4F1D-A61E-AF2067EC3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19" y="1"/>
            <a:ext cx="9885238" cy="896492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49F50076-713F-4EFA-BEB6-E92A7CA2E9D8}"/>
              </a:ext>
            </a:extLst>
          </p:cNvPr>
          <p:cNvCxnSpPr/>
          <p:nvPr userDrawn="1"/>
        </p:nvCxnSpPr>
        <p:spPr>
          <a:xfrm flipV="1">
            <a:off x="0" y="896493"/>
            <a:ext cx="10218057" cy="1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91C1F1F5-9E1B-45D1-B8A7-385438BD57F0}"/>
              </a:ext>
            </a:extLst>
          </p:cNvPr>
          <p:cNvCxnSpPr/>
          <p:nvPr userDrawn="1"/>
        </p:nvCxnSpPr>
        <p:spPr>
          <a:xfrm>
            <a:off x="11826903" y="896492"/>
            <a:ext cx="365097" cy="0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Obrázek 12">
            <a:extLst>
              <a:ext uri="{FF2B5EF4-FFF2-40B4-BE49-F238E27FC236}">
                <a16:creationId xmlns:a16="http://schemas.microsoft.com/office/drawing/2014/main" id="{5110A526-5ED1-4270-B431-200E8EA05C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8781" y="226273"/>
            <a:ext cx="1340438" cy="1340438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Obdélník 13">
            <a:extLst>
              <a:ext uri="{FF2B5EF4-FFF2-40B4-BE49-F238E27FC236}">
                <a16:creationId xmlns:a16="http://schemas.microsoft.com/office/drawing/2014/main" id="{E07EC997-097D-4BDE-970B-3BD77460A79F}"/>
              </a:ext>
            </a:extLst>
          </p:cNvPr>
          <p:cNvSpPr/>
          <p:nvPr userDrawn="1"/>
        </p:nvSpPr>
        <p:spPr>
          <a:xfrm>
            <a:off x="0" y="6407192"/>
            <a:ext cx="12192000" cy="450808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20" name="Skupina 19">
            <a:extLst>
              <a:ext uri="{FF2B5EF4-FFF2-40B4-BE49-F238E27FC236}">
                <a16:creationId xmlns:a16="http://schemas.microsoft.com/office/drawing/2014/main" id="{20E63B92-56D5-F945-8613-CB3F227EB275}"/>
              </a:ext>
            </a:extLst>
          </p:cNvPr>
          <p:cNvGrpSpPr/>
          <p:nvPr userDrawn="1"/>
        </p:nvGrpSpPr>
        <p:grpSpPr>
          <a:xfrm>
            <a:off x="7979502" y="6403341"/>
            <a:ext cx="3607259" cy="503999"/>
            <a:chOff x="7979502" y="6403341"/>
            <a:chExt cx="3607259" cy="503999"/>
          </a:xfrm>
        </p:grpSpPr>
        <p:pic>
          <p:nvPicPr>
            <p:cNvPr id="21" name="Grafický objekt 20">
              <a:extLst>
                <a:ext uri="{FF2B5EF4-FFF2-40B4-BE49-F238E27FC236}">
                  <a16:creationId xmlns:a16="http://schemas.microsoft.com/office/drawing/2014/main" id="{8251C239-9A82-3C4F-8A6F-8FDEBACFEF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842115" y="6403341"/>
              <a:ext cx="744646" cy="503999"/>
            </a:xfrm>
            <a:prstGeom prst="rect">
              <a:avLst/>
            </a:prstGeom>
          </p:spPr>
        </p:pic>
        <p:pic>
          <p:nvPicPr>
            <p:cNvPr id="22" name="Grafický objekt 21">
              <a:extLst>
                <a:ext uri="{FF2B5EF4-FFF2-40B4-BE49-F238E27FC236}">
                  <a16:creationId xmlns:a16="http://schemas.microsoft.com/office/drawing/2014/main" id="{D9D13083-7433-7A41-9812-10A926FB1B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979502" y="6515641"/>
              <a:ext cx="2758663" cy="2345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8413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877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ac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B6EE3335-4CFA-4F78-ACC9-DCDA0C61E0E3}"/>
              </a:ext>
            </a:extLst>
          </p:cNvPr>
          <p:cNvSpPr/>
          <p:nvPr userDrawn="1"/>
        </p:nvSpPr>
        <p:spPr>
          <a:xfrm>
            <a:off x="0" y="2503486"/>
            <a:ext cx="12192000" cy="4354514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B4AA1ACA-170D-42E8-8323-B664F9958C4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03487"/>
            <a:ext cx="9144000" cy="1189622"/>
          </a:xfrm>
        </p:spPr>
        <p:txBody>
          <a:bodyPr anchor="b">
            <a:noAutofit/>
          </a:bodyPr>
          <a:lstStyle>
            <a:lvl1pPr algn="ctr">
              <a:defRPr sz="4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3E1FB666-EF45-45A1-80A5-B759B741F8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93110"/>
            <a:ext cx="9144000" cy="1564690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206028A-BD57-470C-9B71-297203A578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3653" y="283579"/>
            <a:ext cx="1984694" cy="1984694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fický objekt 10">
            <a:extLst>
              <a:ext uri="{FF2B5EF4-FFF2-40B4-BE49-F238E27FC236}">
                <a16:creationId xmlns:a16="http://schemas.microsoft.com/office/drawing/2014/main" id="{9500876C-494A-AE40-BB68-202F9D2E433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6056" y="6170912"/>
            <a:ext cx="4642915" cy="394742"/>
          </a:xfrm>
          <a:prstGeom prst="rect">
            <a:avLst/>
          </a:prstGeom>
        </p:spPr>
      </p:pic>
      <p:pic>
        <p:nvPicPr>
          <p:cNvPr id="12" name="Grafický objekt 11">
            <a:extLst>
              <a:ext uri="{FF2B5EF4-FFF2-40B4-BE49-F238E27FC236}">
                <a16:creationId xmlns:a16="http://schemas.microsoft.com/office/drawing/2014/main" id="{17B44333-A92B-1F45-947C-508903C71A1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44381" y="5820174"/>
            <a:ext cx="1619635" cy="109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58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ředělovac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>
            <a:extLst>
              <a:ext uri="{FF2B5EF4-FFF2-40B4-BE49-F238E27FC236}">
                <a16:creationId xmlns:a16="http://schemas.microsoft.com/office/drawing/2014/main" id="{E4590B06-0543-4571-8850-63C8D7437710}"/>
              </a:ext>
            </a:extLst>
          </p:cNvPr>
          <p:cNvSpPr/>
          <p:nvPr userDrawn="1"/>
        </p:nvSpPr>
        <p:spPr>
          <a:xfrm>
            <a:off x="0" y="2503486"/>
            <a:ext cx="12192000" cy="4354514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D939BFE6-5AA9-48F7-9C79-C28DD31BA5CC}"/>
              </a:ext>
            </a:extLst>
          </p:cNvPr>
          <p:cNvSpPr/>
          <p:nvPr userDrawn="1"/>
        </p:nvSpPr>
        <p:spPr>
          <a:xfrm>
            <a:off x="4221769" y="4075589"/>
            <a:ext cx="374846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</a:t>
            </a:r>
            <a:r>
              <a:rPr kumimoji="0" lang="cs-CZ" sz="2800" b="0" i="0" u="none" strike="noStrike" kern="1200" cap="none" spc="30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covidneversleeps</a:t>
            </a:r>
            <a:endParaRPr kumimoji="0" lang="cs-CZ" sz="2800" b="0" i="0" u="none" strike="noStrike" kern="120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E93BC90-CA18-4B4A-BD99-CD309B767F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3653" y="283579"/>
            <a:ext cx="1984694" cy="1984694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A9EE4D8D-F381-054C-B05F-C0F073A786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6056" y="6170912"/>
            <a:ext cx="4642915" cy="394742"/>
          </a:xfrm>
          <a:prstGeom prst="rect">
            <a:avLst/>
          </a:prstGeom>
        </p:spPr>
      </p:pic>
      <p:pic>
        <p:nvPicPr>
          <p:cNvPr id="11" name="Grafický objekt 10">
            <a:extLst>
              <a:ext uri="{FF2B5EF4-FFF2-40B4-BE49-F238E27FC236}">
                <a16:creationId xmlns:a16="http://schemas.microsoft.com/office/drawing/2014/main" id="{4E187FAC-8385-4A41-BD8D-043AE215E17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44381" y="5820174"/>
            <a:ext cx="1619635" cy="109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83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ázek 3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5" name="Obdélník 2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  <a:alpha val="90000"/>
                </a:schemeClr>
              </a:gs>
              <a:gs pos="83000">
                <a:schemeClr val="accent3">
                  <a:lumMod val="45000"/>
                  <a:lumOff val="55000"/>
                  <a:alpha val="90000"/>
                </a:schemeClr>
              </a:gs>
              <a:gs pos="100000">
                <a:schemeClr val="accent3">
                  <a:lumMod val="30000"/>
                  <a:lumOff val="70000"/>
                  <a:alpha val="90000"/>
                </a:schemeClr>
              </a:gs>
            </a:gsLst>
            <a:lin ang="15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64343" y="3700284"/>
            <a:ext cx="9144000" cy="1315225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BA2C1C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64341" y="5107060"/>
            <a:ext cx="9144000" cy="99882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lze upravit styl předlohy.</a:t>
            </a:r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20409" y="2311382"/>
            <a:ext cx="4910366" cy="0"/>
          </a:xfrm>
          <a:prstGeom prst="line">
            <a:avLst/>
          </a:prstGeom>
          <a:ln w="38100" cap="sq">
            <a:solidFill>
              <a:srgbClr val="BA2C1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220324" y="0"/>
            <a:ext cx="1971675" cy="365125"/>
          </a:xfrm>
          <a:noFill/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22" name="Přímá spojnice 21"/>
          <p:cNvCxnSpPr/>
          <p:nvPr userDrawn="1"/>
        </p:nvCxnSpPr>
        <p:spPr>
          <a:xfrm>
            <a:off x="7264966" y="2311382"/>
            <a:ext cx="4910366" cy="0"/>
          </a:xfrm>
          <a:prstGeom prst="line">
            <a:avLst/>
          </a:prstGeom>
          <a:ln w="38100" cap="sq">
            <a:solidFill>
              <a:srgbClr val="BA2C1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Obrázek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653" y="1319035"/>
            <a:ext cx="1984694" cy="1984694"/>
          </a:xfrm>
          <a:prstGeom prst="rect">
            <a:avLst/>
          </a:prstGeom>
        </p:spPr>
      </p:pic>
      <p:sp>
        <p:nvSpPr>
          <p:cNvPr id="6" name="Kosoúhelník 5"/>
          <p:cNvSpPr/>
          <p:nvPr userDrawn="1"/>
        </p:nvSpPr>
        <p:spPr>
          <a:xfrm rot="10800000">
            <a:off x="1503900" y="-12894"/>
            <a:ext cx="2438400" cy="900000"/>
          </a:xfrm>
          <a:prstGeom prst="parallelogram">
            <a:avLst>
              <a:gd name="adj" fmla="val 86251"/>
            </a:avLst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11" name="Obrázek 10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6667" y="-12894"/>
            <a:ext cx="2801962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65100"/>
            <a:ext cx="9379857" cy="908050"/>
          </a:xfrm>
        </p:spPr>
        <p:txBody>
          <a:bodyPr>
            <a:normAutofit/>
          </a:bodyPr>
          <a:lstStyle>
            <a:lvl1pPr>
              <a:defRPr sz="3200"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55396"/>
            <a:ext cx="10375900" cy="4351338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cxnSp>
        <p:nvCxnSpPr>
          <p:cNvPr id="8" name="Přímá spojnice 7"/>
          <p:cNvCxnSpPr/>
          <p:nvPr userDrawn="1"/>
        </p:nvCxnSpPr>
        <p:spPr>
          <a:xfrm flipV="1">
            <a:off x="0" y="1085178"/>
            <a:ext cx="10218057" cy="1"/>
          </a:xfrm>
          <a:prstGeom prst="line">
            <a:avLst/>
          </a:prstGeom>
          <a:ln w="38100" cap="rnd">
            <a:solidFill>
              <a:srgbClr val="BA2C1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 8"/>
          <p:cNvSpPr/>
          <p:nvPr userDrawn="1"/>
        </p:nvSpPr>
        <p:spPr>
          <a:xfrm>
            <a:off x="11760000" y="6426000"/>
            <a:ext cx="432000" cy="432000"/>
          </a:xfrm>
          <a:prstGeom prst="rect">
            <a:avLst/>
          </a:prstGeom>
          <a:gradFill flip="none" rotWithShape="1">
            <a:gsLst>
              <a:gs pos="0">
                <a:srgbClr val="BA2C1C">
                  <a:shade val="30000"/>
                  <a:satMod val="115000"/>
                </a:srgbClr>
              </a:gs>
              <a:gs pos="50000">
                <a:srgbClr val="BA2C1C">
                  <a:shade val="67500"/>
                  <a:satMod val="115000"/>
                </a:srgbClr>
              </a:gs>
              <a:gs pos="100000">
                <a:srgbClr val="BA2C1C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760000" y="6426000"/>
            <a:ext cx="432000" cy="43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12" name="Přímá spojnice 11"/>
          <p:cNvCxnSpPr/>
          <p:nvPr userDrawn="1"/>
        </p:nvCxnSpPr>
        <p:spPr>
          <a:xfrm>
            <a:off x="11826903" y="1085177"/>
            <a:ext cx="365097" cy="0"/>
          </a:xfrm>
          <a:prstGeom prst="line">
            <a:avLst/>
          </a:prstGeom>
          <a:ln w="38100" cap="rnd">
            <a:solidFill>
              <a:srgbClr val="BA2C1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 userDrawn="1"/>
        </p:nvSpPr>
        <p:spPr>
          <a:xfrm>
            <a:off x="1104900" y="6426000"/>
            <a:ext cx="10655100" cy="432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11" name="Obrázek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424417"/>
            <a:ext cx="1257300" cy="433583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781" y="414958"/>
            <a:ext cx="1340438" cy="1340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70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38340"/>
            <a:ext cx="10375900" cy="4568394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9" name="Obdélník 8"/>
          <p:cNvSpPr/>
          <p:nvPr userDrawn="1"/>
        </p:nvSpPr>
        <p:spPr>
          <a:xfrm>
            <a:off x="11760000" y="6426000"/>
            <a:ext cx="432000" cy="432000"/>
          </a:xfrm>
          <a:prstGeom prst="rect">
            <a:avLst/>
          </a:prstGeom>
          <a:gradFill flip="none" rotWithShape="1">
            <a:gsLst>
              <a:gs pos="0">
                <a:srgbClr val="BA2C1C">
                  <a:shade val="30000"/>
                  <a:satMod val="115000"/>
                </a:srgbClr>
              </a:gs>
              <a:gs pos="50000">
                <a:srgbClr val="BA2C1C">
                  <a:shade val="67500"/>
                  <a:satMod val="115000"/>
                </a:srgbClr>
              </a:gs>
              <a:gs pos="100000">
                <a:srgbClr val="BA2C1C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760000" y="6424418"/>
            <a:ext cx="432000" cy="43358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838201" y="165100"/>
            <a:ext cx="8001000" cy="908050"/>
          </a:xfrm>
        </p:spPr>
        <p:txBody>
          <a:bodyPr>
            <a:normAutofit/>
          </a:bodyPr>
          <a:lstStyle>
            <a:lvl1pPr>
              <a:defRPr sz="3200"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cxnSp>
        <p:nvCxnSpPr>
          <p:cNvPr id="13" name="Přímá spojnice 12"/>
          <p:cNvCxnSpPr/>
          <p:nvPr userDrawn="1"/>
        </p:nvCxnSpPr>
        <p:spPr>
          <a:xfrm flipV="1">
            <a:off x="0" y="1085179"/>
            <a:ext cx="12192000" cy="1"/>
          </a:xfrm>
          <a:prstGeom prst="line">
            <a:avLst/>
          </a:prstGeom>
          <a:ln w="38100" cap="rnd">
            <a:solidFill>
              <a:srgbClr val="BA2C1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 userDrawn="1"/>
        </p:nvSpPr>
        <p:spPr>
          <a:xfrm>
            <a:off x="1104900" y="6426000"/>
            <a:ext cx="10655100" cy="432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11" name="Obrázek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424417"/>
            <a:ext cx="1257300" cy="433583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30052" y="97662"/>
            <a:ext cx="2661948" cy="911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73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E29F1E6-ED0B-46BA-8E34-71ED3EB59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38496F-B824-41C1-AA93-D9881432A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64256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61" r:id="rId4"/>
    <p:sldLayoutId id="2147483658" r:id="rId5"/>
    <p:sldLayoutId id="2147483662" r:id="rId6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232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11771313" y="6443663"/>
            <a:ext cx="420687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8" name="Nadpis 1"/>
          <p:cNvSpPr>
            <a:spLocks noGrp="1"/>
          </p:cNvSpPr>
          <p:nvPr>
            <p:ph type="ctrTitle"/>
          </p:nvPr>
        </p:nvSpPr>
        <p:spPr>
          <a:xfrm>
            <a:off x="1368547" y="3690851"/>
            <a:ext cx="9842263" cy="182909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Operační briefing ICŘT </a:t>
            </a:r>
            <a:br>
              <a:rPr lang="cs-CZ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Národní dispečink lůžkové péče</a:t>
            </a:r>
            <a:r>
              <a:rPr lang="cs-CZ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>
            <a:spLocks noGrp="1"/>
          </p:cNvSpPr>
          <p:nvPr>
            <p:ph type="subTitle" idx="1"/>
          </p:nvPr>
        </p:nvSpPr>
        <p:spPr>
          <a:xfrm>
            <a:off x="1659489" y="6344687"/>
            <a:ext cx="9144000" cy="513313"/>
          </a:xfrm>
        </p:spPr>
        <p:txBody>
          <a:bodyPr>
            <a:normAutofit/>
          </a:bodyPr>
          <a:lstStyle/>
          <a:p>
            <a:r>
              <a:rPr lang="cs-CZ" b="1" dirty="0" smtClean="0"/>
              <a:t>13. dubna 2021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847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2818" y="1"/>
            <a:ext cx="11038993" cy="896492"/>
          </a:xfrm>
        </p:spPr>
        <p:txBody>
          <a:bodyPr/>
          <a:lstStyle/>
          <a:p>
            <a:r>
              <a:rPr lang="cs-CZ" sz="2800" dirty="0"/>
              <a:t>Národní dispečink lůžkové péče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961119" y="2587011"/>
            <a:ext cx="292330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Obsazená akutní lůžka C+ pacienty</a:t>
            </a:r>
          </a:p>
          <a:p>
            <a:pPr algn="ctr"/>
            <a:r>
              <a:rPr lang="cs-CZ" b="1" dirty="0"/>
              <a:t>k </a:t>
            </a:r>
            <a:r>
              <a:rPr lang="cs-CZ" b="1" dirty="0" smtClean="0"/>
              <a:t>13.4.2021 00:16</a:t>
            </a:r>
            <a:endParaRPr lang="cs-CZ" b="1" dirty="0"/>
          </a:p>
          <a:p>
            <a:pPr algn="ctr"/>
            <a:endParaRPr lang="cs-CZ" sz="2000" b="1" dirty="0"/>
          </a:p>
          <a:p>
            <a:pPr algn="ctr"/>
            <a:r>
              <a:rPr lang="cs-CZ" sz="2000" b="1" dirty="0" smtClean="0"/>
              <a:t>1 166</a:t>
            </a:r>
            <a:endParaRPr lang="cs-CZ" sz="2000" b="1" dirty="0"/>
          </a:p>
        </p:txBody>
      </p:sp>
      <p:sp>
        <p:nvSpPr>
          <p:cNvPr id="26" name="Obdélník 25"/>
          <p:cNvSpPr/>
          <p:nvPr/>
        </p:nvSpPr>
        <p:spPr>
          <a:xfrm>
            <a:off x="2888055" y="5642423"/>
            <a:ext cx="3426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Nemocnice s aktualizací starší 48 hod.: </a:t>
            </a:r>
            <a:r>
              <a:rPr lang="pl-PL" dirty="0"/>
              <a:t>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8</a:t>
            </a:r>
            <a:r>
              <a:rPr lang="pl-PL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x</a:t>
            </a:r>
            <a:r>
              <a:rPr lang="pl-PL" dirty="0" smtClean="0"/>
              <a:t> </a:t>
            </a:r>
            <a:endParaRPr lang="cs-CZ" dirty="0"/>
          </a:p>
        </p:txBody>
      </p:sp>
      <p:pic>
        <p:nvPicPr>
          <p:cNvPr id="29" name="Obrázek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816" y="6011755"/>
            <a:ext cx="8628301" cy="258300"/>
          </a:xfrm>
          <a:prstGeom prst="rect">
            <a:avLst/>
          </a:prstGeom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846414"/>
              </p:ext>
            </p:extLst>
          </p:nvPr>
        </p:nvGraphicFramePr>
        <p:xfrm>
          <a:off x="489618" y="955093"/>
          <a:ext cx="8471500" cy="4687329"/>
        </p:xfrm>
        <a:graphic>
          <a:graphicData uri="http://schemas.openxmlformats.org/drawingml/2006/table">
            <a:tbl>
              <a:tblPr/>
              <a:tblGrid>
                <a:gridCol w="2165757">
                  <a:extLst>
                    <a:ext uri="{9D8B030D-6E8A-4147-A177-3AD203B41FA5}">
                      <a16:colId xmlns:a16="http://schemas.microsoft.com/office/drawing/2014/main" val="2492226509"/>
                    </a:ext>
                  </a:extLst>
                </a:gridCol>
                <a:gridCol w="1325973">
                  <a:extLst>
                    <a:ext uri="{9D8B030D-6E8A-4147-A177-3AD203B41FA5}">
                      <a16:colId xmlns:a16="http://schemas.microsoft.com/office/drawing/2014/main" val="1849945163"/>
                    </a:ext>
                  </a:extLst>
                </a:gridCol>
                <a:gridCol w="1226525">
                  <a:extLst>
                    <a:ext uri="{9D8B030D-6E8A-4147-A177-3AD203B41FA5}">
                      <a16:colId xmlns:a16="http://schemas.microsoft.com/office/drawing/2014/main" val="2160424112"/>
                    </a:ext>
                  </a:extLst>
                </a:gridCol>
                <a:gridCol w="1215477">
                  <a:extLst>
                    <a:ext uri="{9D8B030D-6E8A-4147-A177-3AD203B41FA5}">
                      <a16:colId xmlns:a16="http://schemas.microsoft.com/office/drawing/2014/main" val="1828456850"/>
                    </a:ext>
                  </a:extLst>
                </a:gridCol>
                <a:gridCol w="1267042">
                  <a:extLst>
                    <a:ext uri="{9D8B030D-6E8A-4147-A177-3AD203B41FA5}">
                      <a16:colId xmlns:a16="http://schemas.microsoft.com/office/drawing/2014/main" val="717671203"/>
                    </a:ext>
                  </a:extLst>
                </a:gridCol>
                <a:gridCol w="1270726">
                  <a:extLst>
                    <a:ext uri="{9D8B030D-6E8A-4147-A177-3AD203B41FA5}">
                      <a16:colId xmlns:a16="http://schemas.microsoft.com/office/drawing/2014/main" val="64149325"/>
                    </a:ext>
                  </a:extLst>
                </a:gridCol>
              </a:tblGrid>
              <a:tr h="22359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Přehled kapacit akutních lůžek (ARO + JIP) v ČR k 13.4. 2021, 16:00 h</a:t>
                      </a:r>
                    </a:p>
                  </a:txBody>
                  <a:tcPr marL="7410" marR="7410" marT="74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084395"/>
                  </a:ext>
                </a:extLst>
              </a:tr>
              <a:tr h="223590"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8339459"/>
                  </a:ext>
                </a:extLst>
              </a:tr>
              <a:tr h="22359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4BA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Akutní lůžka IP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4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142819"/>
                  </a:ext>
                </a:extLst>
              </a:tr>
              <a:tr h="43911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Celková kapacita IP lůžek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4B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Volná lůžka HFNO/CPAP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4B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HFNO/CPAPpro Covid+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4B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Volná lůžka UPV/NIV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4B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UPV/NIV pro Covid+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236607"/>
                  </a:ext>
                </a:extLst>
              </a:tr>
              <a:tr h="22359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16453"/>
                  </a:ext>
                </a:extLst>
              </a:tr>
              <a:tr h="22359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149160"/>
                  </a:ext>
                </a:extLst>
              </a:tr>
              <a:tr h="22359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017006"/>
                  </a:ext>
                </a:extLst>
              </a:tr>
              <a:tr h="22359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392755"/>
                  </a:ext>
                </a:extLst>
              </a:tr>
              <a:tr h="22359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 m. Praha 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7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452006"/>
                  </a:ext>
                </a:extLst>
              </a:tr>
              <a:tr h="22359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7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813276"/>
                  </a:ext>
                </a:extLst>
              </a:tr>
              <a:tr h="22359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001768"/>
                  </a:ext>
                </a:extLst>
              </a:tr>
              <a:tr h="22359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8C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070054"/>
                  </a:ext>
                </a:extLst>
              </a:tr>
              <a:tr h="22359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037244"/>
                  </a:ext>
                </a:extLst>
              </a:tr>
              <a:tr h="22359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B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287406"/>
                  </a:ext>
                </a:extLst>
              </a:tr>
              <a:tr h="22359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789038"/>
                  </a:ext>
                </a:extLst>
              </a:tr>
              <a:tr h="22359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640061"/>
                  </a:ext>
                </a:extLst>
              </a:tr>
              <a:tr h="22359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7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32898"/>
                  </a:ext>
                </a:extLst>
              </a:tr>
              <a:tr h="22359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193096"/>
                  </a:ext>
                </a:extLst>
              </a:tr>
              <a:tr h="22359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Celkové kapacity ČR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4B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4 215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456233"/>
                  </a:ext>
                </a:extLst>
              </a:tr>
              <a:tr h="223590"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0" marR="7410" marT="74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Zdroj: Online databáze NDLP ÚZIS</a:t>
                      </a:r>
                    </a:p>
                  </a:txBody>
                  <a:tcPr marL="7410" marR="7410" marT="74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03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57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Národní dispečink lůžkové péče</a:t>
            </a:r>
            <a:endParaRPr lang="cs-CZ" sz="2800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/>
          </p:nvPr>
        </p:nvGraphicFramePr>
        <p:xfrm>
          <a:off x="332819" y="1014143"/>
          <a:ext cx="8888359" cy="254240"/>
        </p:xfrm>
        <a:graphic>
          <a:graphicData uri="http://schemas.openxmlformats.org/drawingml/2006/table">
            <a:tbl>
              <a:tblPr/>
              <a:tblGrid>
                <a:gridCol w="4173915">
                  <a:extLst>
                    <a:ext uri="{9D8B030D-6E8A-4147-A177-3AD203B41FA5}">
                      <a16:colId xmlns:a16="http://schemas.microsoft.com/office/drawing/2014/main" val="747149834"/>
                    </a:ext>
                  </a:extLst>
                </a:gridCol>
                <a:gridCol w="1240979">
                  <a:extLst>
                    <a:ext uri="{9D8B030D-6E8A-4147-A177-3AD203B41FA5}">
                      <a16:colId xmlns:a16="http://schemas.microsoft.com/office/drawing/2014/main" val="2366994226"/>
                    </a:ext>
                  </a:extLst>
                </a:gridCol>
                <a:gridCol w="1237782">
                  <a:extLst>
                    <a:ext uri="{9D8B030D-6E8A-4147-A177-3AD203B41FA5}">
                      <a16:colId xmlns:a16="http://schemas.microsoft.com/office/drawing/2014/main" val="963647003"/>
                    </a:ext>
                  </a:extLst>
                </a:gridCol>
                <a:gridCol w="1007497">
                  <a:extLst>
                    <a:ext uri="{9D8B030D-6E8A-4147-A177-3AD203B41FA5}">
                      <a16:colId xmlns:a16="http://schemas.microsoft.com/office/drawing/2014/main" val="2206882935"/>
                    </a:ext>
                  </a:extLst>
                </a:gridCol>
                <a:gridCol w="1228186">
                  <a:extLst>
                    <a:ext uri="{9D8B030D-6E8A-4147-A177-3AD203B41FA5}">
                      <a16:colId xmlns:a16="http://schemas.microsoft.com/office/drawing/2014/main" val="3417075034"/>
                    </a:ext>
                  </a:extLst>
                </a:gridCol>
              </a:tblGrid>
              <a:tr h="254240">
                <a:tc>
                  <a:txBody>
                    <a:bodyPr/>
                    <a:lstStyle/>
                    <a:p>
                      <a:pPr algn="r" fontAlgn="b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4" marR="6874" marT="6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4" marR="6874" marT="6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4" marR="6874" marT="6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4" marR="6874" marT="6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4" marR="6874" marT="687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38154"/>
                  </a:ext>
                </a:extLst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8767488" y="2578513"/>
            <a:ext cx="318621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Obsazená standardní</a:t>
            </a:r>
          </a:p>
          <a:p>
            <a:pPr algn="ctr"/>
            <a:r>
              <a:rPr lang="cs-CZ" b="1" dirty="0"/>
              <a:t> lůžka C+ pacienty</a:t>
            </a:r>
          </a:p>
          <a:p>
            <a:pPr algn="ctr"/>
            <a:r>
              <a:rPr lang="cs-CZ" b="1" dirty="0"/>
              <a:t>k </a:t>
            </a:r>
            <a:r>
              <a:rPr lang="cs-CZ" b="1" dirty="0" smtClean="0"/>
              <a:t>13.4.2021 00:16</a:t>
            </a:r>
            <a:endParaRPr lang="cs-CZ" b="1" dirty="0"/>
          </a:p>
          <a:p>
            <a:pPr algn="ctr"/>
            <a:endParaRPr lang="cs-CZ" b="1" dirty="0"/>
          </a:p>
          <a:p>
            <a:pPr algn="ctr"/>
            <a:r>
              <a:rPr lang="cs-CZ" sz="2000" b="1" dirty="0" smtClean="0"/>
              <a:t>4 182</a:t>
            </a:r>
            <a:endParaRPr lang="cs-CZ" sz="2000" b="1" dirty="0"/>
          </a:p>
        </p:txBody>
      </p:sp>
      <p:pic>
        <p:nvPicPr>
          <p:cNvPr id="26" name="Obrázek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819" y="6082142"/>
            <a:ext cx="8434669" cy="258300"/>
          </a:xfrm>
          <a:prstGeom prst="rect">
            <a:avLst/>
          </a:prstGeom>
        </p:spPr>
      </p:pic>
      <p:sp>
        <p:nvSpPr>
          <p:cNvPr id="27" name="Obdélník 26"/>
          <p:cNvSpPr/>
          <p:nvPr/>
        </p:nvSpPr>
        <p:spPr>
          <a:xfrm>
            <a:off x="3113468" y="5685377"/>
            <a:ext cx="38605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Nemocnice s aktualizací starší 48 hod.: </a:t>
            </a:r>
            <a:r>
              <a:rPr lang="pl-PL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8</a:t>
            </a:r>
            <a:r>
              <a:rPr lang="pl-PL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pl-PL" dirty="0" smtClean="0"/>
              <a:t> 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019889"/>
              </p:ext>
            </p:extLst>
          </p:nvPr>
        </p:nvGraphicFramePr>
        <p:xfrm>
          <a:off x="604831" y="951238"/>
          <a:ext cx="7272073" cy="4762654"/>
        </p:xfrm>
        <a:graphic>
          <a:graphicData uri="http://schemas.openxmlformats.org/drawingml/2006/table">
            <a:tbl>
              <a:tblPr/>
              <a:tblGrid>
                <a:gridCol w="2720488">
                  <a:extLst>
                    <a:ext uri="{9D8B030D-6E8A-4147-A177-3AD203B41FA5}">
                      <a16:colId xmlns:a16="http://schemas.microsoft.com/office/drawing/2014/main" val="3347808300"/>
                    </a:ext>
                  </a:extLst>
                </a:gridCol>
                <a:gridCol w="1533292">
                  <a:extLst>
                    <a:ext uri="{9D8B030D-6E8A-4147-A177-3AD203B41FA5}">
                      <a16:colId xmlns:a16="http://schemas.microsoft.com/office/drawing/2014/main" val="338358578"/>
                    </a:ext>
                  </a:extLst>
                </a:gridCol>
                <a:gridCol w="1521219">
                  <a:extLst>
                    <a:ext uri="{9D8B030D-6E8A-4147-A177-3AD203B41FA5}">
                      <a16:colId xmlns:a16="http://schemas.microsoft.com/office/drawing/2014/main" val="3226098572"/>
                    </a:ext>
                  </a:extLst>
                </a:gridCol>
                <a:gridCol w="1497074">
                  <a:extLst>
                    <a:ext uri="{9D8B030D-6E8A-4147-A177-3AD203B41FA5}">
                      <a16:colId xmlns:a16="http://schemas.microsoft.com/office/drawing/2014/main" val="4023974346"/>
                    </a:ext>
                  </a:extLst>
                </a:gridCol>
              </a:tblGrid>
              <a:tr h="391616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Přehled kapacit standardních lůžek s přívodem kyslíku v ČR k 13.4. 2021, 16:00 h</a:t>
                      </a:r>
                    </a:p>
                  </a:txBody>
                  <a:tcPr marL="7257" marR="7257" marT="7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773031"/>
                  </a:ext>
                </a:extLst>
              </a:tr>
              <a:tr h="180805"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2787938"/>
                  </a:ext>
                </a:extLst>
              </a:tr>
              <a:tr h="21006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</a:t>
                      </a: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4B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Standardní lůžka s O</a:t>
                      </a:r>
                      <a:r>
                        <a:rPr lang="cs-CZ" sz="13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cs-CZ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4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497520"/>
                  </a:ext>
                </a:extLst>
              </a:tr>
              <a:tr h="60768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Celková kapacita lůžek</a:t>
                      </a: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4B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Volná lůžka standardní s kyslíkem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4B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 toho pro </a:t>
                      </a:r>
                      <a:r>
                        <a:rPr lang="cs-CZ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Covid</a:t>
                      </a:r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248295"/>
                  </a:ext>
                </a:extLst>
              </a:tr>
              <a:tr h="18755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</a:t>
                      </a: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1 329</a:t>
                      </a: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868199"/>
                  </a:ext>
                </a:extLst>
              </a:tr>
              <a:tr h="18755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2 020</a:t>
                      </a: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524341"/>
                  </a:ext>
                </a:extLst>
              </a:tr>
              <a:tr h="18755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1 764</a:t>
                      </a: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9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834473"/>
                  </a:ext>
                </a:extLst>
              </a:tr>
              <a:tr h="18755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</a:t>
                      </a: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672341"/>
                  </a:ext>
                </a:extLst>
              </a:tr>
              <a:tr h="18755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 m. Praha </a:t>
                      </a: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2 993</a:t>
                      </a: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7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813387"/>
                  </a:ext>
                </a:extLst>
              </a:tr>
              <a:tr h="18755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</a:t>
                      </a: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271754"/>
                  </a:ext>
                </a:extLst>
              </a:tr>
              <a:tr h="18755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1 571</a:t>
                      </a: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876776"/>
                  </a:ext>
                </a:extLst>
              </a:tr>
              <a:tr h="18755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1 604</a:t>
                      </a: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933983"/>
                  </a:ext>
                </a:extLst>
              </a:tr>
              <a:tr h="18755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2 438</a:t>
                      </a: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533838"/>
                  </a:ext>
                </a:extLst>
              </a:tr>
              <a:tr h="18755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1 504</a:t>
                      </a: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691552"/>
                  </a:ext>
                </a:extLst>
              </a:tr>
              <a:tr h="18755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1 739</a:t>
                      </a: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049011"/>
                  </a:ext>
                </a:extLst>
              </a:tr>
              <a:tr h="18755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5690"/>
                  </a:ext>
                </a:extLst>
              </a:tr>
              <a:tr h="18755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2 801</a:t>
                      </a: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313830"/>
                  </a:ext>
                </a:extLst>
              </a:tr>
              <a:tr h="20256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881</a:t>
                      </a: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635816"/>
                  </a:ext>
                </a:extLst>
              </a:tr>
              <a:tr h="21756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Celkové kapacity ČR</a:t>
                      </a: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4B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22 771</a:t>
                      </a: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6241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2 374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5369803"/>
                  </a:ext>
                </a:extLst>
              </a:tr>
              <a:tr h="255075">
                <a:tc gridSpan="4">
                  <a:txBody>
                    <a:bodyPr/>
                    <a:lstStyle/>
                    <a:p>
                      <a:pPr algn="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Zdroj: Online databáze NDLP ÚZIS</a:t>
                      </a:r>
                    </a:p>
                  </a:txBody>
                  <a:tcPr marL="7257" marR="7257" marT="725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034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23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7626" y="165100"/>
            <a:ext cx="9379857" cy="908050"/>
          </a:xfrm>
        </p:spPr>
        <p:txBody>
          <a:bodyPr>
            <a:noAutofit/>
          </a:bodyPr>
          <a:lstStyle/>
          <a:p>
            <a:r>
              <a:rPr lang="cs-CZ" sz="2400" dirty="0" smtClean="0"/>
              <a:t>NDLP – vývoj obsazenosti C+ lůžek v ČR</a:t>
            </a:r>
            <a:endParaRPr lang="cs-CZ" sz="2400" dirty="0"/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3738549"/>
              </p:ext>
            </p:extLst>
          </p:nvPr>
        </p:nvGraphicFramePr>
        <p:xfrm>
          <a:off x="1504814" y="1073150"/>
          <a:ext cx="8031072" cy="513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737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NDLP – </a:t>
            </a:r>
            <a:r>
              <a:rPr lang="cs-CZ" sz="2000" dirty="0" smtClean="0"/>
              <a:t>Pozemní překlady </a:t>
            </a:r>
            <a:r>
              <a:rPr lang="cs-CZ" sz="2000" dirty="0"/>
              <a:t>pacientů mezi kraji za posledních 24 hodin.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5151" y="1478027"/>
            <a:ext cx="11487705" cy="44098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i="1" dirty="0" smtClean="0">
                <a:solidFill>
                  <a:srgbClr val="FF0000"/>
                </a:solidFill>
              </a:rPr>
              <a:t>12.4.2021</a:t>
            </a:r>
          </a:p>
          <a:p>
            <a:pPr marL="0" indent="0">
              <a:buNone/>
            </a:pPr>
            <a:r>
              <a:rPr lang="cs-CZ" sz="2000" b="1" i="1" dirty="0" smtClean="0"/>
              <a:t>Nebyl požadován žádný transport pacientů</a:t>
            </a:r>
            <a:endParaRPr lang="cs-CZ" sz="2000" b="1" i="1" dirty="0"/>
          </a:p>
          <a:p>
            <a:pPr marL="0" indent="0">
              <a:buNone/>
            </a:pPr>
            <a:endParaRPr lang="cs-CZ" sz="20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000" b="1" i="1" dirty="0" smtClean="0">
                <a:solidFill>
                  <a:srgbClr val="FF0000"/>
                </a:solidFill>
              </a:rPr>
              <a:t>13.4.2021</a:t>
            </a:r>
            <a:endParaRPr lang="cs-CZ" sz="20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000" b="1" i="1" dirty="0"/>
              <a:t>Nebyl požadován žádný transport pacientů</a:t>
            </a:r>
          </a:p>
          <a:p>
            <a:pPr marL="0" indent="0">
              <a:buNone/>
            </a:pPr>
            <a:endParaRPr lang="cs-CZ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9331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757" y="0"/>
            <a:ext cx="9885238" cy="896492"/>
          </a:xfrm>
        </p:spPr>
        <p:txBody>
          <a:bodyPr/>
          <a:lstStyle/>
          <a:p>
            <a:r>
              <a:rPr lang="cs-CZ" dirty="0"/>
              <a:t>NDLP – </a:t>
            </a:r>
            <a:r>
              <a:rPr lang="cs-CZ" dirty="0" smtClean="0"/>
              <a:t>Překlady pacientů </a:t>
            </a:r>
            <a:r>
              <a:rPr lang="cs-CZ" dirty="0"/>
              <a:t>mezi kraji za posledních 24 hodin.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4332026"/>
              </p:ext>
            </p:extLst>
          </p:nvPr>
        </p:nvGraphicFramePr>
        <p:xfrm>
          <a:off x="1011382" y="1380259"/>
          <a:ext cx="4209011" cy="3427095"/>
        </p:xfrm>
        <a:graphic>
          <a:graphicData uri="http://schemas.openxmlformats.org/drawingml/2006/table">
            <a:tbl>
              <a:tblPr/>
              <a:tblGrid>
                <a:gridCol w="1858473">
                  <a:extLst>
                    <a:ext uri="{9D8B030D-6E8A-4147-A177-3AD203B41FA5}">
                      <a16:colId xmlns:a16="http://schemas.microsoft.com/office/drawing/2014/main" val="3248937750"/>
                    </a:ext>
                  </a:extLst>
                </a:gridCol>
                <a:gridCol w="2350538">
                  <a:extLst>
                    <a:ext uri="{9D8B030D-6E8A-4147-A177-3AD203B41FA5}">
                      <a16:colId xmlns:a16="http://schemas.microsoft.com/office/drawing/2014/main" val="1509897037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pacientů</a:t>
                      </a:r>
                      <a:r>
                        <a:rPr lang="cs-CZ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transportovaných</a:t>
                      </a:r>
                    </a:p>
                    <a:p>
                      <a:pPr algn="ctr" fontAlgn="ctr"/>
                      <a:r>
                        <a:rPr lang="cs-CZ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po zemi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9649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 m. Praha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4503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57922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99006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12654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46562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7282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0775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0246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37993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4482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24600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4165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7071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6544929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  <a:r>
                        <a:rPr lang="cs-CZ" sz="24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0 pacientů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9178738"/>
                  </a:ext>
                </a:extLst>
              </a:tr>
            </a:tbl>
          </a:graphicData>
        </a:graphic>
      </p:graphicFrame>
      <p:graphicFrame>
        <p:nvGraphicFramePr>
          <p:cNvPr id="8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0184790"/>
              </p:ext>
            </p:extLst>
          </p:nvPr>
        </p:nvGraphicFramePr>
        <p:xfrm>
          <a:off x="5644341" y="1380259"/>
          <a:ext cx="4380807" cy="3427095"/>
        </p:xfrm>
        <a:graphic>
          <a:graphicData uri="http://schemas.openxmlformats.org/drawingml/2006/table">
            <a:tbl>
              <a:tblPr/>
              <a:tblGrid>
                <a:gridCol w="2126163">
                  <a:extLst>
                    <a:ext uri="{9D8B030D-6E8A-4147-A177-3AD203B41FA5}">
                      <a16:colId xmlns:a16="http://schemas.microsoft.com/office/drawing/2014/main" val="3248937750"/>
                    </a:ext>
                  </a:extLst>
                </a:gridCol>
                <a:gridCol w="2254644">
                  <a:extLst>
                    <a:ext uri="{9D8B030D-6E8A-4147-A177-3AD203B41FA5}">
                      <a16:colId xmlns:a16="http://schemas.microsoft.com/office/drawing/2014/main" val="1509897037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pacientů transportovaných letecky (LZS</a:t>
                      </a:r>
                      <a:r>
                        <a:rPr lang="cs-CZ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AČR a PČR)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9649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 m. Praha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4503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57922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99006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12654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46562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7282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0775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0246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37993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4482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24600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4165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7071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986288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Celkem 0 pacientů</a:t>
                      </a:r>
                      <a:endParaRPr lang="cs-CZ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6544929"/>
                  </a:ext>
                </a:extLst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465513" y="5353396"/>
            <a:ext cx="10656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Celkem za posledních 24 hodin bylo </a:t>
            </a:r>
            <a:r>
              <a:rPr lang="cs-CZ" sz="2400" b="1" dirty="0">
                <a:solidFill>
                  <a:srgbClr val="FF0000"/>
                </a:solidFill>
              </a:rPr>
              <a:t>cestou NDLP </a:t>
            </a:r>
            <a:r>
              <a:rPr lang="cs-CZ" sz="2400" b="1" dirty="0" smtClean="0">
                <a:solidFill>
                  <a:srgbClr val="FF0000"/>
                </a:solidFill>
              </a:rPr>
              <a:t>přeloženo </a:t>
            </a:r>
            <a:r>
              <a:rPr lang="cs-CZ" sz="2400" b="1" dirty="0">
                <a:solidFill>
                  <a:srgbClr val="FF0000"/>
                </a:solidFill>
              </a:rPr>
              <a:t>0</a:t>
            </a:r>
            <a:r>
              <a:rPr lang="cs-CZ" sz="2400" b="1" dirty="0" smtClean="0">
                <a:solidFill>
                  <a:srgbClr val="FF0000"/>
                </a:solidFill>
              </a:rPr>
              <a:t> pacientů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2144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COVID barvy">
      <a:dk1>
        <a:srgbClr val="000000"/>
      </a:dk1>
      <a:lt1>
        <a:srgbClr val="FFFFFF"/>
      </a:lt1>
      <a:dk2>
        <a:srgbClr val="D31145"/>
      </a:dk2>
      <a:lt2>
        <a:srgbClr val="FFFFFF"/>
      </a:lt2>
      <a:accent1>
        <a:srgbClr val="D31145"/>
      </a:accent1>
      <a:accent2>
        <a:srgbClr val="305983"/>
      </a:accent2>
      <a:accent3>
        <a:srgbClr val="00CD61"/>
      </a:accent3>
      <a:accent4>
        <a:srgbClr val="4010B7"/>
      </a:accent4>
      <a:accent5>
        <a:srgbClr val="E8EAEA"/>
      </a:accent5>
      <a:accent6>
        <a:srgbClr val="690923"/>
      </a:accent6>
      <a:hlink>
        <a:srgbClr val="FFFFFF"/>
      </a:hlink>
      <a:folHlink>
        <a:srgbClr val="FF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vid-reporting-20200715" id="{379A0E5D-63B7-482A-BD5E-A4CD691F8FBC}" vid="{74C76523-B6A0-4B86-942B-0A5EF321F495}"/>
    </a:ext>
  </a:extLst>
</a:theme>
</file>

<file path=ppt/theme/theme2.xml><?xml version="1.0" encoding="utf-8"?>
<a:theme xmlns:a="http://schemas.openxmlformats.org/drawingml/2006/main" name="1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+Sagoe">
      <a:majorFont>
        <a:latin typeface="Arial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covid-reporting-20200715</Template>
  <TotalTime>16256</TotalTime>
  <Words>502</Words>
  <Application>Microsoft Office PowerPoint</Application>
  <PresentationFormat>Širokoúhlá obrazovka</PresentationFormat>
  <Paragraphs>239</Paragraphs>
  <Slides>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Segoe UI</vt:lpstr>
      <vt:lpstr>Times New Roman</vt:lpstr>
      <vt:lpstr>Motiv Office</vt:lpstr>
      <vt:lpstr>1_Motiv Office</vt:lpstr>
      <vt:lpstr>Operační briefing ICŘT   Národní dispečink lůžkové péče </vt:lpstr>
      <vt:lpstr>Národní dispečink lůžkové péče</vt:lpstr>
      <vt:lpstr>Národní dispečink lůžkové péče</vt:lpstr>
      <vt:lpstr>NDLP – vývoj obsazenosti C+ lůžek v ČR</vt:lpstr>
      <vt:lpstr>NDLP – Pozemní překlady pacientů mezi kraji za posledních 24 hodin.</vt:lpstr>
      <vt:lpstr>NDLP – Překlady pacientů mezi kraji za posledních 24 hodin.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Mužík Jan RNDr. Ph.D.</dc:creator>
  <cp:lastModifiedBy>Jiří Néma</cp:lastModifiedBy>
  <cp:revision>1146</cp:revision>
  <cp:lastPrinted>2020-10-20T04:21:56Z</cp:lastPrinted>
  <dcterms:created xsi:type="dcterms:W3CDTF">2020-07-15T10:33:32Z</dcterms:created>
  <dcterms:modified xsi:type="dcterms:W3CDTF">2021-04-13T14:38:22Z</dcterms:modified>
</cp:coreProperties>
</file>