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258" r:id="rId4"/>
    <p:sldId id="459" r:id="rId5"/>
    <p:sldId id="460" r:id="rId6"/>
    <p:sldId id="462" r:id="rId7"/>
    <p:sldId id="463" r:id="rId8"/>
    <p:sldId id="475" r:id="rId9"/>
    <p:sldId id="476" r:id="rId10"/>
    <p:sldId id="331" r:id="rId11"/>
    <p:sldId id="480" r:id="rId12"/>
    <p:sldId id="474" r:id="rId13"/>
    <p:sldId id="477" r:id="rId14"/>
    <p:sldId id="479" r:id="rId15"/>
    <p:sldId id="478" r:id="rId16"/>
    <p:sldId id="481" r:id="rId17"/>
    <p:sldId id="263" r:id="rId18"/>
    <p:sldId id="406" r:id="rId19"/>
    <p:sldId id="262" r:id="rId20"/>
    <p:sldId id="471" r:id="rId21"/>
    <p:sldId id="472" r:id="rId22"/>
    <p:sldId id="473" r:id="rId23"/>
    <p:sldId id="464" r:id="rId24"/>
    <p:sldId id="465" r:id="rId25"/>
    <p:sldId id="466" r:id="rId26"/>
    <p:sldId id="467" r:id="rId27"/>
    <p:sldId id="468" r:id="rId28"/>
    <p:sldId id="470" r:id="rId29"/>
    <p:sldId id="469" r:id="rId30"/>
    <p:sldId id="284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Lučan Jiří" initials="LJ" lastIdx="1" clrIdx="0">
    <p:extLst>
      <p:ext uri="{19B8F6BF-5375-455C-9EA6-DF929625EA0E}">
        <p15:presenceInfo xmlns:p15="http://schemas.microsoft.com/office/powerpoint/2012/main" userId="S-1-5-21-240127028-979645192-923749875-28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úmrtí, nakažených klientů a pracovníků v souvislosti s nemocí Covid-19 ve Zlínském kraji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Tabulky!$A$8:$A$244</c:f>
              <c:numCache>
                <c:formatCode>m/d/yyyy</c:formatCode>
                <c:ptCount val="237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</c:numCache>
            </c:numRef>
          </c:xVal>
          <c:yVal>
            <c:numRef>
              <c:f>Tabulky!$C$8:$C$244</c:f>
              <c:numCache>
                <c:formatCode>General</c:formatCode>
                <c:ptCount val="237"/>
                <c:pt idx="0">
                  <c:v>42</c:v>
                </c:pt>
                <c:pt idx="1">
                  <c:v>54</c:v>
                </c:pt>
                <c:pt idx="2">
                  <c:v>56</c:v>
                </c:pt>
                <c:pt idx="3">
                  <c:v>59</c:v>
                </c:pt>
                <c:pt idx="4">
                  <c:v>61</c:v>
                </c:pt>
                <c:pt idx="5">
                  <c:v>59</c:v>
                </c:pt>
                <c:pt idx="6">
                  <c:v>60</c:v>
                </c:pt>
                <c:pt idx="7">
                  <c:v>60</c:v>
                </c:pt>
                <c:pt idx="8">
                  <c:v>58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69</c:v>
                </c:pt>
                <c:pt idx="16">
                  <c:v>68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65</c:v>
                </c:pt>
                <c:pt idx="21">
                  <c:v>68</c:v>
                </c:pt>
                <c:pt idx="22">
                  <c:v>69</c:v>
                </c:pt>
                <c:pt idx="23">
                  <c:v>64</c:v>
                </c:pt>
                <c:pt idx="24">
                  <c:v>70</c:v>
                </c:pt>
                <c:pt idx="25">
                  <c:v>72</c:v>
                </c:pt>
                <c:pt idx="26">
                  <c:v>71</c:v>
                </c:pt>
                <c:pt idx="27">
                  <c:v>71</c:v>
                </c:pt>
                <c:pt idx="28">
                  <c:v>69</c:v>
                </c:pt>
                <c:pt idx="29">
                  <c:v>69</c:v>
                </c:pt>
                <c:pt idx="30">
                  <c:v>68</c:v>
                </c:pt>
                <c:pt idx="31">
                  <c:v>69</c:v>
                </c:pt>
                <c:pt idx="32">
                  <c:v>69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65</c:v>
                </c:pt>
                <c:pt idx="38">
                  <c:v>62</c:v>
                </c:pt>
                <c:pt idx="39">
                  <c:v>61</c:v>
                </c:pt>
                <c:pt idx="40">
                  <c:v>56</c:v>
                </c:pt>
                <c:pt idx="41">
                  <c:v>55</c:v>
                </c:pt>
                <c:pt idx="42">
                  <c:v>58</c:v>
                </c:pt>
                <c:pt idx="43">
                  <c:v>59</c:v>
                </c:pt>
                <c:pt idx="44">
                  <c:v>59</c:v>
                </c:pt>
                <c:pt idx="45">
                  <c:v>58</c:v>
                </c:pt>
                <c:pt idx="46">
                  <c:v>58</c:v>
                </c:pt>
                <c:pt idx="47">
                  <c:v>59</c:v>
                </c:pt>
                <c:pt idx="48">
                  <c:v>60</c:v>
                </c:pt>
                <c:pt idx="49">
                  <c:v>61</c:v>
                </c:pt>
                <c:pt idx="50">
                  <c:v>58</c:v>
                </c:pt>
                <c:pt idx="51">
                  <c:v>59</c:v>
                </c:pt>
                <c:pt idx="52">
                  <c:v>59</c:v>
                </c:pt>
                <c:pt idx="53">
                  <c:v>60</c:v>
                </c:pt>
                <c:pt idx="54">
                  <c:v>60</c:v>
                </c:pt>
                <c:pt idx="55">
                  <c:v>61</c:v>
                </c:pt>
                <c:pt idx="56">
                  <c:v>60</c:v>
                </c:pt>
                <c:pt idx="57">
                  <c:v>60</c:v>
                </c:pt>
                <c:pt idx="58">
                  <c:v>61</c:v>
                </c:pt>
                <c:pt idx="59">
                  <c:v>61</c:v>
                </c:pt>
                <c:pt idx="60">
                  <c:v>61</c:v>
                </c:pt>
                <c:pt idx="61">
                  <c:v>61</c:v>
                </c:pt>
                <c:pt idx="62">
                  <c:v>59</c:v>
                </c:pt>
                <c:pt idx="63">
                  <c:v>62</c:v>
                </c:pt>
                <c:pt idx="64">
                  <c:v>62</c:v>
                </c:pt>
                <c:pt idx="65">
                  <c:v>63</c:v>
                </c:pt>
                <c:pt idx="66">
                  <c:v>63</c:v>
                </c:pt>
                <c:pt idx="67">
                  <c:v>64</c:v>
                </c:pt>
                <c:pt idx="68">
                  <c:v>63</c:v>
                </c:pt>
                <c:pt idx="69">
                  <c:v>63</c:v>
                </c:pt>
                <c:pt idx="70">
                  <c:v>64</c:v>
                </c:pt>
                <c:pt idx="71">
                  <c:v>64</c:v>
                </c:pt>
                <c:pt idx="72">
                  <c:v>66</c:v>
                </c:pt>
                <c:pt idx="73">
                  <c:v>59</c:v>
                </c:pt>
                <c:pt idx="74">
                  <c:v>59</c:v>
                </c:pt>
                <c:pt idx="75">
                  <c:v>59</c:v>
                </c:pt>
                <c:pt idx="76">
                  <c:v>60</c:v>
                </c:pt>
                <c:pt idx="77">
                  <c:v>61</c:v>
                </c:pt>
                <c:pt idx="78">
                  <c:v>61</c:v>
                </c:pt>
                <c:pt idx="79">
                  <c:v>62</c:v>
                </c:pt>
                <c:pt idx="80">
                  <c:v>61</c:v>
                </c:pt>
                <c:pt idx="81">
                  <c:v>61</c:v>
                </c:pt>
                <c:pt idx="82">
                  <c:v>60</c:v>
                </c:pt>
                <c:pt idx="83">
                  <c:v>58</c:v>
                </c:pt>
                <c:pt idx="84">
                  <c:v>58</c:v>
                </c:pt>
                <c:pt idx="85">
                  <c:v>56</c:v>
                </c:pt>
                <c:pt idx="86">
                  <c:v>56</c:v>
                </c:pt>
                <c:pt idx="87">
                  <c:v>56</c:v>
                </c:pt>
                <c:pt idx="88">
                  <c:v>56</c:v>
                </c:pt>
                <c:pt idx="89">
                  <c:v>58</c:v>
                </c:pt>
                <c:pt idx="90">
                  <c:v>58</c:v>
                </c:pt>
                <c:pt idx="91">
                  <c:v>57</c:v>
                </c:pt>
                <c:pt idx="92">
                  <c:v>56</c:v>
                </c:pt>
                <c:pt idx="93">
                  <c:v>49</c:v>
                </c:pt>
                <c:pt idx="94">
                  <c:v>49</c:v>
                </c:pt>
                <c:pt idx="95">
                  <c:v>49</c:v>
                </c:pt>
                <c:pt idx="96">
                  <c:v>44</c:v>
                </c:pt>
                <c:pt idx="97">
                  <c:v>43</c:v>
                </c:pt>
                <c:pt idx="98">
                  <c:v>42</c:v>
                </c:pt>
                <c:pt idx="99">
                  <c:v>40</c:v>
                </c:pt>
                <c:pt idx="100">
                  <c:v>41</c:v>
                </c:pt>
                <c:pt idx="101">
                  <c:v>41</c:v>
                </c:pt>
                <c:pt idx="102">
                  <c:v>42</c:v>
                </c:pt>
                <c:pt idx="103">
                  <c:v>38</c:v>
                </c:pt>
                <c:pt idx="104">
                  <c:v>37</c:v>
                </c:pt>
                <c:pt idx="105">
                  <c:v>38</c:v>
                </c:pt>
                <c:pt idx="106">
                  <c:v>38</c:v>
                </c:pt>
                <c:pt idx="107">
                  <c:v>37</c:v>
                </c:pt>
                <c:pt idx="108">
                  <c:v>36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34</c:v>
                </c:pt>
                <c:pt idx="113">
                  <c:v>34</c:v>
                </c:pt>
                <c:pt idx="114">
                  <c:v>32</c:v>
                </c:pt>
                <c:pt idx="115">
                  <c:v>32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37</c:v>
                </c:pt>
                <c:pt idx="123">
                  <c:v>37</c:v>
                </c:pt>
                <c:pt idx="124">
                  <c:v>39</c:v>
                </c:pt>
                <c:pt idx="125">
                  <c:v>39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36</c:v>
                </c:pt>
                <c:pt idx="130">
                  <c:v>36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39</c:v>
                </c:pt>
                <c:pt idx="136">
                  <c:v>40</c:v>
                </c:pt>
                <c:pt idx="137">
                  <c:v>39</c:v>
                </c:pt>
                <c:pt idx="138">
                  <c:v>37</c:v>
                </c:pt>
                <c:pt idx="139">
                  <c:v>37</c:v>
                </c:pt>
                <c:pt idx="140">
                  <c:v>38</c:v>
                </c:pt>
                <c:pt idx="141">
                  <c:v>38</c:v>
                </c:pt>
                <c:pt idx="142">
                  <c:v>37</c:v>
                </c:pt>
                <c:pt idx="143">
                  <c:v>37</c:v>
                </c:pt>
                <c:pt idx="144">
                  <c:v>37</c:v>
                </c:pt>
                <c:pt idx="145">
                  <c:v>38</c:v>
                </c:pt>
                <c:pt idx="146">
                  <c:v>38</c:v>
                </c:pt>
                <c:pt idx="147">
                  <c:v>39</c:v>
                </c:pt>
                <c:pt idx="148">
                  <c:v>39</c:v>
                </c:pt>
                <c:pt idx="149">
                  <c:v>39</c:v>
                </c:pt>
                <c:pt idx="150">
                  <c:v>40</c:v>
                </c:pt>
                <c:pt idx="151">
                  <c:v>39</c:v>
                </c:pt>
                <c:pt idx="152">
                  <c:v>37</c:v>
                </c:pt>
                <c:pt idx="153">
                  <c:v>36</c:v>
                </c:pt>
                <c:pt idx="154">
                  <c:v>36</c:v>
                </c:pt>
                <c:pt idx="155">
                  <c:v>36</c:v>
                </c:pt>
                <c:pt idx="156">
                  <c:v>35</c:v>
                </c:pt>
                <c:pt idx="157">
                  <c:v>34</c:v>
                </c:pt>
                <c:pt idx="158">
                  <c:v>35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32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36</c:v>
                </c:pt>
                <c:pt idx="168">
                  <c:v>36</c:v>
                </c:pt>
                <c:pt idx="169">
                  <c:v>36</c:v>
                </c:pt>
                <c:pt idx="170">
                  <c:v>36</c:v>
                </c:pt>
                <c:pt idx="171">
                  <c:v>37</c:v>
                </c:pt>
                <c:pt idx="172">
                  <c:v>37</c:v>
                </c:pt>
                <c:pt idx="173">
                  <c:v>36</c:v>
                </c:pt>
                <c:pt idx="174">
                  <c:v>36</c:v>
                </c:pt>
                <c:pt idx="175">
                  <c:v>38</c:v>
                </c:pt>
                <c:pt idx="176">
                  <c:v>38</c:v>
                </c:pt>
                <c:pt idx="177">
                  <c:v>35</c:v>
                </c:pt>
                <c:pt idx="178">
                  <c:v>36</c:v>
                </c:pt>
                <c:pt idx="179">
                  <c:v>37</c:v>
                </c:pt>
                <c:pt idx="180">
                  <c:v>37</c:v>
                </c:pt>
                <c:pt idx="181">
                  <c:v>33</c:v>
                </c:pt>
                <c:pt idx="182">
                  <c:v>33</c:v>
                </c:pt>
                <c:pt idx="183">
                  <c:v>30</c:v>
                </c:pt>
                <c:pt idx="184">
                  <c:v>30</c:v>
                </c:pt>
                <c:pt idx="185">
                  <c:v>32</c:v>
                </c:pt>
                <c:pt idx="186">
                  <c:v>33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34</c:v>
                </c:pt>
                <c:pt idx="191">
                  <c:v>34</c:v>
                </c:pt>
                <c:pt idx="192">
                  <c:v>33</c:v>
                </c:pt>
                <c:pt idx="193">
                  <c:v>33</c:v>
                </c:pt>
                <c:pt idx="194">
                  <c:v>31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32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31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31</c:v>
                </c:pt>
                <c:pt idx="212">
                  <c:v>28</c:v>
                </c:pt>
                <c:pt idx="213">
                  <c:v>25</c:v>
                </c:pt>
                <c:pt idx="214">
                  <c:v>26</c:v>
                </c:pt>
                <c:pt idx="215">
                  <c:v>24</c:v>
                </c:pt>
                <c:pt idx="216">
                  <c:v>21</c:v>
                </c:pt>
                <c:pt idx="217">
                  <c:v>13</c:v>
                </c:pt>
                <c:pt idx="218">
                  <c:v>10</c:v>
                </c:pt>
                <c:pt idx="219">
                  <c:v>11</c:v>
                </c:pt>
                <c:pt idx="220">
                  <c:v>11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6</c:v>
                </c:pt>
                <c:pt idx="225">
                  <c:v>4</c:v>
                </c:pt>
                <c:pt idx="226">
                  <c:v>7</c:v>
                </c:pt>
                <c:pt idx="227">
                  <c:v>19</c:v>
                </c:pt>
                <c:pt idx="228">
                  <c:v>32</c:v>
                </c:pt>
                <c:pt idx="229">
                  <c:v>49</c:v>
                </c:pt>
                <c:pt idx="230">
                  <c:v>53</c:v>
                </c:pt>
                <c:pt idx="231">
                  <c:v>64</c:v>
                </c:pt>
                <c:pt idx="232">
                  <c:v>62</c:v>
                </c:pt>
                <c:pt idx="233">
                  <c:v>51</c:v>
                </c:pt>
                <c:pt idx="234">
                  <c:v>44</c:v>
                </c:pt>
                <c:pt idx="235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1A-4A68-A4A0-3D1B2AC3AB41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Tabulky!$A$8:$A$244</c:f>
              <c:numCache>
                <c:formatCode>m/d/yyyy</c:formatCode>
                <c:ptCount val="237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</c:numCache>
            </c:numRef>
          </c:xVal>
          <c:yVal>
            <c:numRef>
              <c:f>Tabulky!$E$8:$E$244</c:f>
              <c:numCache>
                <c:formatCode>General</c:formatCode>
                <c:ptCount val="237"/>
                <c:pt idx="0">
                  <c:v>61</c:v>
                </c:pt>
                <c:pt idx="1">
                  <c:v>84</c:v>
                </c:pt>
                <c:pt idx="2">
                  <c:v>100</c:v>
                </c:pt>
                <c:pt idx="3">
                  <c:v>103</c:v>
                </c:pt>
                <c:pt idx="4">
                  <c:v>104</c:v>
                </c:pt>
                <c:pt idx="5">
                  <c:v>127</c:v>
                </c:pt>
                <c:pt idx="6">
                  <c:v>145</c:v>
                </c:pt>
                <c:pt idx="7">
                  <c:v>145</c:v>
                </c:pt>
                <c:pt idx="8">
                  <c:v>184</c:v>
                </c:pt>
                <c:pt idx="9">
                  <c:v>185</c:v>
                </c:pt>
                <c:pt idx="10">
                  <c:v>199</c:v>
                </c:pt>
                <c:pt idx="11">
                  <c:v>221</c:v>
                </c:pt>
                <c:pt idx="12">
                  <c:v>244</c:v>
                </c:pt>
                <c:pt idx="13">
                  <c:v>276</c:v>
                </c:pt>
                <c:pt idx="14">
                  <c:v>282</c:v>
                </c:pt>
                <c:pt idx="15">
                  <c:v>299</c:v>
                </c:pt>
                <c:pt idx="16">
                  <c:v>310</c:v>
                </c:pt>
                <c:pt idx="17">
                  <c:v>308</c:v>
                </c:pt>
                <c:pt idx="18">
                  <c:v>300</c:v>
                </c:pt>
                <c:pt idx="19">
                  <c:v>304</c:v>
                </c:pt>
                <c:pt idx="20">
                  <c:v>309</c:v>
                </c:pt>
                <c:pt idx="21">
                  <c:v>319</c:v>
                </c:pt>
                <c:pt idx="22">
                  <c:v>319</c:v>
                </c:pt>
                <c:pt idx="23">
                  <c:v>312</c:v>
                </c:pt>
                <c:pt idx="24">
                  <c:v>331</c:v>
                </c:pt>
                <c:pt idx="25">
                  <c:v>330</c:v>
                </c:pt>
                <c:pt idx="26">
                  <c:v>362</c:v>
                </c:pt>
                <c:pt idx="27">
                  <c:v>347</c:v>
                </c:pt>
                <c:pt idx="28">
                  <c:v>351</c:v>
                </c:pt>
                <c:pt idx="29">
                  <c:v>365</c:v>
                </c:pt>
                <c:pt idx="30">
                  <c:v>380</c:v>
                </c:pt>
                <c:pt idx="31">
                  <c:v>355</c:v>
                </c:pt>
                <c:pt idx="32">
                  <c:v>355</c:v>
                </c:pt>
                <c:pt idx="33">
                  <c:v>360</c:v>
                </c:pt>
                <c:pt idx="34">
                  <c:v>374</c:v>
                </c:pt>
                <c:pt idx="35">
                  <c:v>379</c:v>
                </c:pt>
                <c:pt idx="36">
                  <c:v>373</c:v>
                </c:pt>
                <c:pt idx="37">
                  <c:v>359</c:v>
                </c:pt>
                <c:pt idx="38">
                  <c:v>250</c:v>
                </c:pt>
                <c:pt idx="39">
                  <c:v>237</c:v>
                </c:pt>
                <c:pt idx="40">
                  <c:v>247</c:v>
                </c:pt>
                <c:pt idx="41">
                  <c:v>262</c:v>
                </c:pt>
                <c:pt idx="42">
                  <c:v>251</c:v>
                </c:pt>
                <c:pt idx="43">
                  <c:v>254</c:v>
                </c:pt>
                <c:pt idx="44">
                  <c:v>264</c:v>
                </c:pt>
                <c:pt idx="45">
                  <c:v>236</c:v>
                </c:pt>
                <c:pt idx="46">
                  <c:v>242</c:v>
                </c:pt>
                <c:pt idx="47">
                  <c:v>243</c:v>
                </c:pt>
                <c:pt idx="48">
                  <c:v>249</c:v>
                </c:pt>
                <c:pt idx="49">
                  <c:v>252</c:v>
                </c:pt>
                <c:pt idx="50">
                  <c:v>212</c:v>
                </c:pt>
                <c:pt idx="51">
                  <c:v>210</c:v>
                </c:pt>
                <c:pt idx="52">
                  <c:v>202</c:v>
                </c:pt>
                <c:pt idx="53">
                  <c:v>255</c:v>
                </c:pt>
                <c:pt idx="54">
                  <c:v>263</c:v>
                </c:pt>
                <c:pt idx="55">
                  <c:v>254</c:v>
                </c:pt>
                <c:pt idx="56">
                  <c:v>239</c:v>
                </c:pt>
                <c:pt idx="57">
                  <c:v>236</c:v>
                </c:pt>
                <c:pt idx="58">
                  <c:v>239</c:v>
                </c:pt>
                <c:pt idx="59">
                  <c:v>239</c:v>
                </c:pt>
                <c:pt idx="60">
                  <c:v>295</c:v>
                </c:pt>
                <c:pt idx="61">
                  <c:v>299</c:v>
                </c:pt>
                <c:pt idx="62">
                  <c:v>293</c:v>
                </c:pt>
                <c:pt idx="63">
                  <c:v>241</c:v>
                </c:pt>
                <c:pt idx="64">
                  <c:v>264</c:v>
                </c:pt>
                <c:pt idx="65">
                  <c:v>260</c:v>
                </c:pt>
                <c:pt idx="66">
                  <c:v>261</c:v>
                </c:pt>
                <c:pt idx="67">
                  <c:v>267</c:v>
                </c:pt>
                <c:pt idx="68">
                  <c:v>268</c:v>
                </c:pt>
                <c:pt idx="69">
                  <c:v>280</c:v>
                </c:pt>
                <c:pt idx="70">
                  <c:v>280</c:v>
                </c:pt>
                <c:pt idx="71">
                  <c:v>262</c:v>
                </c:pt>
                <c:pt idx="72">
                  <c:v>264</c:v>
                </c:pt>
                <c:pt idx="73">
                  <c:v>264</c:v>
                </c:pt>
                <c:pt idx="74">
                  <c:v>260</c:v>
                </c:pt>
                <c:pt idx="75">
                  <c:v>270</c:v>
                </c:pt>
                <c:pt idx="76">
                  <c:v>268</c:v>
                </c:pt>
                <c:pt idx="77">
                  <c:v>268</c:v>
                </c:pt>
                <c:pt idx="78">
                  <c:v>275</c:v>
                </c:pt>
                <c:pt idx="79">
                  <c:v>272</c:v>
                </c:pt>
                <c:pt idx="80">
                  <c:v>272</c:v>
                </c:pt>
                <c:pt idx="81">
                  <c:v>274</c:v>
                </c:pt>
                <c:pt idx="82">
                  <c:v>274</c:v>
                </c:pt>
                <c:pt idx="83">
                  <c:v>210</c:v>
                </c:pt>
                <c:pt idx="84">
                  <c:v>201</c:v>
                </c:pt>
                <c:pt idx="85">
                  <c:v>187</c:v>
                </c:pt>
                <c:pt idx="86">
                  <c:v>180</c:v>
                </c:pt>
                <c:pt idx="87">
                  <c:v>177</c:v>
                </c:pt>
                <c:pt idx="88">
                  <c:v>177</c:v>
                </c:pt>
                <c:pt idx="89">
                  <c:v>177</c:v>
                </c:pt>
                <c:pt idx="90">
                  <c:v>157</c:v>
                </c:pt>
                <c:pt idx="91">
                  <c:v>155</c:v>
                </c:pt>
                <c:pt idx="92">
                  <c:v>154</c:v>
                </c:pt>
                <c:pt idx="93">
                  <c:v>46</c:v>
                </c:pt>
                <c:pt idx="94">
                  <c:v>46</c:v>
                </c:pt>
                <c:pt idx="95">
                  <c:v>44</c:v>
                </c:pt>
                <c:pt idx="96">
                  <c:v>34</c:v>
                </c:pt>
                <c:pt idx="97">
                  <c:v>31</c:v>
                </c:pt>
                <c:pt idx="98">
                  <c:v>31</c:v>
                </c:pt>
                <c:pt idx="99">
                  <c:v>30</c:v>
                </c:pt>
                <c:pt idx="100">
                  <c:v>32</c:v>
                </c:pt>
                <c:pt idx="101">
                  <c:v>32</c:v>
                </c:pt>
                <c:pt idx="102">
                  <c:v>33</c:v>
                </c:pt>
                <c:pt idx="103">
                  <c:v>22</c:v>
                </c:pt>
                <c:pt idx="104">
                  <c:v>18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18</c:v>
                </c:pt>
                <c:pt idx="109">
                  <c:v>17</c:v>
                </c:pt>
                <c:pt idx="110">
                  <c:v>13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15</c:v>
                </c:pt>
                <c:pt idx="115">
                  <c:v>15</c:v>
                </c:pt>
                <c:pt idx="116">
                  <c:v>17</c:v>
                </c:pt>
                <c:pt idx="117">
                  <c:v>17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16</c:v>
                </c:pt>
                <c:pt idx="126">
                  <c:v>15</c:v>
                </c:pt>
                <c:pt idx="127">
                  <c:v>15</c:v>
                </c:pt>
                <c:pt idx="128">
                  <c:v>16</c:v>
                </c:pt>
                <c:pt idx="129">
                  <c:v>15</c:v>
                </c:pt>
                <c:pt idx="130">
                  <c:v>15</c:v>
                </c:pt>
                <c:pt idx="131">
                  <c:v>16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21</c:v>
                </c:pt>
                <c:pt idx="142">
                  <c:v>20</c:v>
                </c:pt>
                <c:pt idx="143">
                  <c:v>21</c:v>
                </c:pt>
                <c:pt idx="144">
                  <c:v>14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14</c:v>
                </c:pt>
                <c:pt idx="166">
                  <c:v>14</c:v>
                </c:pt>
                <c:pt idx="167">
                  <c:v>15</c:v>
                </c:pt>
                <c:pt idx="168">
                  <c:v>16</c:v>
                </c:pt>
                <c:pt idx="169">
                  <c:v>16</c:v>
                </c:pt>
                <c:pt idx="170">
                  <c:v>19</c:v>
                </c:pt>
                <c:pt idx="171">
                  <c:v>19</c:v>
                </c:pt>
                <c:pt idx="172">
                  <c:v>19</c:v>
                </c:pt>
                <c:pt idx="173">
                  <c:v>22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17</c:v>
                </c:pt>
                <c:pt idx="178">
                  <c:v>17</c:v>
                </c:pt>
                <c:pt idx="179">
                  <c:v>16</c:v>
                </c:pt>
                <c:pt idx="180">
                  <c:v>17</c:v>
                </c:pt>
                <c:pt idx="181">
                  <c:v>18</c:v>
                </c:pt>
                <c:pt idx="182">
                  <c:v>18</c:v>
                </c:pt>
                <c:pt idx="183">
                  <c:v>17</c:v>
                </c:pt>
                <c:pt idx="184">
                  <c:v>17</c:v>
                </c:pt>
                <c:pt idx="185">
                  <c:v>16</c:v>
                </c:pt>
                <c:pt idx="186">
                  <c:v>14</c:v>
                </c:pt>
                <c:pt idx="187">
                  <c:v>14</c:v>
                </c:pt>
                <c:pt idx="188">
                  <c:v>14</c:v>
                </c:pt>
                <c:pt idx="189">
                  <c:v>14</c:v>
                </c:pt>
                <c:pt idx="190">
                  <c:v>14</c:v>
                </c:pt>
                <c:pt idx="191">
                  <c:v>19</c:v>
                </c:pt>
                <c:pt idx="192">
                  <c:v>18</c:v>
                </c:pt>
                <c:pt idx="193">
                  <c:v>18</c:v>
                </c:pt>
                <c:pt idx="194">
                  <c:v>17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18</c:v>
                </c:pt>
                <c:pt idx="199">
                  <c:v>18</c:v>
                </c:pt>
                <c:pt idx="200">
                  <c:v>19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20</c:v>
                </c:pt>
                <c:pt idx="207">
                  <c:v>17</c:v>
                </c:pt>
                <c:pt idx="208">
                  <c:v>17</c:v>
                </c:pt>
                <c:pt idx="209">
                  <c:v>17</c:v>
                </c:pt>
                <c:pt idx="210">
                  <c:v>17</c:v>
                </c:pt>
                <c:pt idx="211">
                  <c:v>17</c:v>
                </c:pt>
                <c:pt idx="212">
                  <c:v>17</c:v>
                </c:pt>
                <c:pt idx="213">
                  <c:v>14</c:v>
                </c:pt>
                <c:pt idx="214">
                  <c:v>14</c:v>
                </c:pt>
                <c:pt idx="215">
                  <c:v>12</c:v>
                </c:pt>
                <c:pt idx="216">
                  <c:v>6</c:v>
                </c:pt>
                <c:pt idx="217">
                  <c:v>4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17</c:v>
                </c:pt>
                <c:pt idx="222">
                  <c:v>14</c:v>
                </c:pt>
                <c:pt idx="223">
                  <c:v>2</c:v>
                </c:pt>
                <c:pt idx="224">
                  <c:v>13</c:v>
                </c:pt>
                <c:pt idx="225">
                  <c:v>11</c:v>
                </c:pt>
                <c:pt idx="226">
                  <c:v>1</c:v>
                </c:pt>
                <c:pt idx="227">
                  <c:v>6</c:v>
                </c:pt>
                <c:pt idx="228">
                  <c:v>17</c:v>
                </c:pt>
                <c:pt idx="229">
                  <c:v>19</c:v>
                </c:pt>
                <c:pt idx="230">
                  <c:v>47</c:v>
                </c:pt>
                <c:pt idx="231">
                  <c:v>64</c:v>
                </c:pt>
                <c:pt idx="232">
                  <c:v>54</c:v>
                </c:pt>
                <c:pt idx="233">
                  <c:v>68</c:v>
                </c:pt>
                <c:pt idx="234">
                  <c:v>68</c:v>
                </c:pt>
                <c:pt idx="235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A-4A68-A4A0-3D1B2AC3AB41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Tabulky!$A$8:$A$244</c:f>
              <c:numCache>
                <c:formatCode>m/d/yyyy</c:formatCode>
                <c:ptCount val="237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</c:numCache>
            </c:numRef>
          </c:xVal>
          <c:yVal>
            <c:numRef>
              <c:f>Tabulky!$G$8:$G$244</c:f>
              <c:numCache>
                <c:formatCode>General</c:formatCode>
                <c:ptCount val="237"/>
                <c:pt idx="0">
                  <c:v>110</c:v>
                </c:pt>
                <c:pt idx="1">
                  <c:v>107</c:v>
                </c:pt>
                <c:pt idx="2">
                  <c:v>132</c:v>
                </c:pt>
                <c:pt idx="3">
                  <c:v>143</c:v>
                </c:pt>
                <c:pt idx="4">
                  <c:v>145</c:v>
                </c:pt>
                <c:pt idx="5">
                  <c:v>154</c:v>
                </c:pt>
                <c:pt idx="6">
                  <c:v>166</c:v>
                </c:pt>
                <c:pt idx="7">
                  <c:v>181</c:v>
                </c:pt>
                <c:pt idx="8">
                  <c:v>198</c:v>
                </c:pt>
                <c:pt idx="9">
                  <c:v>214</c:v>
                </c:pt>
                <c:pt idx="10">
                  <c:v>229</c:v>
                </c:pt>
                <c:pt idx="11">
                  <c:v>237</c:v>
                </c:pt>
                <c:pt idx="12">
                  <c:v>238</c:v>
                </c:pt>
                <c:pt idx="13">
                  <c:v>257</c:v>
                </c:pt>
                <c:pt idx="14">
                  <c:v>270</c:v>
                </c:pt>
                <c:pt idx="15">
                  <c:v>278</c:v>
                </c:pt>
                <c:pt idx="16">
                  <c:v>275</c:v>
                </c:pt>
                <c:pt idx="17">
                  <c:v>265</c:v>
                </c:pt>
                <c:pt idx="18">
                  <c:v>250</c:v>
                </c:pt>
                <c:pt idx="19">
                  <c:v>259</c:v>
                </c:pt>
                <c:pt idx="20">
                  <c:v>263</c:v>
                </c:pt>
                <c:pt idx="21">
                  <c:v>267</c:v>
                </c:pt>
                <c:pt idx="22">
                  <c:v>267</c:v>
                </c:pt>
                <c:pt idx="23">
                  <c:v>273</c:v>
                </c:pt>
                <c:pt idx="24">
                  <c:v>267</c:v>
                </c:pt>
                <c:pt idx="25">
                  <c:v>269</c:v>
                </c:pt>
                <c:pt idx="26">
                  <c:v>273</c:v>
                </c:pt>
                <c:pt idx="27">
                  <c:v>279</c:v>
                </c:pt>
                <c:pt idx="28">
                  <c:v>289</c:v>
                </c:pt>
                <c:pt idx="29">
                  <c:v>288</c:v>
                </c:pt>
                <c:pt idx="30">
                  <c:v>289</c:v>
                </c:pt>
                <c:pt idx="31">
                  <c:v>298</c:v>
                </c:pt>
                <c:pt idx="32">
                  <c:v>295</c:v>
                </c:pt>
                <c:pt idx="33">
                  <c:v>291</c:v>
                </c:pt>
                <c:pt idx="34">
                  <c:v>294</c:v>
                </c:pt>
                <c:pt idx="35">
                  <c:v>289</c:v>
                </c:pt>
                <c:pt idx="36">
                  <c:v>276</c:v>
                </c:pt>
                <c:pt idx="37">
                  <c:v>262</c:v>
                </c:pt>
                <c:pt idx="38">
                  <c:v>210</c:v>
                </c:pt>
                <c:pt idx="39">
                  <c:v>203</c:v>
                </c:pt>
                <c:pt idx="40">
                  <c:v>181</c:v>
                </c:pt>
                <c:pt idx="41">
                  <c:v>186</c:v>
                </c:pt>
                <c:pt idx="42">
                  <c:v>185</c:v>
                </c:pt>
                <c:pt idx="43">
                  <c:v>188</c:v>
                </c:pt>
                <c:pt idx="44">
                  <c:v>192</c:v>
                </c:pt>
                <c:pt idx="45">
                  <c:v>193</c:v>
                </c:pt>
                <c:pt idx="46">
                  <c:v>195</c:v>
                </c:pt>
                <c:pt idx="47">
                  <c:v>193</c:v>
                </c:pt>
                <c:pt idx="48">
                  <c:v>203</c:v>
                </c:pt>
                <c:pt idx="49">
                  <c:v>191</c:v>
                </c:pt>
                <c:pt idx="50">
                  <c:v>170</c:v>
                </c:pt>
                <c:pt idx="51">
                  <c:v>174</c:v>
                </c:pt>
                <c:pt idx="52">
                  <c:v>178</c:v>
                </c:pt>
                <c:pt idx="53">
                  <c:v>182</c:v>
                </c:pt>
                <c:pt idx="54">
                  <c:v>185</c:v>
                </c:pt>
                <c:pt idx="55">
                  <c:v>184</c:v>
                </c:pt>
                <c:pt idx="56">
                  <c:v>180</c:v>
                </c:pt>
                <c:pt idx="57">
                  <c:v>178</c:v>
                </c:pt>
                <c:pt idx="58">
                  <c:v>184</c:v>
                </c:pt>
                <c:pt idx="59">
                  <c:v>186</c:v>
                </c:pt>
                <c:pt idx="60">
                  <c:v>185</c:v>
                </c:pt>
                <c:pt idx="61">
                  <c:v>182</c:v>
                </c:pt>
                <c:pt idx="62">
                  <c:v>179</c:v>
                </c:pt>
                <c:pt idx="63">
                  <c:v>187</c:v>
                </c:pt>
                <c:pt idx="64">
                  <c:v>195</c:v>
                </c:pt>
                <c:pt idx="65">
                  <c:v>193</c:v>
                </c:pt>
                <c:pt idx="66">
                  <c:v>192</c:v>
                </c:pt>
                <c:pt idx="67">
                  <c:v>195</c:v>
                </c:pt>
                <c:pt idx="68">
                  <c:v>194</c:v>
                </c:pt>
                <c:pt idx="69">
                  <c:v>186</c:v>
                </c:pt>
                <c:pt idx="70">
                  <c:v>187</c:v>
                </c:pt>
                <c:pt idx="71">
                  <c:v>199</c:v>
                </c:pt>
                <c:pt idx="72">
                  <c:v>209</c:v>
                </c:pt>
                <c:pt idx="73">
                  <c:v>192</c:v>
                </c:pt>
                <c:pt idx="74">
                  <c:v>191</c:v>
                </c:pt>
                <c:pt idx="75">
                  <c:v>191</c:v>
                </c:pt>
                <c:pt idx="76">
                  <c:v>190</c:v>
                </c:pt>
                <c:pt idx="77">
                  <c:v>196</c:v>
                </c:pt>
                <c:pt idx="78">
                  <c:v>197</c:v>
                </c:pt>
                <c:pt idx="79">
                  <c:v>197</c:v>
                </c:pt>
                <c:pt idx="80">
                  <c:v>192</c:v>
                </c:pt>
                <c:pt idx="81">
                  <c:v>192</c:v>
                </c:pt>
                <c:pt idx="82">
                  <c:v>189</c:v>
                </c:pt>
                <c:pt idx="83">
                  <c:v>191</c:v>
                </c:pt>
                <c:pt idx="84">
                  <c:v>196</c:v>
                </c:pt>
                <c:pt idx="85">
                  <c:v>164</c:v>
                </c:pt>
                <c:pt idx="86">
                  <c:v>163</c:v>
                </c:pt>
                <c:pt idx="87">
                  <c:v>165</c:v>
                </c:pt>
                <c:pt idx="88">
                  <c:v>164</c:v>
                </c:pt>
                <c:pt idx="89">
                  <c:v>165</c:v>
                </c:pt>
                <c:pt idx="90">
                  <c:v>160</c:v>
                </c:pt>
                <c:pt idx="91">
                  <c:v>161</c:v>
                </c:pt>
                <c:pt idx="92">
                  <c:v>158</c:v>
                </c:pt>
                <c:pt idx="93">
                  <c:v>96</c:v>
                </c:pt>
                <c:pt idx="94">
                  <c:v>96</c:v>
                </c:pt>
                <c:pt idx="95">
                  <c:v>94</c:v>
                </c:pt>
                <c:pt idx="96">
                  <c:v>71</c:v>
                </c:pt>
                <c:pt idx="97">
                  <c:v>66</c:v>
                </c:pt>
                <c:pt idx="98">
                  <c:v>67</c:v>
                </c:pt>
                <c:pt idx="99">
                  <c:v>68</c:v>
                </c:pt>
                <c:pt idx="100">
                  <c:v>70</c:v>
                </c:pt>
                <c:pt idx="101">
                  <c:v>69</c:v>
                </c:pt>
                <c:pt idx="102">
                  <c:v>68</c:v>
                </c:pt>
                <c:pt idx="103">
                  <c:v>62</c:v>
                </c:pt>
                <c:pt idx="104">
                  <c:v>56</c:v>
                </c:pt>
                <c:pt idx="105">
                  <c:v>57</c:v>
                </c:pt>
                <c:pt idx="106">
                  <c:v>57</c:v>
                </c:pt>
                <c:pt idx="107">
                  <c:v>54</c:v>
                </c:pt>
                <c:pt idx="108">
                  <c:v>50</c:v>
                </c:pt>
                <c:pt idx="109">
                  <c:v>50</c:v>
                </c:pt>
                <c:pt idx="110">
                  <c:v>43</c:v>
                </c:pt>
                <c:pt idx="111">
                  <c:v>39</c:v>
                </c:pt>
                <c:pt idx="112">
                  <c:v>40</c:v>
                </c:pt>
                <c:pt idx="113">
                  <c:v>40</c:v>
                </c:pt>
                <c:pt idx="114">
                  <c:v>38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36</c:v>
                </c:pt>
                <c:pt idx="122">
                  <c:v>39</c:v>
                </c:pt>
                <c:pt idx="123">
                  <c:v>39</c:v>
                </c:pt>
                <c:pt idx="124">
                  <c:v>42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43</c:v>
                </c:pt>
                <c:pt idx="130">
                  <c:v>43</c:v>
                </c:pt>
                <c:pt idx="131">
                  <c:v>46</c:v>
                </c:pt>
                <c:pt idx="132">
                  <c:v>47</c:v>
                </c:pt>
                <c:pt idx="133">
                  <c:v>47</c:v>
                </c:pt>
                <c:pt idx="134">
                  <c:v>47</c:v>
                </c:pt>
                <c:pt idx="135">
                  <c:v>45</c:v>
                </c:pt>
                <c:pt idx="136">
                  <c:v>46</c:v>
                </c:pt>
                <c:pt idx="137">
                  <c:v>43</c:v>
                </c:pt>
                <c:pt idx="138">
                  <c:v>39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42</c:v>
                </c:pt>
                <c:pt idx="144">
                  <c:v>39</c:v>
                </c:pt>
                <c:pt idx="145">
                  <c:v>39</c:v>
                </c:pt>
                <c:pt idx="146">
                  <c:v>39</c:v>
                </c:pt>
                <c:pt idx="147">
                  <c:v>39</c:v>
                </c:pt>
                <c:pt idx="148">
                  <c:v>39</c:v>
                </c:pt>
                <c:pt idx="149">
                  <c:v>37</c:v>
                </c:pt>
                <c:pt idx="150">
                  <c:v>37</c:v>
                </c:pt>
                <c:pt idx="151">
                  <c:v>36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31</c:v>
                </c:pt>
                <c:pt idx="157">
                  <c:v>31</c:v>
                </c:pt>
                <c:pt idx="158">
                  <c:v>30</c:v>
                </c:pt>
                <c:pt idx="159">
                  <c:v>29</c:v>
                </c:pt>
                <c:pt idx="160">
                  <c:v>29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32</c:v>
                </c:pt>
                <c:pt idx="166">
                  <c:v>32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32</c:v>
                </c:pt>
                <c:pt idx="171">
                  <c:v>32</c:v>
                </c:pt>
                <c:pt idx="172">
                  <c:v>31</c:v>
                </c:pt>
                <c:pt idx="173">
                  <c:v>29</c:v>
                </c:pt>
                <c:pt idx="174">
                  <c:v>30</c:v>
                </c:pt>
                <c:pt idx="175">
                  <c:v>28</c:v>
                </c:pt>
                <c:pt idx="176">
                  <c:v>28</c:v>
                </c:pt>
                <c:pt idx="177">
                  <c:v>27</c:v>
                </c:pt>
                <c:pt idx="178">
                  <c:v>27</c:v>
                </c:pt>
                <c:pt idx="179">
                  <c:v>27</c:v>
                </c:pt>
                <c:pt idx="180">
                  <c:v>26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18</c:v>
                </c:pt>
                <c:pt idx="185">
                  <c:v>19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19</c:v>
                </c:pt>
                <c:pt idx="190">
                  <c:v>19</c:v>
                </c:pt>
                <c:pt idx="191">
                  <c:v>18</c:v>
                </c:pt>
                <c:pt idx="192">
                  <c:v>19</c:v>
                </c:pt>
                <c:pt idx="193">
                  <c:v>19</c:v>
                </c:pt>
                <c:pt idx="194">
                  <c:v>18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17</c:v>
                </c:pt>
                <c:pt idx="199">
                  <c:v>18</c:v>
                </c:pt>
                <c:pt idx="200">
                  <c:v>18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19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16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10</c:v>
                </c:pt>
                <c:pt idx="217">
                  <c:v>7</c:v>
                </c:pt>
                <c:pt idx="218">
                  <c:v>6</c:v>
                </c:pt>
                <c:pt idx="219">
                  <c:v>7</c:v>
                </c:pt>
                <c:pt idx="220">
                  <c:v>7</c:v>
                </c:pt>
                <c:pt idx="221">
                  <c:v>10</c:v>
                </c:pt>
                <c:pt idx="222">
                  <c:v>9</c:v>
                </c:pt>
                <c:pt idx="223">
                  <c:v>3</c:v>
                </c:pt>
                <c:pt idx="224">
                  <c:v>5</c:v>
                </c:pt>
                <c:pt idx="225">
                  <c:v>3</c:v>
                </c:pt>
                <c:pt idx="226">
                  <c:v>8</c:v>
                </c:pt>
                <c:pt idx="227">
                  <c:v>14</c:v>
                </c:pt>
                <c:pt idx="228">
                  <c:v>27</c:v>
                </c:pt>
                <c:pt idx="229">
                  <c:v>60</c:v>
                </c:pt>
                <c:pt idx="230">
                  <c:v>79</c:v>
                </c:pt>
                <c:pt idx="231">
                  <c:v>120</c:v>
                </c:pt>
                <c:pt idx="232">
                  <c:v>109</c:v>
                </c:pt>
                <c:pt idx="233">
                  <c:v>98</c:v>
                </c:pt>
                <c:pt idx="234">
                  <c:v>95</c:v>
                </c:pt>
                <c:pt idx="235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1A-4A68-A4A0-3D1B2AC3AB41}"/>
            </c:ext>
          </c:extLst>
        </c:ser>
        <c:ser>
          <c:idx val="3"/>
          <c:order val="3"/>
          <c:tx>
            <c:strRef>
              <c:f>Tabulky!$H$6</c:f>
              <c:strCache>
                <c:ptCount val="1"/>
                <c:pt idx="0">
                  <c:v>Úmrtí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Tabulky!$A$8:$A$244</c:f>
              <c:numCache>
                <c:formatCode>m/d/yyyy</c:formatCode>
                <c:ptCount val="237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</c:numCache>
            </c:numRef>
          </c:xVal>
          <c:yVal>
            <c:numRef>
              <c:f>Tabulky!$I$8:$I$244</c:f>
              <c:numCache>
                <c:formatCode>General</c:formatCode>
                <c:ptCount val="237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20</c:v>
                </c:pt>
                <c:pt idx="7">
                  <c:v>23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31</c:v>
                </c:pt>
                <c:pt idx="12">
                  <c:v>40</c:v>
                </c:pt>
                <c:pt idx="13">
                  <c:v>42</c:v>
                </c:pt>
                <c:pt idx="14">
                  <c:v>49</c:v>
                </c:pt>
                <c:pt idx="15">
                  <c:v>51</c:v>
                </c:pt>
                <c:pt idx="16">
                  <c:v>53</c:v>
                </c:pt>
                <c:pt idx="17">
                  <c:v>54</c:v>
                </c:pt>
                <c:pt idx="18">
                  <c:v>57</c:v>
                </c:pt>
                <c:pt idx="19">
                  <c:v>61</c:v>
                </c:pt>
                <c:pt idx="20">
                  <c:v>62</c:v>
                </c:pt>
                <c:pt idx="21">
                  <c:v>64</c:v>
                </c:pt>
                <c:pt idx="22">
                  <c:v>64</c:v>
                </c:pt>
                <c:pt idx="23">
                  <c:v>70</c:v>
                </c:pt>
                <c:pt idx="24">
                  <c:v>70</c:v>
                </c:pt>
                <c:pt idx="25">
                  <c:v>71</c:v>
                </c:pt>
                <c:pt idx="26">
                  <c:v>71</c:v>
                </c:pt>
                <c:pt idx="27">
                  <c:v>74</c:v>
                </c:pt>
                <c:pt idx="28">
                  <c:v>78</c:v>
                </c:pt>
                <c:pt idx="29">
                  <c:v>81</c:v>
                </c:pt>
                <c:pt idx="30">
                  <c:v>88</c:v>
                </c:pt>
                <c:pt idx="31">
                  <c:v>89</c:v>
                </c:pt>
                <c:pt idx="32">
                  <c:v>89</c:v>
                </c:pt>
                <c:pt idx="33">
                  <c:v>90</c:v>
                </c:pt>
                <c:pt idx="34">
                  <c:v>91</c:v>
                </c:pt>
                <c:pt idx="35">
                  <c:v>91</c:v>
                </c:pt>
                <c:pt idx="36">
                  <c:v>91</c:v>
                </c:pt>
                <c:pt idx="37">
                  <c:v>94</c:v>
                </c:pt>
                <c:pt idx="38">
                  <c:v>97</c:v>
                </c:pt>
                <c:pt idx="39">
                  <c:v>98</c:v>
                </c:pt>
                <c:pt idx="40">
                  <c:v>99</c:v>
                </c:pt>
                <c:pt idx="41">
                  <c:v>105</c:v>
                </c:pt>
                <c:pt idx="42">
                  <c:v>106</c:v>
                </c:pt>
                <c:pt idx="43">
                  <c:v>106</c:v>
                </c:pt>
                <c:pt idx="44">
                  <c:v>107</c:v>
                </c:pt>
                <c:pt idx="45">
                  <c:v>120</c:v>
                </c:pt>
                <c:pt idx="46">
                  <c:v>121</c:v>
                </c:pt>
                <c:pt idx="47">
                  <c:v>123</c:v>
                </c:pt>
                <c:pt idx="48">
                  <c:v>129</c:v>
                </c:pt>
                <c:pt idx="49">
                  <c:v>131</c:v>
                </c:pt>
                <c:pt idx="50">
                  <c:v>136</c:v>
                </c:pt>
                <c:pt idx="51">
                  <c:v>138</c:v>
                </c:pt>
                <c:pt idx="52">
                  <c:v>143</c:v>
                </c:pt>
                <c:pt idx="53">
                  <c:v>143</c:v>
                </c:pt>
                <c:pt idx="54">
                  <c:v>144</c:v>
                </c:pt>
                <c:pt idx="55">
                  <c:v>146</c:v>
                </c:pt>
                <c:pt idx="56">
                  <c:v>148</c:v>
                </c:pt>
                <c:pt idx="57">
                  <c:v>151</c:v>
                </c:pt>
                <c:pt idx="58">
                  <c:v>154</c:v>
                </c:pt>
                <c:pt idx="59">
                  <c:v>154</c:v>
                </c:pt>
                <c:pt idx="60">
                  <c:v>156</c:v>
                </c:pt>
                <c:pt idx="61">
                  <c:v>156</c:v>
                </c:pt>
                <c:pt idx="62">
                  <c:v>163</c:v>
                </c:pt>
                <c:pt idx="63">
                  <c:v>173</c:v>
                </c:pt>
                <c:pt idx="64">
                  <c:v>178</c:v>
                </c:pt>
                <c:pt idx="65">
                  <c:v>179</c:v>
                </c:pt>
                <c:pt idx="66">
                  <c:v>181</c:v>
                </c:pt>
                <c:pt idx="67">
                  <c:v>182</c:v>
                </c:pt>
                <c:pt idx="68">
                  <c:v>184</c:v>
                </c:pt>
                <c:pt idx="69">
                  <c:v>186</c:v>
                </c:pt>
                <c:pt idx="70">
                  <c:v>187</c:v>
                </c:pt>
                <c:pt idx="71">
                  <c:v>193</c:v>
                </c:pt>
                <c:pt idx="72">
                  <c:v>194</c:v>
                </c:pt>
                <c:pt idx="73">
                  <c:v>194</c:v>
                </c:pt>
                <c:pt idx="74">
                  <c:v>198</c:v>
                </c:pt>
                <c:pt idx="75">
                  <c:v>198</c:v>
                </c:pt>
                <c:pt idx="76">
                  <c:v>201</c:v>
                </c:pt>
                <c:pt idx="77">
                  <c:v>208</c:v>
                </c:pt>
                <c:pt idx="78">
                  <c:v>208</c:v>
                </c:pt>
                <c:pt idx="79">
                  <c:v>210</c:v>
                </c:pt>
                <c:pt idx="80">
                  <c:v>210</c:v>
                </c:pt>
                <c:pt idx="81">
                  <c:v>210</c:v>
                </c:pt>
                <c:pt idx="82">
                  <c:v>212</c:v>
                </c:pt>
                <c:pt idx="83">
                  <c:v>213</c:v>
                </c:pt>
                <c:pt idx="84">
                  <c:v>213</c:v>
                </c:pt>
                <c:pt idx="85">
                  <c:v>215</c:v>
                </c:pt>
                <c:pt idx="86">
                  <c:v>215</c:v>
                </c:pt>
                <c:pt idx="87">
                  <c:v>215</c:v>
                </c:pt>
                <c:pt idx="88">
                  <c:v>215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218</c:v>
                </c:pt>
                <c:pt idx="93">
                  <c:v>218</c:v>
                </c:pt>
                <c:pt idx="94">
                  <c:v>218</c:v>
                </c:pt>
                <c:pt idx="95">
                  <c:v>218</c:v>
                </c:pt>
                <c:pt idx="96">
                  <c:v>219</c:v>
                </c:pt>
                <c:pt idx="97">
                  <c:v>220</c:v>
                </c:pt>
                <c:pt idx="98">
                  <c:v>221</c:v>
                </c:pt>
                <c:pt idx="99">
                  <c:v>221</c:v>
                </c:pt>
                <c:pt idx="100">
                  <c:v>221</c:v>
                </c:pt>
                <c:pt idx="101">
                  <c:v>221</c:v>
                </c:pt>
                <c:pt idx="102">
                  <c:v>221</c:v>
                </c:pt>
                <c:pt idx="103">
                  <c:v>222</c:v>
                </c:pt>
                <c:pt idx="104">
                  <c:v>222</c:v>
                </c:pt>
                <c:pt idx="105">
                  <c:v>222</c:v>
                </c:pt>
                <c:pt idx="106">
                  <c:v>222</c:v>
                </c:pt>
                <c:pt idx="107">
                  <c:v>222</c:v>
                </c:pt>
                <c:pt idx="108">
                  <c:v>223</c:v>
                </c:pt>
                <c:pt idx="109">
                  <c:v>224</c:v>
                </c:pt>
                <c:pt idx="110">
                  <c:v>226</c:v>
                </c:pt>
                <c:pt idx="111">
                  <c:v>226</c:v>
                </c:pt>
                <c:pt idx="112">
                  <c:v>226</c:v>
                </c:pt>
                <c:pt idx="113">
                  <c:v>226</c:v>
                </c:pt>
                <c:pt idx="114">
                  <c:v>226</c:v>
                </c:pt>
                <c:pt idx="115">
                  <c:v>228</c:v>
                </c:pt>
                <c:pt idx="116">
                  <c:v>228</c:v>
                </c:pt>
                <c:pt idx="117">
                  <c:v>229</c:v>
                </c:pt>
                <c:pt idx="118">
                  <c:v>229</c:v>
                </c:pt>
                <c:pt idx="119">
                  <c:v>229</c:v>
                </c:pt>
                <c:pt idx="120">
                  <c:v>230</c:v>
                </c:pt>
                <c:pt idx="121">
                  <c:v>230</c:v>
                </c:pt>
                <c:pt idx="122">
                  <c:v>230</c:v>
                </c:pt>
                <c:pt idx="123">
                  <c:v>230</c:v>
                </c:pt>
                <c:pt idx="124">
                  <c:v>230</c:v>
                </c:pt>
                <c:pt idx="125">
                  <c:v>230</c:v>
                </c:pt>
                <c:pt idx="126">
                  <c:v>230</c:v>
                </c:pt>
                <c:pt idx="127">
                  <c:v>230</c:v>
                </c:pt>
                <c:pt idx="128">
                  <c:v>230</c:v>
                </c:pt>
                <c:pt idx="129">
                  <c:v>230</c:v>
                </c:pt>
                <c:pt idx="130">
                  <c:v>230</c:v>
                </c:pt>
                <c:pt idx="131">
                  <c:v>230</c:v>
                </c:pt>
                <c:pt idx="132">
                  <c:v>230</c:v>
                </c:pt>
                <c:pt idx="133">
                  <c:v>230</c:v>
                </c:pt>
                <c:pt idx="134">
                  <c:v>230</c:v>
                </c:pt>
                <c:pt idx="135">
                  <c:v>230</c:v>
                </c:pt>
                <c:pt idx="136">
                  <c:v>230</c:v>
                </c:pt>
                <c:pt idx="137">
                  <c:v>230</c:v>
                </c:pt>
                <c:pt idx="138">
                  <c:v>231</c:v>
                </c:pt>
                <c:pt idx="139">
                  <c:v>231</c:v>
                </c:pt>
                <c:pt idx="140">
                  <c:v>231</c:v>
                </c:pt>
                <c:pt idx="141">
                  <c:v>231</c:v>
                </c:pt>
                <c:pt idx="142">
                  <c:v>231</c:v>
                </c:pt>
                <c:pt idx="143">
                  <c:v>231</c:v>
                </c:pt>
                <c:pt idx="144">
                  <c:v>231</c:v>
                </c:pt>
                <c:pt idx="145">
                  <c:v>232</c:v>
                </c:pt>
                <c:pt idx="146">
                  <c:v>232</c:v>
                </c:pt>
                <c:pt idx="147">
                  <c:v>232</c:v>
                </c:pt>
                <c:pt idx="148">
                  <c:v>232</c:v>
                </c:pt>
                <c:pt idx="149">
                  <c:v>232</c:v>
                </c:pt>
                <c:pt idx="150">
                  <c:v>232</c:v>
                </c:pt>
                <c:pt idx="151">
                  <c:v>232</c:v>
                </c:pt>
                <c:pt idx="152">
                  <c:v>232</c:v>
                </c:pt>
                <c:pt idx="153">
                  <c:v>232</c:v>
                </c:pt>
                <c:pt idx="154">
                  <c:v>232</c:v>
                </c:pt>
                <c:pt idx="155">
                  <c:v>232</c:v>
                </c:pt>
                <c:pt idx="156">
                  <c:v>232</c:v>
                </c:pt>
                <c:pt idx="157">
                  <c:v>232</c:v>
                </c:pt>
                <c:pt idx="158">
                  <c:v>232</c:v>
                </c:pt>
                <c:pt idx="159">
                  <c:v>232</c:v>
                </c:pt>
                <c:pt idx="160">
                  <c:v>232</c:v>
                </c:pt>
                <c:pt idx="161">
                  <c:v>232</c:v>
                </c:pt>
                <c:pt idx="162">
                  <c:v>232</c:v>
                </c:pt>
                <c:pt idx="163">
                  <c:v>232</c:v>
                </c:pt>
                <c:pt idx="164">
                  <c:v>232</c:v>
                </c:pt>
                <c:pt idx="165">
                  <c:v>232</c:v>
                </c:pt>
                <c:pt idx="166">
                  <c:v>232</c:v>
                </c:pt>
                <c:pt idx="167">
                  <c:v>232</c:v>
                </c:pt>
                <c:pt idx="168">
                  <c:v>232</c:v>
                </c:pt>
                <c:pt idx="169">
                  <c:v>232</c:v>
                </c:pt>
                <c:pt idx="170">
                  <c:v>232</c:v>
                </c:pt>
                <c:pt idx="171">
                  <c:v>232</c:v>
                </c:pt>
                <c:pt idx="172">
                  <c:v>232</c:v>
                </c:pt>
                <c:pt idx="173">
                  <c:v>232</c:v>
                </c:pt>
                <c:pt idx="174">
                  <c:v>232</c:v>
                </c:pt>
                <c:pt idx="175">
                  <c:v>232</c:v>
                </c:pt>
                <c:pt idx="176">
                  <c:v>232</c:v>
                </c:pt>
                <c:pt idx="177">
                  <c:v>233</c:v>
                </c:pt>
                <c:pt idx="178">
                  <c:v>233</c:v>
                </c:pt>
                <c:pt idx="179">
                  <c:v>233</c:v>
                </c:pt>
                <c:pt idx="180">
                  <c:v>233</c:v>
                </c:pt>
                <c:pt idx="181">
                  <c:v>233</c:v>
                </c:pt>
                <c:pt idx="182">
                  <c:v>233</c:v>
                </c:pt>
                <c:pt idx="183">
                  <c:v>233</c:v>
                </c:pt>
                <c:pt idx="184">
                  <c:v>233</c:v>
                </c:pt>
                <c:pt idx="185">
                  <c:v>233</c:v>
                </c:pt>
                <c:pt idx="186">
                  <c:v>233</c:v>
                </c:pt>
                <c:pt idx="187">
                  <c:v>233</c:v>
                </c:pt>
                <c:pt idx="188">
                  <c:v>233</c:v>
                </c:pt>
                <c:pt idx="189">
                  <c:v>233</c:v>
                </c:pt>
                <c:pt idx="190">
                  <c:v>233</c:v>
                </c:pt>
                <c:pt idx="191">
                  <c:v>233</c:v>
                </c:pt>
                <c:pt idx="192">
                  <c:v>235</c:v>
                </c:pt>
                <c:pt idx="193">
                  <c:v>235</c:v>
                </c:pt>
                <c:pt idx="194">
                  <c:v>235</c:v>
                </c:pt>
                <c:pt idx="195">
                  <c:v>235</c:v>
                </c:pt>
                <c:pt idx="196">
                  <c:v>235</c:v>
                </c:pt>
                <c:pt idx="197">
                  <c:v>235</c:v>
                </c:pt>
                <c:pt idx="198">
                  <c:v>235</c:v>
                </c:pt>
                <c:pt idx="199">
                  <c:v>235</c:v>
                </c:pt>
                <c:pt idx="200">
                  <c:v>235</c:v>
                </c:pt>
                <c:pt idx="201">
                  <c:v>235</c:v>
                </c:pt>
                <c:pt idx="202">
                  <c:v>235</c:v>
                </c:pt>
                <c:pt idx="203">
                  <c:v>235</c:v>
                </c:pt>
                <c:pt idx="204">
                  <c:v>235</c:v>
                </c:pt>
                <c:pt idx="205">
                  <c:v>235</c:v>
                </c:pt>
                <c:pt idx="206">
                  <c:v>235</c:v>
                </c:pt>
                <c:pt idx="207">
                  <c:v>236</c:v>
                </c:pt>
                <c:pt idx="208">
                  <c:v>236</c:v>
                </c:pt>
                <c:pt idx="209">
                  <c:v>236</c:v>
                </c:pt>
                <c:pt idx="210">
                  <c:v>236</c:v>
                </c:pt>
                <c:pt idx="211">
                  <c:v>236</c:v>
                </c:pt>
                <c:pt idx="212">
                  <c:v>236</c:v>
                </c:pt>
                <c:pt idx="213">
                  <c:v>236</c:v>
                </c:pt>
                <c:pt idx="214">
                  <c:v>236</c:v>
                </c:pt>
                <c:pt idx="215">
                  <c:v>236</c:v>
                </c:pt>
                <c:pt idx="216">
                  <c:v>236</c:v>
                </c:pt>
                <c:pt idx="217">
                  <c:v>230</c:v>
                </c:pt>
                <c:pt idx="218">
                  <c:v>230</c:v>
                </c:pt>
                <c:pt idx="219">
                  <c:v>230</c:v>
                </c:pt>
                <c:pt idx="220">
                  <c:v>230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31A-4A68-A4A0-3D1B2AC3A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1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00-4D8D-AC4E-78C4B4132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00-4D8D-AC4E-78C4B4132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00-4D8D-AC4E-78C4B4132F15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00-4D8D-AC4E-78C4B4132F1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Jihomoravský kraj</c:v>
                </c:pt>
                <c:pt idx="9">
                  <c:v>Pardubický kraj</c:v>
                </c:pt>
                <c:pt idx="10">
                  <c:v>Liberecký kraj</c:v>
                </c:pt>
                <c:pt idx="11">
                  <c:v>Karlovarský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66.40025</c:v>
                </c:pt>
                <c:pt idx="1">
                  <c:v>66.007294700000003</c:v>
                </c:pt>
                <c:pt idx="2">
                  <c:v>65.522469000000001</c:v>
                </c:pt>
                <c:pt idx="3">
                  <c:v>64.214491199999998</c:v>
                </c:pt>
                <c:pt idx="4">
                  <c:v>64.036617500000006</c:v>
                </c:pt>
                <c:pt idx="5">
                  <c:v>63.600960800000003</c:v>
                </c:pt>
                <c:pt idx="6">
                  <c:v>63.065337300000003</c:v>
                </c:pt>
                <c:pt idx="7">
                  <c:v>62.016709800000001</c:v>
                </c:pt>
                <c:pt idx="8">
                  <c:v>61.744945100000002</c:v>
                </c:pt>
                <c:pt idx="9">
                  <c:v>61.693468199999998</c:v>
                </c:pt>
                <c:pt idx="10">
                  <c:v>61.208743499999997</c:v>
                </c:pt>
                <c:pt idx="11">
                  <c:v>61.155906199999997</c:v>
                </c:pt>
                <c:pt idx="12">
                  <c:v>60.2426399</c:v>
                </c:pt>
                <c:pt idx="13">
                  <c:v>59.0950627</c:v>
                </c:pt>
                <c:pt idx="14">
                  <c:v>58.626978899999997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00-4D8D-AC4E-78C4B4132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B693-0224-4462-ABCA-F9A8F1AB2C3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A8391-AEEE-4BD7-9637-00D7868B7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4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8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66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9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33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68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56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6987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31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47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14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26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8901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28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385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68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53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56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53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3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8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7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45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56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4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C4AF-00CE-49A1-A89A-55E083F5FB62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23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r-zlinsky.cz/informace-o-koronaviru-covid-19-cl-4886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674" y="5261907"/>
            <a:ext cx="11848998" cy="1551468"/>
          </a:xfrm>
        </p:spPr>
        <p:txBody>
          <a:bodyPr/>
          <a:lstStyle/>
          <a:p>
            <a:pPr algn="ctr"/>
            <a: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Zlín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11:00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h 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11. ledna 2022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52418" y="2808905"/>
            <a:ext cx="6044896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  23. porada hejtmana ZK</a:t>
            </a:r>
          </a:p>
          <a:p>
            <a:r>
              <a:rPr lang="cs-CZ" sz="2800" dirty="0" smtClean="0"/>
              <a:t>           se starosty ORP ZK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142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9907"/>
            <a:ext cx="10515600" cy="54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0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286" y="1281256"/>
            <a:ext cx="10356188" cy="5469974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65705" y="3093629"/>
            <a:ext cx="952729" cy="3285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38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487315"/>
            <a:ext cx="10682145" cy="60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6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465" y="5802246"/>
            <a:ext cx="10890668" cy="60950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Vliv vyhlášeného NS na pokles virové nálože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(od 26. listopadu do 25. prosince)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465" y="423908"/>
            <a:ext cx="10890668" cy="5204853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 flipV="1">
            <a:off x="6455554" y="1921883"/>
            <a:ext cx="16427" cy="309910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8804522" y="1921883"/>
            <a:ext cx="32853" cy="309910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6463767" y="1823325"/>
            <a:ext cx="2411936" cy="72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452086" y="1503272"/>
            <a:ext cx="164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2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617" y="547032"/>
            <a:ext cx="6614904" cy="5405438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739186" y="2617265"/>
            <a:ext cx="2710347" cy="262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86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582" y="569447"/>
            <a:ext cx="9478003" cy="59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1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792" y="123395"/>
            <a:ext cx="11881320" cy="1066596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Informace o aktuální EPI situaci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MUDr. Eva Sedláčková, Ph.D.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160" y="548680"/>
            <a:ext cx="4536504" cy="641310"/>
          </a:xfrm>
          <a:solidFill>
            <a:srgbClr val="F3FBA3"/>
          </a:solidFill>
        </p:spPr>
        <p:txBody>
          <a:bodyPr/>
          <a:lstStyle/>
          <a:p>
            <a:pPr marL="457200" lvl="1" indent="0">
              <a:buNone/>
            </a:pPr>
            <a:r>
              <a:rPr lang="cs-CZ" sz="1200" b="1" dirty="0" smtClean="0">
                <a:solidFill>
                  <a:srgbClr val="FF0000"/>
                </a:solidFill>
              </a:rPr>
              <a:t>Řešené problémy území, predikce vývoje a opatření, 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89991"/>
            <a:ext cx="12192001" cy="27797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701"/>
            <a:ext cx="12192000" cy="28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11" y="1278232"/>
            <a:ext cx="5868589" cy="5287114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" y="1278233"/>
            <a:ext cx="6258798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412776"/>
            <a:ext cx="10655300" cy="576262"/>
          </a:xfrm>
          <a:solidFill>
            <a:srgbClr val="F3FBA3"/>
          </a:solidFill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Informace ředitele KŘ policie </a:t>
            </a:r>
            <a:r>
              <a:rPr lang="cs-CZ" dirty="0" smtClean="0">
                <a:solidFill>
                  <a:schemeClr val="accent2"/>
                </a:solidFill>
              </a:rPr>
              <a:t>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2060575"/>
            <a:ext cx="10655300" cy="3816350"/>
          </a:xfrm>
          <a:solidFill>
            <a:schemeClr val="accent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Informace z výsledků kontrol dodržování opatření MZ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Dotazy starostů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045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2200" b="1" dirty="0">
                <a:solidFill>
                  <a:srgbClr val="0070C0"/>
                </a:solidFill>
              </a:rPr>
              <a:t>Zařízení – </a:t>
            </a:r>
            <a:r>
              <a:rPr lang="cs-CZ" sz="2200" b="1" dirty="0" smtClean="0">
                <a:solidFill>
                  <a:srgbClr val="0070C0"/>
                </a:solidFill>
              </a:rPr>
              <a:t>33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Pozitivní klienti – </a:t>
            </a:r>
            <a:r>
              <a:rPr lang="cs-CZ" sz="2200" b="1" dirty="0" smtClean="0">
                <a:solidFill>
                  <a:srgbClr val="0070C0"/>
                </a:solidFill>
              </a:rPr>
              <a:t>21</a:t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cs-CZ" sz="2200" b="1" dirty="0" smtClean="0">
                <a:solidFill>
                  <a:srgbClr val="0070C0"/>
                </a:solidFill>
              </a:rPr>
              <a:t>Pozitivní </a:t>
            </a:r>
            <a:r>
              <a:rPr lang="cs-CZ" sz="2200" b="1" dirty="0">
                <a:solidFill>
                  <a:srgbClr val="0070C0"/>
                </a:solidFill>
              </a:rPr>
              <a:t>pracovníci – </a:t>
            </a:r>
            <a:r>
              <a:rPr lang="cs-CZ" sz="2200" b="1" dirty="0" smtClean="0">
                <a:solidFill>
                  <a:srgbClr val="0070C0"/>
                </a:solidFill>
              </a:rPr>
              <a:t>53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Úmrtí – nesledováno</a:t>
            </a:r>
            <a:r>
              <a:rPr lang="cs-CZ" b="1" dirty="0">
                <a:solidFill>
                  <a:srgbClr val="0070C0"/>
                </a:solidFill>
              </a:rPr>
              <a:t/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sz="2000" i="1" dirty="0"/>
              <a:t>Data hlášena poskytovateli pobytových služeb na základě dotazníku KÚZK</a:t>
            </a:r>
            <a:endParaRPr lang="cs-CZ" sz="2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63970" y="443511"/>
            <a:ext cx="85362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služby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 smtClean="0"/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Informace ředitele KŘ policie 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Informace o situaci v zařízeních sociálních služeb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Informace z oblasti školství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Průběh vakcinace ve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Různé</a:t>
            </a:r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183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Informace z oblasti sociálních služeb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895" y="1313412"/>
            <a:ext cx="10638905" cy="48635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cs-CZ" dirty="0" smtClean="0">
                <a:solidFill>
                  <a:srgbClr val="0070C0"/>
                </a:solidFill>
              </a:rPr>
              <a:t>Personální situace byla v některých zařízeních vypjatá a bez pomoci hasičů by nebyla péče o klienty zvládnutelná. Hasičům patří velké poděkování. 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</a:rPr>
              <a:t>Počet nemocných pracovníků i klientů z důvodu onemocnění covid-19 se snižuje. Data se pravidelně sledují.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</a:rPr>
              <a:t>Nařízení povinného očkování v sociálních službách může někde vést k výpadku pracovníků a ochromení poskytování sociálních služeb (Největší problém avizován v ORP Rožnov pod Radhoštěm). 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</a:rPr>
              <a:t>Aktuálně se zjišťuje míra očkování u pracovníků a klientů v pobytových sociálních službách pro seniory a osoby se zdravotním postižením.</a:t>
            </a:r>
          </a:p>
        </p:txBody>
      </p:sp>
    </p:spTree>
    <p:extLst>
      <p:ext uri="{BB962C8B-B14F-4D97-AF65-F5344CB8AC3E}">
        <p14:creationId xmlns:p14="http://schemas.microsoft.com/office/powerpoint/2010/main" val="17471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situace v nemocnicích od KKIP – doc. MUDr. </a:t>
            </a:r>
            <a:r>
              <a:rPr lang="cs-CZ" dirty="0" err="1" smtClean="0"/>
              <a:t>Gabrhelík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Aktuální stav v nemocnicích – počty hospitalizovaných (standard, JIP, non C+, elektivní léčba)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Personální zabezpečení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Predikce dostatečnosti </a:t>
            </a:r>
            <a:r>
              <a:rPr lang="cs-CZ" sz="1800" dirty="0" smtClean="0"/>
              <a:t>kapacit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Příprava na novou mutaci - Omikron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5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524" y="1345602"/>
            <a:ext cx="11810243" cy="5762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</a:rPr>
              <a:t>Přehled počtu hospitalizovaných k 11. lednu 2022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97" y="1921864"/>
            <a:ext cx="10635049" cy="4476750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131805" y="5791200"/>
            <a:ext cx="683741" cy="1647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4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4655840" y="620688"/>
            <a:ext cx="74168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Školství ZK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1702" y="1700809"/>
            <a:ext cx="238544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2444" y="1268760"/>
            <a:ext cx="12052228" cy="4680520"/>
          </a:xfrm>
          <a:solidFill>
            <a:srgbClr val="F3FBA3"/>
          </a:solidFill>
        </p:spPr>
        <p:txBody>
          <a:bodyPr/>
          <a:lstStyle/>
          <a:p>
            <a:pPr algn="just"/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cs-CZ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Testy </a:t>
            </a:r>
            <a:r>
              <a:rPr lang="cs-CZ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jsou určeny výhradně pro testování všech dětí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v přípravných třídách základních škol a přípravných stupních základních škol speciálních </a:t>
            </a:r>
            <a:r>
              <a:rPr lang="cs-CZ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všech </a:t>
            </a:r>
            <a:r>
              <a:rPr lang="cs-CZ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žáků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základních škol a žáků v prezenční formě vzdělávání ve středních školách a konzervatořích </a:t>
            </a:r>
            <a:r>
              <a:rPr 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bez ohledu na skutečnost, zda prodělali v posledních 180 dnech onemocnění </a:t>
            </a:r>
            <a:r>
              <a:rPr 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19 či zda byli očkováni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  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Testy </a:t>
            </a:r>
            <a:r>
              <a:rPr lang="cs-CZ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jsou distribuovány </a:t>
            </a:r>
            <a:r>
              <a:rPr lang="cs-CZ" sz="1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pro </a:t>
            </a:r>
            <a:r>
              <a:rPr lang="cs-CZ" sz="12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termíny testování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žáků 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ve dnech</a:t>
            </a:r>
            <a:r>
              <a:rPr lang="cs-CZ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cs-CZ" sz="11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13</a:t>
            </a:r>
            <a:r>
              <a:rPr lang="cs-CZ" sz="1100" b="1" kern="1200" dirty="0">
                <a:solidFill>
                  <a:srgbClr val="FF0000"/>
                </a:solidFill>
                <a:latin typeface="Calibri" panose="020F0502020204030204" pitchFamily="34" charset="0"/>
              </a:rPr>
              <a:t>. 1. 2022 a 17. 1. 2022</a:t>
            </a:r>
          </a:p>
          <a:p>
            <a:pPr algn="just"/>
            <a:r>
              <a:rPr lang="cs-CZ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98123"/>
              </p:ext>
            </p:extLst>
          </p:nvPr>
        </p:nvGraphicFramePr>
        <p:xfrm>
          <a:off x="8364251" y="2529015"/>
          <a:ext cx="4032444" cy="3246120"/>
        </p:xfrm>
        <a:graphic>
          <a:graphicData uri="http://schemas.openxmlformats.org/drawingml/2006/table">
            <a:tbl>
              <a:tblPr/>
              <a:tblGrid>
                <a:gridCol w="1100621">
                  <a:extLst>
                    <a:ext uri="{9D8B030D-6E8A-4147-A177-3AD203B41FA5}">
                      <a16:colId xmlns:a16="http://schemas.microsoft.com/office/drawing/2014/main" val="3598323094"/>
                    </a:ext>
                  </a:extLst>
                </a:gridCol>
                <a:gridCol w="455429">
                  <a:extLst>
                    <a:ext uri="{9D8B030D-6E8A-4147-A177-3AD203B41FA5}">
                      <a16:colId xmlns:a16="http://schemas.microsoft.com/office/drawing/2014/main" val="85673732"/>
                    </a:ext>
                  </a:extLst>
                </a:gridCol>
                <a:gridCol w="412733">
                  <a:extLst>
                    <a:ext uri="{9D8B030D-6E8A-4147-A177-3AD203B41FA5}">
                      <a16:colId xmlns:a16="http://schemas.microsoft.com/office/drawing/2014/main" val="2141706046"/>
                    </a:ext>
                  </a:extLst>
                </a:gridCol>
                <a:gridCol w="348687">
                  <a:extLst>
                    <a:ext uri="{9D8B030D-6E8A-4147-A177-3AD203B41FA5}">
                      <a16:colId xmlns:a16="http://schemas.microsoft.com/office/drawing/2014/main" val="4000492819"/>
                    </a:ext>
                  </a:extLst>
                </a:gridCol>
                <a:gridCol w="348687">
                  <a:extLst>
                    <a:ext uri="{9D8B030D-6E8A-4147-A177-3AD203B41FA5}">
                      <a16:colId xmlns:a16="http://schemas.microsoft.com/office/drawing/2014/main" val="1526577626"/>
                    </a:ext>
                  </a:extLst>
                </a:gridCol>
                <a:gridCol w="455429">
                  <a:extLst>
                    <a:ext uri="{9D8B030D-6E8A-4147-A177-3AD203B41FA5}">
                      <a16:colId xmlns:a16="http://schemas.microsoft.com/office/drawing/2014/main" val="914471969"/>
                    </a:ext>
                  </a:extLst>
                </a:gridCol>
                <a:gridCol w="455429">
                  <a:extLst>
                    <a:ext uri="{9D8B030D-6E8A-4147-A177-3AD203B41FA5}">
                      <a16:colId xmlns:a16="http://schemas.microsoft.com/office/drawing/2014/main" val="3128178738"/>
                    </a:ext>
                  </a:extLst>
                </a:gridCol>
                <a:gridCol w="455429">
                  <a:extLst>
                    <a:ext uri="{9D8B030D-6E8A-4147-A177-3AD203B41FA5}">
                      <a16:colId xmlns:a16="http://schemas.microsoft.com/office/drawing/2014/main" val="3755939351"/>
                    </a:ext>
                  </a:extLst>
                </a:gridCol>
              </a:tblGrid>
              <a:tr h="158786">
                <a:tc gridSpan="8"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2416"/>
                  </a:ext>
                </a:extLst>
              </a:tr>
              <a:tr h="25568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  <a:b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ORP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testu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405747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91578"/>
                  </a:ext>
                </a:extLst>
              </a:tr>
              <a:tr h="25568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Bystřice pod Hostýnem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800818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Holešov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909880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Kroměříž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633008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Luhačovice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581807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Otrokovice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369763"/>
                  </a:ext>
                </a:extLst>
              </a:tr>
              <a:tr h="25568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Rožnov pod Radhoštěm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27156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Uherské Hradiště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707613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Uherský Brod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548171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Klobouky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014046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Meziříčí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546766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Vizovice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440397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Vsetín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019895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613620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79376" y="2924944"/>
            <a:ext cx="7344816" cy="138037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lvl="0" indent="-285750"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Školní testování (10.1.22):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testovaných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žáků 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62301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výsledek antigenního testování u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295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testovaných zaměstnanců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10146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pozitivní výsledek antigenního testování u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77795" y="4975654"/>
            <a:ext cx="7372864" cy="369332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Změna v testování ve školství: 1x týdně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8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31349" y="2799930"/>
            <a:ext cx="11973955" cy="901082"/>
            <a:chOff x="141043" y="74314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74314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869201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Aktuální situace OČM a PPL</a:t>
              </a:r>
              <a:endPara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546326" y="4673456"/>
            <a:ext cx="9144000" cy="48967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3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</p:grpSp>
      <p:graphicFrame>
        <p:nvGraphicFramePr>
          <p:cNvPr id="14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6237320" y="1513013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7295699" y="1519571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8873484" y="1535680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10586119" y="1538840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848655" y="1462327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9149252" y="1472394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60,00–62,99</a:t>
            </a:r>
          </a:p>
        </p:txBody>
      </p:sp>
      <p:sp>
        <p:nvSpPr>
          <p:cNvPr id="22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7557781" y="145361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63,00–64,99</a:t>
            </a:r>
          </a:p>
        </p:txBody>
      </p:sp>
      <p:sp>
        <p:nvSpPr>
          <p:cNvPr id="23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6480644" y="1434462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65,0</a:t>
            </a:r>
          </a:p>
        </p:txBody>
      </p:sp>
      <p:sp>
        <p:nvSpPr>
          <p:cNvPr id="24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74523" y="3974373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99123" y="3974373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74523" y="3974373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60055" y="5344797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97222" y="5344797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60055" y="5409262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85723" y="4660626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40530" y="4163614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54777" y="3377543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40515" y="3423293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924774" y="3753943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68066" y="4577443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825937" y="5014147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55076" y="5307365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219167" y="4344534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87168" y="5394706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71539" y="4338296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74523" y="3974373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99123" y="3974373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74523" y="3974373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60055" y="5344797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97222" y="5344797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60055" y="5409262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85723" y="4660626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40530" y="4163614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54777" y="3377543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40515" y="3423293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924774" y="3753943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68066" y="4577443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825937" y="5014147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55076" y="5307365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219167" y="4344534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87168" y="5394706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FFFF00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71539" y="4338296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452" y="5047760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553" y="5998131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324" y="5318699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2257" y="5975205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0162" y="5535451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80" y="5756370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893" y="4064042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0971" y="4928963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934" y="530619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965" y="4862270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233" y="4237009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6323" y="3762426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369" y="4460030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561" y="4645519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109" name="Tabulka 108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003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922 780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874 780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413 253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6 853 056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506 679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738 054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349 479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704 906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369 656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11" name="Obdélník 110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139 753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 z počáteční fáze vakcinace</a:t>
            </a:r>
          </a:p>
        </p:txBody>
      </p:sp>
      <p:sp>
        <p:nvSpPr>
          <p:cNvPr id="113" name="Obdélník 112"/>
          <p:cNvSpPr/>
          <p:nvPr/>
        </p:nvSpPr>
        <p:spPr>
          <a:xfrm>
            <a:off x="450054" y="5489629"/>
            <a:ext cx="5763794" cy="3215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237319" y="1903831"/>
            <a:ext cx="5486897" cy="1292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proočkovanost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ZLK je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60,24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33,8%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ukončovací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dávka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25,1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posilující dávka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1,3%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první dávka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2963774" y="386511"/>
            <a:ext cx="517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Očkovaní v krajích (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místa bydliště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7" name="Rectangle 1"/>
          <p:cNvSpPr>
            <a:spLocks noChangeArrowheads="1"/>
          </p:cNvSpPr>
          <p:nvPr/>
        </p:nvSpPr>
        <p:spPr bwMode="auto">
          <a:xfrm>
            <a:off x="9821420" y="332709"/>
            <a:ext cx="2527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Stav k 9.1.2022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5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7" y="260176"/>
              <a:ext cx="513809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Nárůst očkování ve ZLK a OČM</a:t>
              </a:r>
              <a:endPara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ulka 9"/>
          <p:cNvGraphicFramePr>
            <a:graphicFrameLocks noGrp="1"/>
          </p:cNvGraphicFramePr>
          <p:nvPr>
            <p:extLst/>
          </p:nvPr>
        </p:nvGraphicFramePr>
        <p:xfrm>
          <a:off x="1009256" y="1381912"/>
          <a:ext cx="1060293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45">
                  <a:extLst>
                    <a:ext uri="{9D8B030D-6E8A-4147-A177-3AD203B41FA5}">
                      <a16:colId xmlns:a16="http://schemas.microsoft.com/office/drawing/2014/main" val="83247159"/>
                    </a:ext>
                  </a:extLst>
                </a:gridCol>
                <a:gridCol w="2131523">
                  <a:extLst>
                    <a:ext uri="{9D8B030D-6E8A-4147-A177-3AD203B41FA5}">
                      <a16:colId xmlns:a16="http://schemas.microsoft.com/office/drawing/2014/main" val="985996737"/>
                    </a:ext>
                  </a:extLst>
                </a:gridCol>
                <a:gridCol w="2203038">
                  <a:extLst>
                    <a:ext uri="{9D8B030D-6E8A-4147-A177-3AD203B41FA5}">
                      <a16:colId xmlns:a16="http://schemas.microsoft.com/office/drawing/2014/main" val="1679163698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32673869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76895412"/>
                    </a:ext>
                  </a:extLst>
                </a:gridCol>
              </a:tblGrid>
              <a:tr h="717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400" dirty="0" smtClean="0"/>
                        <a:t>KDO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13-19.12.2021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20-26.12.2021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27.12.21- 2.1.22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Naočkováno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3- 9.1.2022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8588"/>
                  </a:ext>
                </a:extLst>
              </a:tr>
              <a:tr h="32652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OČM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23465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(17858)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14817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(11389)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13915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(11285)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25964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(22409)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06257"/>
                  </a:ext>
                </a:extLst>
              </a:tr>
              <a:tr h="41269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 toho VPL a PLDD</a:t>
                      </a:r>
                      <a:endParaRPr lang="cs-CZ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9181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(8054)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4261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(3524)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2360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(1860)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6675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(5781)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2084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33355" y="4191586"/>
            <a:ext cx="1077883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Aktuálně 12 OČM (6 s registrací, 6 </a:t>
            </a:r>
            <a:r>
              <a:rPr kumimoji="0" lang="cs-CZ" alt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Walk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-in)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+ nové OČM 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Renturi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s.r.o. -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Otrokovice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OČM Holešov RETA – SANITA – v přípravě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OČM Bystřice pro Hostýnem – v jednání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468872" y="1381913"/>
            <a:ext cx="2143318" cy="22860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821420" y="332709"/>
            <a:ext cx="2527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Stav k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9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.1.2022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2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41043" y="102023"/>
            <a:ext cx="11973955" cy="901082"/>
            <a:chOff x="141043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</p:grpSp>
      <p:sp>
        <p:nvSpPr>
          <p:cNvPr id="2" name="Obdélník 1"/>
          <p:cNvSpPr/>
          <p:nvPr/>
        </p:nvSpPr>
        <p:spPr>
          <a:xfrm>
            <a:off x="4223780" y="320523"/>
            <a:ext cx="3808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Aktuální očkování v ORP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23" y="1207601"/>
            <a:ext cx="11822991" cy="53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41043" y="102023"/>
            <a:ext cx="12208339" cy="901082"/>
            <a:chOff x="141043" y="102023"/>
            <a:chExt cx="12208339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821420" y="332709"/>
              <a:ext cx="25279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Stav k 10.1.2022</a:t>
              </a:r>
              <a:endPara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2644683" y="444922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Podané dávky v čase v jednotlivých OČM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30" y="1104562"/>
            <a:ext cx="7877175" cy="546735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952290" y="1783543"/>
            <a:ext cx="905164" cy="4788369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094" y="1783543"/>
            <a:ext cx="2619375" cy="158115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089507" y="1282424"/>
            <a:ext cx="2527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Věkové rozpětí 0-11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808471" y="1104562"/>
            <a:ext cx="3041783" cy="2479147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6. Různé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285" y="2060574"/>
            <a:ext cx="10512307" cy="4680793"/>
          </a:xfrm>
          <a:solidFill>
            <a:srgbClr val="F3FBA3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 smtClean="0"/>
          </a:p>
          <a:p>
            <a:pPr marL="0" indent="0"/>
            <a:endParaRPr lang="cs-CZ" sz="1800" b="1" dirty="0" smtClean="0"/>
          </a:p>
          <a:p>
            <a:pPr marL="0" indent="0"/>
            <a:endParaRPr lang="cs-CZ" sz="1800" b="1" dirty="0"/>
          </a:p>
          <a:p>
            <a:pPr marL="0" indent="0"/>
            <a:endParaRPr lang="cs-CZ" sz="1800" b="1" dirty="0" smtClean="0"/>
          </a:p>
          <a:p>
            <a:pPr marL="0" indent="0"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Dotazy?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endParaRPr lang="cs-CZ" sz="1800" dirty="0" smtClean="0"/>
          </a:p>
          <a:p>
            <a:pPr marL="0" indent="0"/>
            <a:endParaRPr lang="cs-CZ" sz="1800" dirty="0" smtClean="0"/>
          </a:p>
          <a:p>
            <a:pPr marL="0" indent="0"/>
            <a:r>
              <a:rPr lang="cs-CZ" sz="1800" dirty="0" smtClean="0"/>
              <a:t>Příští zasedání: </a:t>
            </a:r>
            <a:r>
              <a:rPr lang="cs-CZ" sz="1800" b="1" dirty="0" smtClean="0"/>
              <a:t>25. ledna 2022</a:t>
            </a:r>
          </a:p>
          <a:p>
            <a:pPr marL="0" indent="0"/>
            <a:r>
              <a:rPr lang="cs-CZ" sz="1800" dirty="0" smtClean="0"/>
              <a:t>Zahájení: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b="1" dirty="0" smtClean="0"/>
              <a:t>14 h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9540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279131"/>
            <a:ext cx="11953328" cy="288032"/>
          </a:xfrm>
        </p:spPr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664" y="1567163"/>
            <a:ext cx="11906000" cy="5102197"/>
          </a:xfrm>
          <a:solidFill>
            <a:srgbClr val="F3FBA3"/>
          </a:solidFill>
        </p:spPr>
        <p:txBody>
          <a:bodyPr/>
          <a:lstStyle/>
          <a:p>
            <a:pPr marL="0" indent="0"/>
            <a:r>
              <a:rPr lang="cs-CZ" sz="1800" b="1" dirty="0"/>
              <a:t>hejtman ZK</a:t>
            </a:r>
          </a:p>
          <a:p>
            <a:pPr marL="0" indent="0" algn="r"/>
            <a:r>
              <a:rPr lang="cs-CZ" sz="1200" dirty="0"/>
              <a:t>Motto Zlínského kraje: </a:t>
            </a:r>
            <a:r>
              <a:rPr lang="cs-CZ" sz="1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1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DOSTANEME OČKOVÁNÍ K LIDEM“</a:t>
            </a:r>
            <a:endParaRPr lang="cs-CZ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SPS </a:t>
            </a:r>
            <a:r>
              <a:rPr lang="cs-CZ" b="1" dirty="0">
                <a:solidFill>
                  <a:srgbClr val="FF0000"/>
                </a:solidFill>
              </a:rPr>
              <a:t>KŠ pracuje v souladu s §8 Pandemického </a:t>
            </a:r>
            <a:r>
              <a:rPr lang="cs-CZ" b="1" dirty="0" smtClean="0">
                <a:solidFill>
                  <a:srgbClr val="FF0000"/>
                </a:solidFill>
              </a:rPr>
              <a:t>zákona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Mimořádná a ochranná opatření Ministerstva zdravotnictví vyhlášená na základě </a:t>
            </a:r>
            <a:r>
              <a:rPr lang="cs-CZ" b="1" dirty="0"/>
              <a:t>zákona č. 258/2000 Sb</a:t>
            </a:r>
            <a:r>
              <a:rPr lang="cs-CZ" dirty="0"/>
              <a:t>., o ochraně veřejného </a:t>
            </a:r>
            <a:r>
              <a:rPr lang="cs-CZ" dirty="0" smtClean="0"/>
              <a:t>zdraví </a:t>
            </a:r>
            <a:r>
              <a:rPr lang="cs-CZ" dirty="0"/>
              <a:t>a </a:t>
            </a:r>
            <a:r>
              <a:rPr lang="cs-CZ" b="1" dirty="0"/>
              <a:t>zákona č. 94/2021 Sb.</a:t>
            </a:r>
            <a:r>
              <a:rPr lang="cs-CZ" dirty="0"/>
              <a:t>, o mimořádných opatřeních při epidemii onemocnění covid-19 zůstávají v platnosti i nadále.</a:t>
            </a:r>
          </a:p>
          <a:p>
            <a:pPr marL="0" lvl="0" indent="0"/>
            <a:endParaRPr lang="cs-CZ" b="1" dirty="0" smtClean="0">
              <a:solidFill>
                <a:srgbClr val="FF0000"/>
              </a:solidFill>
            </a:endParaRPr>
          </a:p>
          <a:p>
            <a:pPr marL="0" lvl="0" indent="0"/>
            <a:r>
              <a:rPr lang="cs-CZ" b="1" dirty="0" smtClean="0">
                <a:solidFill>
                  <a:srgbClr val="FF0000"/>
                </a:solidFill>
              </a:rPr>
              <a:t>Z činnosti SPS </a:t>
            </a:r>
            <a:r>
              <a:rPr lang="cs-CZ" b="1" dirty="0">
                <a:solidFill>
                  <a:srgbClr val="FF0000"/>
                </a:solidFill>
              </a:rPr>
              <a:t>KŠ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11. 1. 2022 videokonferenční jednání AK ČR s ministerstvem zdravotnictví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komunikace s ÚKŠ - týdenní hlášení, plnění požadavků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řešení požadavků nemocnic a DS na </a:t>
            </a:r>
            <a:r>
              <a:rPr lang="cs-CZ" dirty="0" err="1" smtClean="0">
                <a:solidFill>
                  <a:srgbClr val="000000"/>
                </a:solidFill>
              </a:rPr>
              <a:t>SaP</a:t>
            </a:r>
            <a:r>
              <a:rPr lang="cs-CZ" dirty="0" smtClean="0">
                <a:solidFill>
                  <a:srgbClr val="000000"/>
                </a:solidFill>
              </a:rPr>
              <a:t> AČR a JSDHO ( ZAŠOVÁ, VALMEZ)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podpora očkování a testování (distribuce komplementárního materiálu VPL)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Distribuce ATG testů do škol</a:t>
            </a: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+mj-lt"/>
                <a:ea typeface="Times New Roman" panose="02020603050405020304" pitchFamily="18" charset="0"/>
              </a:rPr>
              <a:t>Zlínský kraj 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vykazuje 7denní počet nových případů na hodnotě</a:t>
            </a:r>
            <a:r>
              <a:rPr lang="cs-CZ" b="1" dirty="0">
                <a:latin typeface="+mj-lt"/>
                <a:ea typeface="Times New Roman" panose="02020603050405020304" pitchFamily="18" charset="0"/>
              </a:rPr>
              <a:t> 447,3 na 100 tis. obyvatel 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a aktuální reprodukční číslo je 1,16 při relativní pozitivitě klinicky indikovaných testů 23,3 %.</a:t>
            </a:r>
            <a:endParaRPr lang="cs-CZ" dirty="0">
              <a:latin typeface="+mj-lt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ea typeface="Times New Roman" panose="02020603050405020304" pitchFamily="18" charset="0"/>
              </a:rPr>
              <a:t>Okresy</a:t>
            </a:r>
            <a:r>
              <a:rPr lang="cs-CZ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Vsetín</a:t>
            </a:r>
            <a:r>
              <a:rPr lang="en-US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- 588.5; R:1.27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 ;</a:t>
            </a: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 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Zlín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- 433.9; R:1.12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cs-CZ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přestaly v zátěži klesat a trend epidemie se otočil k růstu </a:t>
            </a:r>
            <a:endParaRPr lang="cs-CZ" dirty="0" smtClean="0">
              <a:latin typeface="+mj-lt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+mj-lt"/>
              </a:rPr>
              <a:t>Roste zátěž mladé generace 16-29 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+mj-lt"/>
              </a:rPr>
              <a:t>Vysoká pozitivita testů u dětí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lvl="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0" indent="0"/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8278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556792"/>
            <a:ext cx="4104456" cy="5112568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5087888" y="1556792"/>
            <a:ext cx="6840760" cy="5112568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Od 11. ledna</a:t>
            </a:r>
            <a:endParaRPr kumimoji="0" lang="cs-CZ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Zkrátí se doba karantény a izolace na </a:t>
            </a: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pět dnů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Do karantény 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budou muset po rizikovém kontaktu s pozitivně testovaným nastoupit </a:t>
            </a: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 očkovaní 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lidé do šesti měsíců po prodělání </a:t>
            </a:r>
            <a:r>
              <a:rPr kumimoji="0" lang="cs-CZ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covidu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 ukončení karantén a izolací nebude potřeba test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 ukončení karantény nebo izolace bude nutné ještě </a:t>
            </a: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dalších pět dní nošení respirátoru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tam, kde je pravděpodobný styk s dalšími lidmi.  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1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Od 17. ledna</a:t>
            </a:r>
            <a:endParaRPr kumimoji="0" lang="cs-CZ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Všichni zaměstnanci </a:t>
            </a: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(očkovaní i neočkovaní) 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se budou </a:t>
            </a: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testovat dvakrát týdně 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antigenními testy.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 případě pozitivity testu půjdou následně rovnou na pět dní do karantény, tedy </a:t>
            </a: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 bez konfirmačního PCR testu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Tento režim by měl fungovat nejdéle tři týdny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 tom, zda to bude platit kratší dobu, vláda ještě rozhodne v závislosti na šíření varianty omikron.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8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63352" y="1124744"/>
            <a:ext cx="11593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https://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www.kr-zlinsky.cz/informace-o-koronaviru-covid-19-cl-4886.html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24867"/>
              </p:ext>
            </p:extLst>
          </p:nvPr>
        </p:nvGraphicFramePr>
        <p:xfrm>
          <a:off x="263351" y="1566379"/>
          <a:ext cx="4719307" cy="5058918"/>
        </p:xfrm>
        <a:graphic>
          <a:graphicData uri="http://schemas.openxmlformats.org/drawingml/2006/table">
            <a:tbl>
              <a:tblPr/>
              <a:tblGrid>
                <a:gridCol w="1777401">
                  <a:extLst>
                    <a:ext uri="{9D8B030D-6E8A-4147-A177-3AD203B41FA5}">
                      <a16:colId xmlns:a16="http://schemas.microsoft.com/office/drawing/2014/main" val="4183290582"/>
                    </a:ext>
                  </a:extLst>
                </a:gridCol>
                <a:gridCol w="1156843">
                  <a:extLst>
                    <a:ext uri="{9D8B030D-6E8A-4147-A177-3AD203B41FA5}">
                      <a16:colId xmlns:a16="http://schemas.microsoft.com/office/drawing/2014/main" val="938527759"/>
                    </a:ext>
                  </a:extLst>
                </a:gridCol>
                <a:gridCol w="1072570">
                  <a:extLst>
                    <a:ext uri="{9D8B030D-6E8A-4147-A177-3AD203B41FA5}">
                      <a16:colId xmlns:a16="http://schemas.microsoft.com/office/drawing/2014/main" val="3885384113"/>
                    </a:ext>
                  </a:extLst>
                </a:gridCol>
                <a:gridCol w="712493">
                  <a:extLst>
                    <a:ext uri="{9D8B030D-6E8A-4147-A177-3AD203B41FA5}">
                      <a16:colId xmlns:a16="http://schemas.microsoft.com/office/drawing/2014/main" val="1505839073"/>
                    </a:ext>
                  </a:extLst>
                </a:gridCol>
              </a:tblGrid>
              <a:tr h="3435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Počet nemocných na území ORP ve Zlínském kraji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47254"/>
                  </a:ext>
                </a:extLst>
              </a:tr>
              <a:tr h="343585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888524"/>
                  </a:ext>
                </a:extLst>
              </a:tr>
              <a:tr h="322070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32234"/>
                  </a:ext>
                </a:extLst>
              </a:tr>
              <a:tr h="322070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596304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354852"/>
                  </a:ext>
                </a:extLst>
              </a:tr>
              <a:tr h="40258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nemocných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obyvatel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nemocných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87175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Rožnov pod Radhoštěm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24739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Meziříčí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77428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44433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Kroměříž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528873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Otrokovice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543819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Vizovice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375013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Bystřice pod Hostýnem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685460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Vsetín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96133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Uherské Hradiště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89 670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594355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Luhačovice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873451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Uherský Brod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252147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Klobouky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014403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Holešov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709981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Celkový součet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59499"/>
                  </a:ext>
                </a:extLst>
              </a:tr>
            </a:tbl>
          </a:graphicData>
        </a:graphic>
      </p:graphicFrame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5" y="2119359"/>
            <a:ext cx="1352491" cy="8554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915" y="1763095"/>
            <a:ext cx="7118085" cy="48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133" y="1379813"/>
            <a:ext cx="5918959" cy="51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1784" y="476771"/>
            <a:ext cx="7920879" cy="576064"/>
          </a:xfrm>
          <a:solidFill>
            <a:srgbClr val="F3FBA3"/>
          </a:solidFill>
        </p:spPr>
        <p:txBody>
          <a:bodyPr/>
          <a:lstStyle/>
          <a:p>
            <a:r>
              <a:rPr lang="cs-CZ" sz="2000" dirty="0" smtClean="0">
                <a:solidFill>
                  <a:schemeClr val="accent2"/>
                </a:solidFill>
              </a:rPr>
              <a:t>Informace o nasazení AČR na území ZK</a:t>
            </a:r>
            <a:endParaRPr lang="cs-CZ" sz="2000" dirty="0">
              <a:solidFill>
                <a:schemeClr val="accent2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279576" y="1412776"/>
            <a:ext cx="8964996" cy="576262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POSÍLENÍ ZDRAVOTNICKÝCH ZAŘÍZENÍ A NEMOCNIC - "OPERACE ASISTENCE II"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3339"/>
              </p:ext>
            </p:extLst>
          </p:nvPr>
        </p:nvGraphicFramePr>
        <p:xfrm>
          <a:off x="2279576" y="2132856"/>
          <a:ext cx="8937956" cy="299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7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effectLst/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>
                          <a:effectLst/>
                          <a:latin typeface="Calibri" panose="020F0502020204030204" pitchFamily="34" charset="0"/>
                        </a:rPr>
                        <a:t>Termín</a:t>
                      </a:r>
                      <a:endParaRPr lang="cs-CZ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KNTB Zlín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6</a:t>
                      </a:r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10. 1. 2022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24. 1. 2022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Vsetín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10. 1. 2022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24. 1. 2022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</a:t>
                      </a:r>
                      <a:r>
                        <a:rPr lang="cs-CZ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ValMez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10. 1. 2022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24. 1. 2022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Nemocnice Uh.</a:t>
                      </a:r>
                      <a:r>
                        <a:rPr lang="cs-CZ" sz="14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Hradiště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Kroměříž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1206134"/>
            <a:ext cx="11089232" cy="576262"/>
          </a:xfrm>
        </p:spPr>
        <p:txBody>
          <a:bodyPr/>
          <a:lstStyle/>
          <a:p>
            <a:pPr algn="ctr"/>
            <a:r>
              <a:rPr lang="cs-CZ" dirty="0" smtClean="0"/>
              <a:t>Výpomoc hasičů k 11. 01. 2022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57847" y="6233491"/>
            <a:ext cx="507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CELKEM: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05889" y="4460052"/>
            <a:ext cx="504056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Krajská 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nemocnice Tomáše Bati, a.s.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Havlíčkovo nábřeží 600, Zlín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Počet nasazených členů: 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Kategorie JPO: III/1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Název jednotky: Pozlovice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Zásah na území zřizovatele: NE (činnost vykonávána mimo katastrální území zřizovatele)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5889" y="1782396"/>
            <a:ext cx="5040560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Domov pro osoby se zdravotním postižením Zašová, Zašová 825, 756 51 Zašová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požadavek na 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nasazeni 2 hasičů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 výpomoci se zajištěním základních životních potřeb klientů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doba nasazení 14 dnů s počátkem od 7.1.2022 včetně víkendů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denní doba výpomoci 7:00 - 19:00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Domov pro osoby se zdravotním postižením Valašské Meziříčí, Václavkova 919, 757 01 Valašské Meziříčí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požadavek na 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nasazeni 1 hasiče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 výpomoci se zajištěním základních životních potřeb klientů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doba nasazení 14 dnů s počátkem od 7.1.2022 včetně víkendů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denní doba výpomoci 7:00 - 19:00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4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27085" y="329614"/>
            <a:ext cx="11345131" cy="53545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Výstupy z porady AKČR s ministerstvem zdravotnictví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507" y="2467243"/>
            <a:ext cx="5131262" cy="414697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 txBox="1">
            <a:spLocks/>
          </p:cNvSpPr>
          <p:nvPr/>
        </p:nvSpPr>
        <p:spPr>
          <a:xfrm>
            <a:off x="427084" y="969154"/>
            <a:ext cx="11345131" cy="1498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Omikronu v ČR probíhá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geometrickou řadou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směřuje k populační dominanci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varianty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Rizikový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je nejvíce patrný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populaci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mladých lidí ve věku 16 – 29 let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88152" y="2467242"/>
            <a:ext cx="5557581" cy="4327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56" y="2639166"/>
            <a:ext cx="5281598" cy="40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4258</TotalTime>
  <Words>1560</Words>
  <Application>Microsoft Office PowerPoint</Application>
  <PresentationFormat>Širokoúhlá obrazovka</PresentationFormat>
  <Paragraphs>327</Paragraphs>
  <Slides>29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Teuton Normal</vt:lpstr>
      <vt:lpstr>Times New Roman</vt:lpstr>
      <vt:lpstr>Motiv Office</vt:lpstr>
      <vt:lpstr>Výchozí návrh</vt:lpstr>
      <vt:lpstr> Zlín 11:00 h  11. ledna 2022 místnost 1120 Ing. Robert Pekaj tajemník KŠ ZK   </vt:lpstr>
      <vt:lpstr>Program jednání:</vt:lpstr>
      <vt:lpstr>Úvod:</vt:lpstr>
      <vt:lpstr>Prezentace aplikace PowerPoint</vt:lpstr>
      <vt:lpstr>Prezentace aplikace PowerPoint</vt:lpstr>
      <vt:lpstr>Prezentace aplikace PowerPoint</vt:lpstr>
      <vt:lpstr>Informace o nasazení AČR na území ZK</vt:lpstr>
      <vt:lpstr>Výpomoc hasičů k 11. 01. 2022</vt:lpstr>
      <vt:lpstr>Prezentace aplikace PowerPoint</vt:lpstr>
      <vt:lpstr>Prezentace aplikace PowerPoint</vt:lpstr>
      <vt:lpstr>Prezentace aplikace PowerPoint</vt:lpstr>
      <vt:lpstr>Prezentace aplikace PowerPoint</vt:lpstr>
      <vt:lpstr>Vliv vyhlášeného NS na pokles virové nálože (od 26. listopadu do 25. prosince)</vt:lpstr>
      <vt:lpstr>Prezentace aplikace PowerPoint</vt:lpstr>
      <vt:lpstr>Prezentace aplikace PowerPoint</vt:lpstr>
      <vt:lpstr>Informace o aktuální EPI situaci   MUDr. Eva Sedláčková, Ph.D. </vt:lpstr>
      <vt:lpstr>Prezentace aplikace PowerPoint</vt:lpstr>
      <vt:lpstr>Informace ředitele KŘ policie ZK</vt:lpstr>
      <vt:lpstr>Zařízení – 33 Pozitivní klienti – 21 Pozitivní pracovníci – 53 Úmrtí – nesledováno Data hlášena poskytovateli pobytových služeb na základě dotazníku KÚZK</vt:lpstr>
      <vt:lpstr>Informace z oblasti sociálních služeb</vt:lpstr>
      <vt:lpstr>Hodnocení situace v nemocnicích od KKIP – doc. MUDr. Gabrhelík</vt:lpstr>
      <vt:lpstr>Přehled počtu hospitalizovaných k 11. lednu 2022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6. Různé</vt:lpstr>
    </vt:vector>
  </TitlesOfParts>
  <Company>Krajský úřad Zlínského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porada hejtmana  se starosty ORP ZK    Zlín, 11:00 h;  21. dubna 2021 místnost 1120 Ing. Robert Pekaj tajemník KŠ ZK</dc:title>
  <dc:creator>Pekaj Robert</dc:creator>
  <cp:lastModifiedBy>Pekaj Robert</cp:lastModifiedBy>
  <cp:revision>176</cp:revision>
  <cp:lastPrinted>2022-01-11T12:29:32Z</cp:lastPrinted>
  <dcterms:created xsi:type="dcterms:W3CDTF">2021-04-21T08:36:14Z</dcterms:created>
  <dcterms:modified xsi:type="dcterms:W3CDTF">2022-01-13T08:05:15Z</dcterms:modified>
</cp:coreProperties>
</file>