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4298" r:id="rId3"/>
    <p:sldId id="4474" r:id="rId4"/>
    <p:sldId id="4475" r:id="rId5"/>
    <p:sldId id="4165" r:id="rId6"/>
    <p:sldId id="1105" r:id="rId7"/>
    <p:sldId id="3784" r:id="rId8"/>
    <p:sldId id="4339" r:id="rId9"/>
    <p:sldId id="4378" r:id="rId10"/>
    <p:sldId id="4032" r:id="rId11"/>
    <p:sldId id="3320" r:id="rId12"/>
    <p:sldId id="1854" r:id="rId13"/>
    <p:sldId id="3909" r:id="rId14"/>
    <p:sldId id="1318" r:id="rId15"/>
    <p:sldId id="3422" r:id="rId16"/>
    <p:sldId id="4495" r:id="rId17"/>
    <p:sldId id="3423" r:id="rId18"/>
    <p:sldId id="3643" r:id="rId19"/>
    <p:sldId id="4452" r:id="rId20"/>
    <p:sldId id="4453" r:id="rId21"/>
    <p:sldId id="3749" r:id="rId22"/>
    <p:sldId id="3920" r:id="rId23"/>
    <p:sldId id="3709" r:id="rId24"/>
    <p:sldId id="2888" r:id="rId25"/>
    <p:sldId id="2889" r:id="rId26"/>
    <p:sldId id="4458" r:id="rId27"/>
    <p:sldId id="3696" r:id="rId28"/>
    <p:sldId id="2884" r:id="rId29"/>
    <p:sldId id="4121" r:id="rId30"/>
    <p:sldId id="4122" r:id="rId31"/>
    <p:sldId id="3267" r:id="rId32"/>
    <p:sldId id="4434" r:id="rId33"/>
    <p:sldId id="4469" r:id="rId34"/>
    <p:sldId id="4470" r:id="rId35"/>
    <p:sldId id="4459" r:id="rId36"/>
    <p:sldId id="3592" r:id="rId37"/>
    <p:sldId id="2894" r:id="rId38"/>
    <p:sldId id="3693" r:id="rId39"/>
    <p:sldId id="3864" r:id="rId40"/>
  </p:sldIdLst>
  <p:sldSz cx="12192000" cy="6858000"/>
  <p:notesSz cx="6858000" cy="9144000"/>
  <p:custDataLst>
    <p:tags r:id="rId4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elý Zdeněk Mgr." initials="KZM" lastIdx="2" clrIdx="0">
    <p:extLst>
      <p:ext uri="{19B8F6BF-5375-455C-9EA6-DF929625EA0E}">
        <p15:presenceInfo xmlns:p15="http://schemas.microsoft.com/office/powerpoint/2012/main" userId="S::kyselyz@mzcr.cz::e6a1abba-87fa-4d0d-8be7-ec655e9b7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  <a:srgbClr val="00CD61"/>
    <a:srgbClr val="D31145"/>
    <a:srgbClr val="6A491C"/>
    <a:srgbClr val="4D7FBC"/>
    <a:srgbClr val="FFF1C2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6" autoAdjust="0"/>
    <p:restoredTop sz="96416" autoAdjust="0"/>
  </p:normalViewPr>
  <p:slideViewPr>
    <p:cSldViewPr snapToGrid="0">
      <p:cViewPr varScale="1">
        <p:scale>
          <a:sx n="114" d="100"/>
          <a:sy n="114" d="100"/>
        </p:scale>
        <p:origin x="504" y="84"/>
      </p:cViewPr>
      <p:guideLst>
        <p:guide orient="horz" pos="1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7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31.05.2021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metodou RT-PCR za poslední měsíc. Modrá křivka ukazuje vývoj pozitivity (poměr pozitivních případů a počtu testů).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1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metodou RT-PCR za poslední měsíc. Modrá křivka ukazuje vývoj pozitivity (poměr pozitivních případů a počtu testů).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1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antigenními testy za poslední měsíc. Modrá křivka ukazuje vývoj pozitivity (poměr pozitivních případů a počtu testů).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8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6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8E77A-2561-4555-875B-95468CAC112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2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4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2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6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8B192-724F-7843-8473-7FB8726C7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1251"/>
            <a:ext cx="9144000" cy="1515054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Analytický briefing EPI situace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479B6-0ED4-884F-800F-23D2FCE02B60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rgbClr val="C00000"/>
                </a:solidFill>
              </a:rPr>
              <a:t>31</a:t>
            </a:r>
            <a:r>
              <a:rPr lang="en-US" b="1" i="1" dirty="0">
                <a:solidFill>
                  <a:srgbClr val="C00000"/>
                </a:solidFill>
              </a:rPr>
              <a:t>. </a:t>
            </a:r>
            <a:r>
              <a:rPr lang="cs-CZ" b="1" i="1" dirty="0">
                <a:solidFill>
                  <a:srgbClr val="C00000"/>
                </a:solidFill>
              </a:rPr>
              <a:t>května 2021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16:30 hod</a:t>
            </a:r>
          </a:p>
        </p:txBody>
      </p:sp>
    </p:spTree>
    <p:extLst>
      <p:ext uri="{BB962C8B-B14F-4D97-AF65-F5344CB8AC3E}">
        <p14:creationId xmlns:p14="http://schemas.microsoft.com/office/powerpoint/2010/main" val="20825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2F8CB-8025-4F0A-88D8-AF77F120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počtů případů v jednotlivých dnech týdne za poslední 3 týdny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0DD0F595-BC44-4071-8410-1A0A87CE9DC1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99E5AC-2925-429A-8EEC-5E37122C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2" y="1058490"/>
            <a:ext cx="8815580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4E81A-AE57-42F2-913E-5FBF6E24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57" y="1"/>
            <a:ext cx="9537700" cy="896492"/>
          </a:xfrm>
        </p:spPr>
        <p:txBody>
          <a:bodyPr/>
          <a:lstStyle/>
          <a:p>
            <a:r>
              <a:rPr lang="cs-CZ" dirty="0"/>
              <a:t>VÝVOJ 7DENNÍHO KLOUZAVÉHO PRŮMĚRU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B2F323-7665-489B-8B83-5EA9D0254332}"/>
              </a:ext>
            </a:extLst>
          </p:cNvPr>
          <p:cNvSpPr/>
          <p:nvPr/>
        </p:nvSpPr>
        <p:spPr>
          <a:xfrm>
            <a:off x="332819" y="6482435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2DDF59-74DA-472B-B0A7-F3EC7F99B8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" y="1008176"/>
            <a:ext cx="9685020" cy="536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95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7CFB2D5-DFD1-4382-9CC6-4D6B14FF685F}"/>
              </a:ext>
            </a:extLst>
          </p:cNvPr>
          <p:cNvSpPr/>
          <p:nvPr/>
        </p:nvSpPr>
        <p:spPr>
          <a:xfrm>
            <a:off x="351569" y="107620"/>
            <a:ext cx="974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Přehled situace v jednotlivých krajích - celkem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(incidence za 7 dní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na</a:t>
            </a:r>
            <a:r>
              <a:rPr lang="cs-CZ" sz="2400" b="1" dirty="0">
                <a:solidFill>
                  <a:srgbClr val="C00000"/>
                </a:solidFill>
              </a:rPr>
              <a:t> 100 tisíc obyvatel)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DB6165-1B3E-4BFE-A643-1E86ED982DB1}"/>
              </a:ext>
            </a:extLst>
          </p:cNvPr>
          <p:cNvSpPr/>
          <p:nvPr/>
        </p:nvSpPr>
        <p:spPr>
          <a:xfrm>
            <a:off x="272250" y="647338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84737A-7207-423E-BAE3-58FE5EA55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3" y="998359"/>
            <a:ext cx="8273415" cy="5415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81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2F6E1-92F7-4836-AF55-78883909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Týdenní změny (nárůst/pokles)</a:t>
            </a:r>
            <a:br>
              <a:rPr lang="cs-CZ" dirty="0"/>
            </a:br>
            <a:endParaRPr lang="cs-CZ" sz="2000" dirty="0"/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41F1E305-0453-44B4-AE56-A6AEAA188C1E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7D2B79-9161-4FDC-AA4E-D1662B02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36" y="1409623"/>
            <a:ext cx="2322783" cy="4183211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39E3A4C-C58B-4F5A-BAF0-E496EDB0B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72639"/>
              </p:ext>
            </p:extLst>
          </p:nvPr>
        </p:nvGraphicFramePr>
        <p:xfrm>
          <a:off x="8881628" y="1681545"/>
          <a:ext cx="3131820" cy="4670639"/>
        </p:xfrm>
        <a:graphic>
          <a:graphicData uri="http://schemas.openxmlformats.org/drawingml/2006/table">
            <a:tbl>
              <a:tblPr firstRow="1" firstCol="1" bandRow="1"/>
              <a:tblGrid>
                <a:gridCol w="1382395">
                  <a:extLst>
                    <a:ext uri="{9D8B030D-6E8A-4147-A177-3AD203B41FA5}">
                      <a16:colId xmlns:a16="http://schemas.microsoft.com/office/drawing/2014/main" val="1247107995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311519716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4038200007"/>
                    </a:ext>
                  </a:extLst>
                </a:gridCol>
              </a:tblGrid>
              <a:tr h="6153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Název kraje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za 7 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 14 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19856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78224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85102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5941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24645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61326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69133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7427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9691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70537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88336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85550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69940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176254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73223"/>
                  </a:ext>
                </a:extLst>
              </a:tr>
              <a:tr h="1857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3 258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8 277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57902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792F0C2-D17B-4E0D-88CF-6D84DE298614}"/>
              </a:ext>
            </a:extLst>
          </p:cNvPr>
          <p:cNvSpPr txBox="1"/>
          <p:nvPr/>
        </p:nvSpPr>
        <p:spPr>
          <a:xfrm>
            <a:off x="106316" y="6105964"/>
            <a:ext cx="8971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% nárůst/pokles srovnání počtu případů za prvních 7 dní s případy hlášenými za posledních 7 dní ve 14denním hodnocení tj. (1 až 7 den vs. 8 až 14 den)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FD0B16-52D9-432A-B78F-79505F4B6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6" y="1335597"/>
            <a:ext cx="6957816" cy="46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1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A6ED-00B5-4632-8C9C-373CF917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1"/>
            <a:ext cx="9479826" cy="896492"/>
          </a:xfrm>
        </p:spPr>
        <p:txBody>
          <a:bodyPr/>
          <a:lstStyle/>
          <a:p>
            <a:r>
              <a:rPr lang="cs-CZ" dirty="0"/>
              <a:t>Přehled situace v jednotlivých okresech (incidence za 7 dní)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79897D2-953A-41F6-9196-FB9F26C141AB}"/>
              </a:ext>
            </a:extLst>
          </p:cNvPr>
          <p:cNvSpPr/>
          <p:nvPr/>
        </p:nvSpPr>
        <p:spPr>
          <a:xfrm>
            <a:off x="246850" y="649090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258729-855E-4797-A8D2-6A46B426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77" y="1061235"/>
            <a:ext cx="8370533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1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ISIN,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ÚZIS ČR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96" y="0"/>
            <a:ext cx="9309399" cy="896492"/>
          </a:xfrm>
        </p:spPr>
        <p:txBody>
          <a:bodyPr/>
          <a:lstStyle/>
          <a:p>
            <a:r>
              <a:rPr lang="cs-CZ" dirty="0"/>
              <a:t>Počet testů PCR a pozitivních případů za posledních 30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146F2E-B4CE-47EA-82D1-472C426A0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28" y="1015814"/>
            <a:ext cx="9163082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ISIN,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ÚZIS ČR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96" y="0"/>
            <a:ext cx="9309399" cy="896492"/>
          </a:xfrm>
        </p:spPr>
        <p:txBody>
          <a:bodyPr/>
          <a:lstStyle/>
          <a:p>
            <a:r>
              <a:rPr lang="cs-CZ" dirty="0"/>
              <a:t>Počet testů PCR a pozitivních případů za posledních 30 dní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FB4A928-E3B6-4E33-A748-6AA4D8519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4" y="1075164"/>
            <a:ext cx="9309400" cy="52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9" y="8389"/>
            <a:ext cx="9461724" cy="896492"/>
          </a:xfrm>
        </p:spPr>
        <p:txBody>
          <a:bodyPr/>
          <a:lstStyle/>
          <a:p>
            <a:r>
              <a:rPr lang="cs-CZ" dirty="0"/>
              <a:t>Počet </a:t>
            </a:r>
            <a:r>
              <a:rPr lang="cs-CZ" dirty="0" err="1"/>
              <a:t>Ag</a:t>
            </a:r>
            <a:r>
              <a:rPr lang="cs-CZ" dirty="0"/>
              <a:t> testů a pozitivních případů za posledních 30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521350C-959E-4470-A9C1-BEE57FD2C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59" y="1066480"/>
            <a:ext cx="9175665" cy="52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4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F50F5-5B72-4E09-AE69-96117615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počtu celkově hospitalizovaných/JIP v čase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E99F44A-39AE-4EAC-809A-A3A110ED1DA0}"/>
              </a:ext>
            </a:extLst>
          </p:cNvPr>
          <p:cNvSpPr/>
          <p:nvPr/>
        </p:nvSpPr>
        <p:spPr>
          <a:xfrm>
            <a:off x="332819" y="654559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DD92F5-36E9-4163-9400-013E1C5B7D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9" y="1044646"/>
            <a:ext cx="9362168" cy="5352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04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5241C-BF5B-4EF1-A22B-F127449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hospitalizací - souhrn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1B5742DC-28AF-42D6-A3A2-C4184BE25A9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F1DA76A-5241-42A6-8D50-C541F6300F23}"/>
              </a:ext>
            </a:extLst>
          </p:cNvPr>
          <p:cNvSpPr/>
          <p:nvPr/>
        </p:nvSpPr>
        <p:spPr>
          <a:xfrm>
            <a:off x="332819" y="1101711"/>
            <a:ext cx="8811181" cy="519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Celkový souhrn situace v ČR 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Celkem hospitalizovaných bylo včera 491.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Hospitalizovaní tvoří 4,4 % z celkem pozitivních.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Těžký průběh onemocnění a na JIP je hlášeno u 114 osob, 45x UPV, 4x ECMO. 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Podíl osob v těžkém stavu z celkového počtu hospitalizovaných je 18,9 %.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Nově přijatí pacienti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Celkem 15 nově přijatých pacientů. Průměrný věk nově přijatých pacientů činí 58 let.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Těžký stav je hlášen u 1 nově přijatých pacientů, stav střední je hlášen 6x.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Nejvíce příjmů bylo v následujících krajích: HMP (3), JHC (2), MSK (2).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Nově propuštění pacienti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30.05.2021: celkem 12 propuštěných pacientů.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29.05.2021: celkem 19 propuštěných pacientů.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28.05.2021: celkem 97 propuštěných pacientů.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Zátěž dle krajů a nemocnic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Nejvíce pacientů je v následujících krajích (z toho na JIP): MSK 88 (18), ZLK 85 (13), JMK 81 (23).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UPV potřebuje nejvíce pacientů v JMK 81 (9), ZLK 85 (8), ULK 34 (6).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ZZ s více jak 30 pacienty: Krajská nemocnice T. Bati, a. s. (34).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0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21C8F-CE40-437E-8258-05081242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19" y="62835"/>
            <a:ext cx="9885238" cy="896492"/>
          </a:xfrm>
        </p:spPr>
        <p:txBody>
          <a:bodyPr/>
          <a:lstStyle/>
          <a:p>
            <a:pPr algn="ctr"/>
            <a:r>
              <a:rPr lang="cs-CZ" dirty="0"/>
              <a:t>Aktuální situace v ČR k 30. 5. 2021 (23:59)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8A6D04-F63F-446D-922D-BF72C042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5749DF99-19D3-4B65-943E-9A927A104DA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3791069-71BE-42ED-B637-3A44F62AE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6443"/>
              </p:ext>
            </p:extLst>
          </p:nvPr>
        </p:nvGraphicFramePr>
        <p:xfrm>
          <a:off x="320117" y="959327"/>
          <a:ext cx="9885237" cy="2637453"/>
        </p:xfrm>
        <a:graphic>
          <a:graphicData uri="http://schemas.openxmlformats.org/drawingml/2006/table">
            <a:tbl>
              <a:tblPr firstRow="1" firstCol="1" bandRow="1"/>
              <a:tblGrid>
                <a:gridCol w="1476229">
                  <a:extLst>
                    <a:ext uri="{9D8B030D-6E8A-4147-A177-3AD203B41FA5}">
                      <a16:colId xmlns:a16="http://schemas.microsoft.com/office/drawing/2014/main" val="3835636276"/>
                    </a:ext>
                  </a:extLst>
                </a:gridCol>
                <a:gridCol w="1825093">
                  <a:extLst>
                    <a:ext uri="{9D8B030D-6E8A-4147-A177-3AD203B41FA5}">
                      <a16:colId xmlns:a16="http://schemas.microsoft.com/office/drawing/2014/main" val="3203787402"/>
                    </a:ext>
                  </a:extLst>
                </a:gridCol>
                <a:gridCol w="1427079">
                  <a:extLst>
                    <a:ext uri="{9D8B030D-6E8A-4147-A177-3AD203B41FA5}">
                      <a16:colId xmlns:a16="http://schemas.microsoft.com/office/drawing/2014/main" val="3373072048"/>
                    </a:ext>
                  </a:extLst>
                </a:gridCol>
                <a:gridCol w="283336">
                  <a:extLst>
                    <a:ext uri="{9D8B030D-6E8A-4147-A177-3AD203B41FA5}">
                      <a16:colId xmlns:a16="http://schemas.microsoft.com/office/drawing/2014/main" val="2023601146"/>
                    </a:ext>
                  </a:extLst>
                </a:gridCol>
                <a:gridCol w="1698120">
                  <a:extLst>
                    <a:ext uri="{9D8B030D-6E8A-4147-A177-3AD203B41FA5}">
                      <a16:colId xmlns:a16="http://schemas.microsoft.com/office/drawing/2014/main" val="728704555"/>
                    </a:ext>
                  </a:extLst>
                </a:gridCol>
                <a:gridCol w="671120">
                  <a:extLst>
                    <a:ext uri="{9D8B030D-6E8A-4147-A177-3AD203B41FA5}">
                      <a16:colId xmlns:a16="http://schemas.microsoft.com/office/drawing/2014/main" val="95843641"/>
                    </a:ext>
                  </a:extLst>
                </a:gridCol>
                <a:gridCol w="326792">
                  <a:extLst>
                    <a:ext uri="{9D8B030D-6E8A-4147-A177-3AD203B41FA5}">
                      <a16:colId xmlns:a16="http://schemas.microsoft.com/office/drawing/2014/main" val="1387575317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2972024785"/>
                    </a:ext>
                  </a:extLst>
                </a:gridCol>
                <a:gridCol w="1640194">
                  <a:extLst>
                    <a:ext uri="{9D8B030D-6E8A-4147-A177-3AD203B41FA5}">
                      <a16:colId xmlns:a16="http://schemas.microsoft.com/office/drawing/2014/main" val="3803748629"/>
                    </a:ext>
                  </a:extLst>
                </a:gridCol>
              </a:tblGrid>
              <a:tr h="3520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7denní incidence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(počet případů za 7 dní na 100 tisíc obyvatel)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97551942"/>
                  </a:ext>
                </a:extLst>
              </a:tr>
              <a:tr h="1507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Kategorie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za předchozí den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Denní 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(průměr 7 dnů)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+</a:t>
                      </a:r>
                      <a:endParaRPr lang="cs-CZ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0028881"/>
                  </a:ext>
                </a:extLst>
              </a:tr>
              <a:tr h="1887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29.8 [-0.8]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 [-0.3]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9293966"/>
                  </a:ext>
                </a:extLst>
              </a:tr>
              <a:tr h="175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+ 113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456 [-12]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okresů – 7denní incidence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6720381"/>
                  </a:ext>
                </a:extLst>
              </a:tr>
              <a:tr h="25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+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+ 12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 [-1]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0–25 případů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&gt;25–50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&gt;50 případů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4492"/>
                  </a:ext>
                </a:extLst>
              </a:tr>
              <a:tr h="175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327090"/>
                  </a:ext>
                </a:extLst>
              </a:tr>
              <a:tr h="3520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Celkový souhrn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7denní incidence / nejnižší vs. nejvyšší hodnoty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(počet případů za 7 dní na 100 tisíc obyvatel)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248530"/>
                  </a:ext>
                </a:extLst>
              </a:tr>
              <a:tr h="204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 –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1 661 272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Nejnižší vs. nejvyšší hodnota - kraje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78021460"/>
                  </a:ext>
                </a:extLst>
              </a:tr>
              <a:tr h="204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 (65+)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260 431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Karlovarský kraj [6]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Zlínský kraj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[49]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51936"/>
                  </a:ext>
                </a:extLst>
              </a:tr>
              <a:tr h="204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Vyléčení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1 620 098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Nejnižší vs. nejvyšší hodnota - okresy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741245"/>
                  </a:ext>
                </a:extLst>
              </a:tr>
              <a:tr h="204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úmrtí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30 108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Cheb [1]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Český Krumlov [88]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84292648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36BD2421-0048-4D7D-8A62-467194E5F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23925"/>
              </p:ext>
            </p:extLst>
          </p:nvPr>
        </p:nvGraphicFramePr>
        <p:xfrm>
          <a:off x="320116" y="3710020"/>
          <a:ext cx="9885237" cy="2243973"/>
        </p:xfrm>
        <a:graphic>
          <a:graphicData uri="http://schemas.openxmlformats.org/drawingml/2006/table">
            <a:tbl>
              <a:tblPr firstRow="1" firstCol="1" bandRow="1"/>
              <a:tblGrid>
                <a:gridCol w="2414415">
                  <a:extLst>
                    <a:ext uri="{9D8B030D-6E8A-4147-A177-3AD203B41FA5}">
                      <a16:colId xmlns:a16="http://schemas.microsoft.com/office/drawing/2014/main" val="388304527"/>
                    </a:ext>
                  </a:extLst>
                </a:gridCol>
                <a:gridCol w="2298555">
                  <a:extLst>
                    <a:ext uri="{9D8B030D-6E8A-4147-A177-3AD203B41FA5}">
                      <a16:colId xmlns:a16="http://schemas.microsoft.com/office/drawing/2014/main" val="1852776079"/>
                    </a:ext>
                  </a:extLst>
                </a:gridCol>
                <a:gridCol w="295854">
                  <a:extLst>
                    <a:ext uri="{9D8B030D-6E8A-4147-A177-3AD203B41FA5}">
                      <a16:colId xmlns:a16="http://schemas.microsoft.com/office/drawing/2014/main" val="2563959897"/>
                    </a:ext>
                  </a:extLst>
                </a:gridCol>
                <a:gridCol w="2363726">
                  <a:extLst>
                    <a:ext uri="{9D8B030D-6E8A-4147-A177-3AD203B41FA5}">
                      <a16:colId xmlns:a16="http://schemas.microsoft.com/office/drawing/2014/main" val="1199913480"/>
                    </a:ext>
                  </a:extLst>
                </a:gridCol>
                <a:gridCol w="2512687">
                  <a:extLst>
                    <a:ext uri="{9D8B030D-6E8A-4147-A177-3AD203B41FA5}">
                      <a16:colId xmlns:a16="http://schemas.microsoft.com/office/drawing/2014/main" val="2065012782"/>
                    </a:ext>
                  </a:extLst>
                </a:gridCol>
              </a:tblGrid>
              <a:tr h="2003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Testování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Hospitalizace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86146"/>
                  </a:ext>
                </a:extLst>
              </a:tr>
              <a:tr h="202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Antigenní testy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26879"/>
                  </a:ext>
                </a:extLst>
              </a:tr>
              <a:tr h="440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+ 4 254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[7 279 741]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+ 49 126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[17 093 973]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68495"/>
                  </a:ext>
                </a:extLst>
              </a:tr>
              <a:tr h="4401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Kumulativní počet provedených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testů za 7 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Hospitalizovaní tvoří 4,4 % z celkem pozitivních.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Těžký průběh onemocnění a na JIP je hlášeno u 114 osob, 45x UPV, 4x ECMO.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15 nově přijatých pacientů. Průměrný věk nově přijatých pacientů činí 58 let.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Těžký stav je hlášen u 1 nově přijatých pacientů, stav střední je hlášen 6x.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Nejvíce příjmů bylo v následujících krajích: HMP (3), JHC (2), MSK (2).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16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20237"/>
                  </a:ext>
                </a:extLst>
              </a:tr>
              <a:tr h="22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125 372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96140"/>
                  </a:ext>
                </a:extLst>
              </a:tr>
              <a:tr h="22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Antigenní testy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1 131 477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06505"/>
                  </a:ext>
                </a:extLst>
              </a:tr>
              <a:tr h="216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provedených testů za 7 dní/100 tis. ob.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35224"/>
                  </a:ext>
                </a:extLst>
              </a:tr>
              <a:tr h="22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1 172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49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2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5241C-BF5B-4EF1-A22B-F127449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hospitalizací – kapacity IP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B63C737-6341-4079-ABE9-1CAEE9C95CC3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EBFADCD-FA99-4A8C-A20F-C7E8A0A420AC}"/>
              </a:ext>
            </a:extLst>
          </p:cNvPr>
          <p:cNvSpPr/>
          <p:nvPr/>
        </p:nvSpPr>
        <p:spPr>
          <a:xfrm>
            <a:off x="127187" y="976388"/>
            <a:ext cx="9885238" cy="546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Dostupné kapacity dle dispečinku 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UPV - volná kapacita (665 lůžek), tj. 30,2 % celku. ECMO - volná kapacita (61 přístrojů), tj. 68,5 % celku.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JIP lůžka (HFNO+UPV): volná kapacita COVID+ 936 lůžek (+ volná kapacita pro COVID- pacienty 686 lůžek).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</a:t>
            </a: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lůžka s O2: volná kapacita COVID+ 1 605 lůžek (+ volná kapacita pro COVID- pacienty 4981 lůžek).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1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Podíl (%) celkové kapacity JIP obsazené pacienty s COVID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ČR: 114 pacientů na JIP - 3,0 %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Hlavní město Praha: 12 pacientů na JIP - 1,4 %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Středočeský kraj: 6 pacientů na JIP - 2,2 %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Jihočeský kraj: 3 pacientů na JIP - 1,9 %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Plzeňský kraj: 6 pacientů na JIP - 2,5 %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Karlovarský kraj: pacientů na JIP -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Ústecký kraj: 11 pacientů na JIP - 3,9 %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Liberecký kraj: 6 pacientů na JIP - 5,2 %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Královéhradecký kraj: 2 pacientů na JIP - 0,8 %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Pardubický kraj: 4 pacientů na JIP - 3,1 %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Kraj Vysočina: 2 pacientů na JIP - 1,7 %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Jihomoravský kraj: 23 pacientů na JIP - 5,6 %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Olomoucký kraj: 8 pacientů na JIP - 4,0 %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Zlínský kraj: 13 pacientů na JIP - 7,7 % celkové kapacity JIP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Moravskoslezský kraj: 18 pacientů na JIP - 3,4 % celkové kapacity JIP 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4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989DF-91DB-4ABC-8CE4-E07F5D79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71" y="1"/>
            <a:ext cx="9484186" cy="896492"/>
          </a:xfrm>
        </p:spPr>
        <p:txBody>
          <a:bodyPr/>
          <a:lstStyle/>
          <a:p>
            <a:r>
              <a:rPr lang="cs-CZ" dirty="0"/>
              <a:t>Přehled provedených očkování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EABD77-D89E-4A43-9AB6-35F2DE9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8" y="1032024"/>
            <a:ext cx="8900931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61A0F5-6171-453F-B562-4FE8DF5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9832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Německo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+1 978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Mutace B.1.617 (tzv. indická) se dle Institutu Roberta Kocha v KT 19 (10. – 16. 5.) v SRN dále nerozšiřovala. Naopak se její podíl mírně snížil na 2,2%. Dominantní je nadále mutace B.1.1.1.7 s cca 90 %. Ostatní mutace jsou vzácné.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Očkování:</a:t>
                      </a: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 27. 5. včetně bylo aplikováno 48.385.907 vakcín</a:t>
                      </a: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(+994.155 oproti předešlému dni)</a:t>
                      </a: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1. dávkou bylo naočkováno 34 711 424</a:t>
                      </a: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(+393.480) osob</a:t>
                      </a: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2. dávkou 13.674.483 </a:t>
                      </a: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(+600.675)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 5. se konal tzv. „očkovací summit“ spolkové vlády s ministerskými předsedy spolkových zemí. Výsledkem je především rozhodnutí, že </a:t>
                      </a: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 7. 6. se mohou očkovat děti 12 až 15 let</a:t>
                      </a: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ale nebudou mít žádnou přednost. Rozhodnou dětští lékaři po konzultaci s rodiči. Očkování nebude povinné a nebude ani podmínkou pro školní docházku! Spolková vláda zopakovala závazek do konce léta každému občanovi od 12 let umožnit očkování.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 přísných podmínek se v Hamburku od 28. 5. znovu otevírají divadla a koncertní sály. Návštěvníci musí ukázat negativní </a:t>
                      </a:r>
                      <a:r>
                        <a:rPr lang="cs-CZ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koronatest</a:t>
                      </a: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očkovací průkaz nebo doklad o uzdravení. Roušky jsou vyžadovány.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Šlesvicko</a:t>
                      </a: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Holštýnsko plánuje další uvolnění. Od pondělí 31. 5. se bude moci uvnitř znovu setkat až 10 lidí. Počet domácností není omezen. Otevřena budou také sportovní zařízení (i posilovny).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0" y="6468392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situační zpráva </a:t>
            </a:r>
          </a:p>
        </p:txBody>
      </p:sp>
    </p:spTree>
    <p:extLst>
      <p:ext uri="{BB962C8B-B14F-4D97-AF65-F5344CB8AC3E}">
        <p14:creationId xmlns:p14="http://schemas.microsoft.com/office/powerpoint/2010/main" val="57838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35E54-C384-44EB-ACCD-3C5CB201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- spolkové země - Německo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186D53B-7AA1-4DAF-940C-E4156A492207}"/>
              </a:ext>
            </a:extLst>
          </p:cNvPr>
          <p:cNvSpPr/>
          <p:nvPr/>
        </p:nvSpPr>
        <p:spPr>
          <a:xfrm>
            <a:off x="332819" y="6454527"/>
            <a:ext cx="1204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RKI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143D5A-E598-4B97-AC3F-48F398C6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66" y="1847629"/>
            <a:ext cx="1657581" cy="31627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E420327-FAE2-49DC-8924-7E8298DFD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99" y="1036275"/>
            <a:ext cx="4467778" cy="51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8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sp>
        <p:nvSpPr>
          <p:cNvPr id="151" name="TextovéPole 1">
            <a:extLst>
              <a:ext uri="{FF2B5EF4-FFF2-40B4-BE49-F238E27FC236}">
                <a16:creationId xmlns:a16="http://schemas.microsoft.com/office/drawing/2014/main" id="{FC71C6AE-54AD-4D39-98EC-1C30B3570BA2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ÚZIS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578A86-C7E9-433D-B696-F37FC8EB634F}"/>
              </a:ext>
            </a:extLst>
          </p:cNvPr>
          <p:cNvSpPr/>
          <p:nvPr/>
        </p:nvSpPr>
        <p:spPr>
          <a:xfrm>
            <a:off x="332819" y="2209342"/>
            <a:ext cx="24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Bundesrepublik Deutschland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3C6F7BA-DFC1-41FA-BAE5-A84AA5F78C3D}"/>
              </a:ext>
            </a:extLst>
          </p:cNvPr>
          <p:cNvSpPr/>
          <p:nvPr/>
        </p:nvSpPr>
        <p:spPr>
          <a:xfrm>
            <a:off x="5903053" y="4780364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47BD82-2C8B-4AFA-AEFB-B262486FC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059" y="1994030"/>
            <a:ext cx="1657581" cy="316274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3AD1A29-0FAC-4695-84A7-54B56CE50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147" y="954182"/>
            <a:ext cx="7880637" cy="524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0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" y="14148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sp>
        <p:nvSpPr>
          <p:cNvPr id="122" name="TextovéPole 1">
            <a:extLst>
              <a:ext uri="{FF2B5EF4-FFF2-40B4-BE49-F238E27FC236}">
                <a16:creationId xmlns:a16="http://schemas.microsoft.com/office/drawing/2014/main" id="{C3AAD9DB-4093-43EF-80AD-47820CE6AC69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ÚZIS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741FFED-F2ED-4C3D-8D87-7AEB5683E317}"/>
              </a:ext>
            </a:extLst>
          </p:cNvPr>
          <p:cNvSpPr/>
          <p:nvPr/>
        </p:nvSpPr>
        <p:spPr>
          <a:xfrm>
            <a:off x="285334" y="3453771"/>
            <a:ext cx="24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Bundesrepublik Deutschland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C737501-B265-4102-9183-F67B693738F9}"/>
              </a:ext>
            </a:extLst>
          </p:cNvPr>
          <p:cNvSpPr/>
          <p:nvPr/>
        </p:nvSpPr>
        <p:spPr>
          <a:xfrm>
            <a:off x="5522232" y="2163520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902408-1A49-49BB-8ABA-ED962160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059" y="2195565"/>
            <a:ext cx="1657581" cy="31627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F08D88D-78C6-45B1-8D05-08A4B80D2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28" y="1074828"/>
            <a:ext cx="7661807" cy="53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45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8AF35-8598-42EB-86B1-7D909344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BA5C879-A9B9-412B-8F76-A1404029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38768"/>
              </p:ext>
            </p:extLst>
          </p:nvPr>
        </p:nvGraphicFramePr>
        <p:xfrm>
          <a:off x="332819" y="1035050"/>
          <a:ext cx="9885237" cy="507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437">
                  <a:extLst>
                    <a:ext uri="{9D8B030D-6E8A-4147-A177-3AD203B41FA5}">
                      <a16:colId xmlns:a16="http://schemas.microsoft.com/office/drawing/2014/main" val="3845647527"/>
                    </a:ext>
                  </a:extLst>
                </a:gridCol>
                <a:gridCol w="1838742">
                  <a:extLst>
                    <a:ext uri="{9D8B030D-6E8A-4147-A177-3AD203B41FA5}">
                      <a16:colId xmlns:a16="http://schemas.microsoft.com/office/drawing/2014/main" val="3769766953"/>
                    </a:ext>
                  </a:extLst>
                </a:gridCol>
                <a:gridCol w="6858058">
                  <a:extLst>
                    <a:ext uri="{9D8B030D-6E8A-4147-A177-3AD203B41FA5}">
                      <a16:colId xmlns:a16="http://schemas.microsoft.com/office/drawing/2014/main" val="682070041"/>
                    </a:ext>
                  </a:extLst>
                </a:gridCol>
              </a:tblGrid>
              <a:tr h="830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86469"/>
                  </a:ext>
                </a:extLst>
              </a:tr>
              <a:tr h="41543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Rakousko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+ 229</a:t>
                      </a:r>
                    </a:p>
                    <a:p>
                      <a:pPr algn="l"/>
                      <a:endParaRPr lang="de-DE" sz="1400" b="0" i="0" dirty="0">
                        <a:solidFill>
                          <a:srgbClr val="000000"/>
                        </a:solidFill>
                        <a:effectLst/>
                        <a:latin typeface="univers_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Další uvolnění od 10. 6.: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Zavírací hodina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 pohostinství a pro veřejné akce se posune z 22 hod.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24 hod.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pohostinství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bude moci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 stolu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sedět: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až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8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dospělých osob ve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vnitřních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prostorech,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až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dospělých osob ve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venkovních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prostorech (v obou případech se do kvóty nepočítají děti).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Minimální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odstup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 snižuje ze 2 na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metr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Vstup bude nadále podmíněn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pravidlem 3G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(očkovaný, uzdravený, otestovaný).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 oblasti 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kulturních, společenských a sportovních akcí: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nadále platí omezení max. 1 500 návštěvníků ve vnitřních prostorech a max. 3 000 ve venkovních prostorech,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max. obsazenost se zvyšuje z 50% na 75% kapacity.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Volnočasová a sportovní zařízení, obchody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minimální plocha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 návštěvníka/zákazníka se snižuje ze 20m2 na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10m2.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 hudební zkoušky (pěvecké sbory atp.) za předpokladu 3G přestávají omezení platit.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další rozvolnění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 </a:t>
                      </a:r>
                      <a:r>
                        <a:rPr lang="cs-CZ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července</a:t>
                      </a: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(podrobnosti budou v závislosti na vývoji situace předmětem dalších jednání). Mělo by dojít k uvolnění podmínek pro oslavy či svatby. Povinnost předkládat negativní test by se měla týkat až dětí od 12 let (namísto současných 10). U akcí venku i uvnitř má být možné plně využít kapacitu míst k sezení. V pohostinství mají odpadnout všechna omezení, otevřít mají i diskotéky a noční kluby.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de-DE" sz="1400" b="0" i="0" dirty="0">
                        <a:solidFill>
                          <a:srgbClr val="000000"/>
                        </a:solidFill>
                        <a:effectLst/>
                        <a:latin typeface="univers_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83694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3D28FBF7-B8BB-46A1-92F6-08E7BA46521C}"/>
              </a:ext>
            </a:extLst>
          </p:cNvPr>
          <p:cNvSpPr/>
          <p:nvPr/>
        </p:nvSpPr>
        <p:spPr>
          <a:xfrm>
            <a:off x="249681" y="6488667"/>
            <a:ext cx="3002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Zdroj dat: AGES, situační zpráva </a:t>
            </a:r>
          </a:p>
        </p:txBody>
      </p:sp>
    </p:spTree>
    <p:extLst>
      <p:ext uri="{BB962C8B-B14F-4D97-AF65-F5344CB8AC3E}">
        <p14:creationId xmlns:p14="http://schemas.microsoft.com/office/powerpoint/2010/main" val="338699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0971C-AA46-46DB-9DD2-F1D6925D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- spolkové země - Rakouskou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E16708B-F6CE-4F4D-9AC1-586FBAADEC4A}"/>
              </a:ext>
            </a:extLst>
          </p:cNvPr>
          <p:cNvSpPr/>
          <p:nvPr/>
        </p:nvSpPr>
        <p:spPr>
          <a:xfrm>
            <a:off x="332819" y="6454527"/>
            <a:ext cx="1369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AGES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976088-EC0E-461C-9ABB-A6F1B64F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809" y="2036048"/>
            <a:ext cx="1657581" cy="31627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1C0F11-6167-461A-BB05-0955AC1D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14" y="1111892"/>
            <a:ext cx="8232860" cy="50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5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Rakouskem</a:t>
            </a:r>
            <a:endParaRPr lang="cs-CZ" dirty="0"/>
          </a:p>
        </p:txBody>
      </p:sp>
      <p:sp>
        <p:nvSpPr>
          <p:cNvPr id="161" name="TextovéPole 1">
            <a:extLst>
              <a:ext uri="{FF2B5EF4-FFF2-40B4-BE49-F238E27FC236}">
                <a16:creationId xmlns:a16="http://schemas.microsoft.com/office/drawing/2014/main" id="{8DF44463-D79F-49B2-863B-84A10C645A17}"/>
              </a:ext>
            </a:extLst>
          </p:cNvPr>
          <p:cNvSpPr txBox="1"/>
          <p:nvPr/>
        </p:nvSpPr>
        <p:spPr>
          <a:xfrm>
            <a:off x="186608" y="6500082"/>
            <a:ext cx="2275237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AGES/EMS, ÚZIS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0DBDAF-0477-4C8B-A529-3E40AFE9E897}"/>
              </a:ext>
            </a:extLst>
          </p:cNvPr>
          <p:cNvSpPr txBox="1"/>
          <p:nvPr/>
        </p:nvSpPr>
        <p:spPr>
          <a:xfrm>
            <a:off x="3833768" y="4874004"/>
            <a:ext cx="210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Republik Österreich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4B987F0-8B46-419A-8BB4-4A1373EA40EF}"/>
              </a:ext>
            </a:extLst>
          </p:cNvPr>
          <p:cNvSpPr/>
          <p:nvPr/>
        </p:nvSpPr>
        <p:spPr>
          <a:xfrm>
            <a:off x="5690970" y="1398756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B96034-2DB7-41C7-8522-8B012AE7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188" y="2173246"/>
            <a:ext cx="1657581" cy="31627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47F8BF-29DA-46A9-AC7C-333419B50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10" y="1014931"/>
            <a:ext cx="8167456" cy="56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2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509E5-F1D5-4F59-9618-63243121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Horní Rakousy – počet případů za 7 dní na 100 tisíc obyvatel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C8D6B9-4F7A-4883-BC32-97F61E03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45" y="1847629"/>
            <a:ext cx="1657581" cy="31627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BC24850-DA22-4B0D-8E26-A75DCC7C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50" y="1159097"/>
            <a:ext cx="7367500" cy="5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80FDC-F73A-483C-9301-96D6004E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shrnutí počtu případů za předchozí den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95F89CDE-EC79-4DD5-AE07-BDB6B898700E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237E83-9D50-4D47-98A5-18A4952E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73" y="1103640"/>
            <a:ext cx="8314530" cy="50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33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29191-708F-4B6C-8E0F-8B974C3C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Dolní Rakousy  – počet případů za 7 dní na 100 tisíc obyvatel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0B4E99-AD6D-457B-BADB-5BCCD425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715" y="2014547"/>
            <a:ext cx="1657581" cy="31627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65F178-4B47-469A-9115-A106B01D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3" y="968627"/>
            <a:ext cx="6613766" cy="5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2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Ministerstwo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zdrowia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situační zpráva 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2087EA1-7394-4B93-BC6D-1707D37E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40049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+ 333</a:t>
                      </a: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 4. 6. umožnění konání koncertů a cirkusových představení v otevřených prostorách s max. obsazením 250 osob a s omezením 1os./15m2.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82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71B0A-9079-43C3-8990-CFBC2EFF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– Polská vojvodství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7983F3-E2ED-4BA3-B5CD-D3CBDC15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364" y="1964397"/>
            <a:ext cx="1658256" cy="316409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D1CDF9F-BFF7-4A3C-8127-A3210359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26" y="1045027"/>
            <a:ext cx="5839223" cy="52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61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B7689-7104-4E07-956B-D2FB38D0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– česko-polské příhraničí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D8D31B-82E5-48A7-A328-96383835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3" y="896493"/>
            <a:ext cx="7300364" cy="54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0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B7689-7104-4E07-956B-D2FB38D0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– Slezské vojvodství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E49CA1-DD2B-44EC-9AC8-BE8694B4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23" y="1097802"/>
            <a:ext cx="5905553" cy="51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6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korona.gov.sk, situační zpráva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4A1D42B-4A17-47C2-BD8E-06A9DEDF4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30615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Vláda rozhodla 26. 5. umožnit očkování vakcínou Sputnik V od 7. 6. v počtu do 200 000 dávek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Slovensko zřídilo Cestovatelský semafor schvalovaný vládou: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seznam zelených států – stát EU anebo stát mimo EU s vysokou mírou proočkovanosti a příznivou epidemiologickou situací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seznam červených států – stát mimo EU s nepříznivou epidemiologickou situací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seznam černých států – stát EU anebo stát mimo EU, který není uvedený v Zeleném ani v Červeném systému Cestovatelského semaforu SR.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2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vývoj 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B109E666-7727-497D-8191-869E2B75F785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covid-19.nczisk.sk/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A73633-4BB9-4933-AF00-623A7DC0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1" y="1016435"/>
            <a:ext cx="9378493" cy="53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53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13CD70E4-3545-44B7-931A-E69D2DE2EEAA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korona.gov.sk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9B463A-0BF8-4B0B-8DD8-43DBB878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195" y="1028279"/>
            <a:ext cx="5166486" cy="53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0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3F3F8-6C3F-4CE0-8D3F-9C4CB64A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– kraje - Slovensko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E8640AE-AC2C-4FB2-B0C7-FD1E549B1C38}"/>
              </a:ext>
            </a:extLst>
          </p:cNvPr>
          <p:cNvSpPr/>
          <p:nvPr/>
        </p:nvSpPr>
        <p:spPr>
          <a:xfrm>
            <a:off x="332819" y="6454527"/>
            <a:ext cx="197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korona.gov.sk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4F3D71-0217-4C89-99F9-94FDBF4C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2" y="1060099"/>
            <a:ext cx="9321592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9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3F3F8-6C3F-4CE0-8D3F-9C4CB64A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Situace v příhraničí se Slovenskem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E8640AE-AC2C-4FB2-B0C7-FD1E549B1C38}"/>
              </a:ext>
            </a:extLst>
          </p:cNvPr>
          <p:cNvSpPr/>
          <p:nvPr/>
        </p:nvSpPr>
        <p:spPr>
          <a:xfrm>
            <a:off x="332819" y="6454527"/>
            <a:ext cx="197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korona.gov.sk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84FD930-EDC5-470A-9BEE-48B7E5A5CBC0}"/>
              </a:ext>
            </a:extLst>
          </p:cNvPr>
          <p:cNvSpPr/>
          <p:nvPr/>
        </p:nvSpPr>
        <p:spPr>
          <a:xfrm>
            <a:off x="7120622" y="4991488"/>
            <a:ext cx="287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Slovenská Republika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B2FB66B-C8E8-44FB-8CB1-394DF7848DB8}"/>
              </a:ext>
            </a:extLst>
          </p:cNvPr>
          <p:cNvSpPr/>
          <p:nvPr/>
        </p:nvSpPr>
        <p:spPr>
          <a:xfrm>
            <a:off x="2597791" y="2171388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7D157D-A379-40DA-8F09-71526F15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757" y="1828747"/>
            <a:ext cx="1657581" cy="31627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032293C-EA02-4FFC-99A9-58073C01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04" y="1043039"/>
            <a:ext cx="8556110" cy="52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A36EC-53DE-4BE7-AC9D-BD81ED62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EPIDEMIOLOGICKÁ ZÁTĚŽ DLE VĚKOVÝCH KATEGORIÍ OBYVATEL:</a:t>
            </a:r>
            <a:br>
              <a:rPr lang="cs-CZ" sz="1800" dirty="0"/>
            </a:br>
            <a:r>
              <a:rPr lang="cs-CZ" sz="1800" dirty="0"/>
              <a:t>7denní počty nových případů na 100tis. obyv. dané věkové třídy (týdenní změna v %)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3ECFC294-840C-49E3-80B1-314A3BA8471A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D350831-B15C-4786-A522-5F1797D0D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26604"/>
              </p:ext>
            </p:extLst>
          </p:nvPr>
        </p:nvGraphicFramePr>
        <p:xfrm>
          <a:off x="577708" y="1528683"/>
          <a:ext cx="9395460" cy="4339209"/>
        </p:xfrm>
        <a:graphic>
          <a:graphicData uri="http://schemas.openxmlformats.org/drawingml/2006/table">
            <a:tbl>
              <a:tblPr/>
              <a:tblGrid>
                <a:gridCol w="1172210">
                  <a:extLst>
                    <a:ext uri="{9D8B030D-6E8A-4147-A177-3AD203B41FA5}">
                      <a16:colId xmlns:a16="http://schemas.microsoft.com/office/drawing/2014/main" val="2927711953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2018857739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315874685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873738044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633394388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3635908972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3741743911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3418937603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1520102704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23011400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kraje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2 roky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5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– 11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– 15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– 19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29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49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64let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65+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0542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 (-37.57 %)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 (-20.66 %)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 (-58.68 %)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 (-18.88 %)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 (-22.89 %)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 (-33.78 %)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 (-31.64 %)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 (-53.42 %)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 (-37.06 %)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9896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 (-44.02 %)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 (30.12 %)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 (-36.03 %)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 (-41.43 %)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 (-47.96 %)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 (-26.32 %)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 (-57.81 %)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 (-25.93 %)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7967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 (14.29 %)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 (-12.63 %)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 (-54.61 %)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33.1 (49.77 %)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 (32.97 %)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 (-26.55 %)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 (-32.22 %)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 (-55.17 %)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 (-46.73 %)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97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 (100.00 %)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 (-49.89 %)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 (-45.26 %)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 (-56.44 %)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 (98.04 %)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 (53.57 %)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 (-11.18 %)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 (-53.09 %)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 (-5.71 %)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4659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 (-50.00 %)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(-52.17 %)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 (-30.67 %)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(-40.91 %)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 (-87.88 %)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9408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 (-37.54 %)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 (-38.90 %)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26.4 (-20.72 %)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 (-8.72 %)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 (-35.86 %)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 (-3.23 %)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 (-24.11 %)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(-39.58 %)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 (-52.33 %)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08309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 (-40.00 %)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 (-26.27 %)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 (-53.86 %)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 (-16.67 %)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 (28.00 %)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 (-30.65 %)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 (-47.37 %)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(-68.00 %)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27.5 (-7.41 %)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7572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 (-50.00 %)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(-66.67 %)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 (-83.46 %)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(-63.86 %)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(-44.23 %)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 (-20.45 %)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 (-20.48 %)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2202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 (-75.00 %)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 (-40.40 %)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 (-24.44 %)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 (-10.84 %)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 (-39.29 %)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 (-47.57 %)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 (-67.24 %)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 (-33.18 %)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05109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 (-63.66 %)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 (18.58 %)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 (7.27 %)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(-60.00 %)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 (-34.16 %)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 (-31.54 %)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 (-51.94 %)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 (-62.71 %)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6675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 (-22.12 %)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 (-58.14 %)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 (-30.74 %)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 (-51.52 %)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 (-5.10 %)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 (-43.26 %)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 (-48.87 %)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 (-43.33 %)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 (-54.17 %)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486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 (66.23 %)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30.6 (-33.33 %)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29.3 (-25.82 %)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 (-26.11 %)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 (0.00 %)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 (-46.04 %)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 (-30.32 %)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 (-50.28 %)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 (-38.16 %)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8049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28.4 (-49.91 %)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 (-64.39 %)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61.3 (65.23 %)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 (-15.09 %)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 (-23.01 %)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 (-51.50 %)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31.7 (-5.93 %)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 (-51.39 %)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 (-55.86 %)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3966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 (-61.12 %)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 (-46.41 %)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33.9 (-16.91 %)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 (-41.63 %)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 (-36.23 %)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 (-50.62 %)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 (-44.20 %)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 (-34.71 %)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 (-10.86 %)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1339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 (-31.75 %)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 (-45.00 %)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 (-27.18 %)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 (-22.78 %)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 (-20.41 %)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 (-36.84 %)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 (-33.72 %)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 (-47.71 %)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 (-39.16 %)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6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2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D897D-2DFC-4E11-BB87-B413729E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denních počtů případů a </a:t>
            </a:r>
            <a:r>
              <a:rPr lang="en-US" dirty="0"/>
              <a:t>7</a:t>
            </a:r>
            <a:r>
              <a:rPr lang="cs-CZ" dirty="0"/>
              <a:t>denního klouzavého průměru 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0C3DF020-98BE-4C5E-8302-44771251DF0C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4DD743-31C8-4128-A3F4-D5C908FCDE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0" y="1038272"/>
            <a:ext cx="9187815" cy="5320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48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E523-B5DC-46B9-B0A4-7F78277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71" y="1"/>
            <a:ext cx="9424385" cy="896492"/>
          </a:xfrm>
        </p:spPr>
        <p:txBody>
          <a:bodyPr/>
          <a:lstStyle/>
          <a:p>
            <a:r>
              <a:rPr lang="cs-CZ" dirty="0"/>
              <a:t>Průměrný počet případů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8AFE2EB-6F4B-4DAB-BAD9-8A015FDD7C65}"/>
              </a:ext>
            </a:extLst>
          </p:cNvPr>
          <p:cNvSpPr/>
          <p:nvPr/>
        </p:nvSpPr>
        <p:spPr>
          <a:xfrm>
            <a:off x="10081974" y="3328332"/>
            <a:ext cx="1963498" cy="143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7denní klouzavý průměr má hodnotu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456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DF32C-0770-4CF2-ACCE-03F23EE06CE5}"/>
              </a:ext>
            </a:extLst>
          </p:cNvPr>
          <p:cNvSpPr/>
          <p:nvPr/>
        </p:nvSpPr>
        <p:spPr>
          <a:xfrm>
            <a:off x="332819" y="6454527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59A65C-51EB-43D9-8C16-E5CD2CFC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71" y="1120316"/>
            <a:ext cx="8532664" cy="52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A1B8E-0A69-4F28-8982-530F79A4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19" y="0"/>
            <a:ext cx="9152656" cy="896492"/>
          </a:xfrm>
        </p:spPr>
        <p:txBody>
          <a:bodyPr/>
          <a:lstStyle/>
          <a:p>
            <a:r>
              <a:rPr lang="cs-CZ" sz="2000" dirty="0"/>
              <a:t>Vývoj 7denní incidence za posledních 30 dnů</a:t>
            </a:r>
            <a:br>
              <a:rPr lang="cs-CZ" sz="2000" dirty="0"/>
            </a:br>
            <a:r>
              <a:rPr lang="cs-CZ" sz="2000" dirty="0"/>
              <a:t>(počet případů hlášených za 7 dní přepočtených na 100 tisíc obyvatel)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113C0-95BB-48A0-8D4C-5342BB749E84}"/>
              </a:ext>
            </a:extLst>
          </p:cNvPr>
          <p:cNvSpPr/>
          <p:nvPr/>
        </p:nvSpPr>
        <p:spPr>
          <a:xfrm>
            <a:off x="332819" y="6454527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A3E97D-9671-46FD-A71F-8B80F333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3" y="1183112"/>
            <a:ext cx="8109754" cy="49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0DE03-CB2F-4BB2-8E90-18B7517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/>
              <a:t>Vývoj 7denní incidence </a:t>
            </a:r>
            <a:br>
              <a:rPr lang="cs-CZ" sz="2000" dirty="0"/>
            </a:br>
            <a:r>
              <a:rPr lang="cs-CZ" sz="2000" dirty="0"/>
              <a:t>(počet případů za 7 dní v přepočtu na 100 tisíc obyvatel) - kraje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E63ADC5-DAAE-40DE-BA90-897252D56C9C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352546-C8EC-49B9-A172-BEC0B72BF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15" y="990600"/>
            <a:ext cx="8639872" cy="53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0DE03-CB2F-4BB2-8E90-18B7517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/>
              <a:t>Vývoj 7denní incidence </a:t>
            </a:r>
            <a:br>
              <a:rPr lang="cs-CZ" sz="2000" dirty="0"/>
            </a:br>
            <a:r>
              <a:rPr lang="cs-CZ" sz="2000" dirty="0"/>
              <a:t>(počet případů za 7 dní v přepočtu na 100 tisíc obyvatel)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5D959E21-10EE-47B8-BB38-C547A04D2499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EA123B-7972-4BCE-9FF2-FCC3A15B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28" y="1092620"/>
            <a:ext cx="8779671" cy="51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74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23296</TotalTime>
  <Words>2816</Words>
  <Application>Microsoft Office PowerPoint</Application>
  <PresentationFormat>Širokoúhlá obrazovka</PresentationFormat>
  <Paragraphs>470</Paragraphs>
  <Slides>39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Segoe UI</vt:lpstr>
      <vt:lpstr>Times New Roman</vt:lpstr>
      <vt:lpstr>univers_light</vt:lpstr>
      <vt:lpstr>Wingdings</vt:lpstr>
      <vt:lpstr>Motiv Office</vt:lpstr>
      <vt:lpstr>Analytický briefing EPI situace COVID-19</vt:lpstr>
      <vt:lpstr>Aktuální situace v ČR k 30. 5. 2021 (23:59)</vt:lpstr>
      <vt:lpstr>Celkové shrnutí počtu případů za předchozí den</vt:lpstr>
      <vt:lpstr>EPIDEMIOLOGICKÁ ZÁTĚŽ DLE VĚKOVÝCH KATEGORIÍ OBYVATEL: 7denní počty nových případů na 100tis. obyv. dané věkové třídy (týdenní změna v %)</vt:lpstr>
      <vt:lpstr>Vývoj denních počtů případů a 7denního klouzavého průměru </vt:lpstr>
      <vt:lpstr>Průměrný počet případů </vt:lpstr>
      <vt:lpstr>Vývoj 7denní incidence za posledních 30 dnů (počet případů hlášených za 7 dní přepočtených na 100 tisíc obyvatel)</vt:lpstr>
      <vt:lpstr>Vývoj 7denní incidence  (počet případů za 7 dní v přepočtu na 100 tisíc obyvatel) - kraje</vt:lpstr>
      <vt:lpstr>Vývoj 7denní incidence  (počet případů za 7 dní v přepočtu na 100 tisíc obyvatel)</vt:lpstr>
      <vt:lpstr>Srovnání počtů případů v jednotlivých dnech týdne za poslední 3 týdny</vt:lpstr>
      <vt:lpstr>VÝVOJ 7DENNÍHO KLOUZAVÉHO PRŮMĚRU</vt:lpstr>
      <vt:lpstr>Prezentace aplikace PowerPoint</vt:lpstr>
      <vt:lpstr>Týdenní změny (nárůst/pokles) </vt:lpstr>
      <vt:lpstr>Přehled situace v jednotlivých okresech (incidence za 7 dní) </vt:lpstr>
      <vt:lpstr>Počet testů PCR a pozitivních případů za posledních 30 dní</vt:lpstr>
      <vt:lpstr>Počet testů PCR a pozitivních případů za posledních 30 dní</vt:lpstr>
      <vt:lpstr>Počet Ag testů a pozitivních případů za posledních 30 dní</vt:lpstr>
      <vt:lpstr>Vývoj počtu celkově hospitalizovaných/JIP v čase</vt:lpstr>
      <vt:lpstr>Stav hospitalizací - souhrn</vt:lpstr>
      <vt:lpstr>Stav hospitalizací – kapacity IP</vt:lpstr>
      <vt:lpstr>Přehled provedených očkování</vt:lpstr>
      <vt:lpstr>Státy přímo sousedící s ČR – popis situace</vt:lpstr>
      <vt:lpstr>7denní incidence - spolkové země - Německo</vt:lpstr>
      <vt:lpstr>Situace v příhraničí s Německem</vt:lpstr>
      <vt:lpstr>Situace v příhraničí s Německem</vt:lpstr>
      <vt:lpstr>Státy přímo sousedící s ČR – popis situace</vt:lpstr>
      <vt:lpstr>7denní incidence - spolkové země - Rakouskou</vt:lpstr>
      <vt:lpstr>Situace v příhraničí s Rakouskem</vt:lpstr>
      <vt:lpstr>Horní Rakousy – počet případů za 7 dní na 100 tisíc obyvatel</vt:lpstr>
      <vt:lpstr>Dolní Rakousy  – počet případů za 7 dní na 100 tisíc obyvatel</vt:lpstr>
      <vt:lpstr>Státy přímo sousedící s ČR – popis situace</vt:lpstr>
      <vt:lpstr>7denní incidence – Polská vojvodství </vt:lpstr>
      <vt:lpstr>7denní incidence – česko-polské příhraničí</vt:lpstr>
      <vt:lpstr>7denní incidence – Slezské vojvodství</vt:lpstr>
      <vt:lpstr>Státy přímo sousedící s ČR – popis situace</vt:lpstr>
      <vt:lpstr>7denní vývoj situace na Slovensku</vt:lpstr>
      <vt:lpstr>Situace na Slovensku</vt:lpstr>
      <vt:lpstr>7denní incidence – kraje - Slovensko</vt:lpstr>
      <vt:lpstr>Situace v příhraničí se Slovenskem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 Jan RNDr. Ph.D.</dc:creator>
  <cp:lastModifiedBy>Zdeněk</cp:lastModifiedBy>
  <cp:revision>1825</cp:revision>
  <dcterms:created xsi:type="dcterms:W3CDTF">2020-07-15T10:33:32Z</dcterms:created>
  <dcterms:modified xsi:type="dcterms:W3CDTF">2021-05-31T13:37:19Z</dcterms:modified>
</cp:coreProperties>
</file>