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78"/>
  </p:notesMasterIdLst>
  <p:sldIdLst>
    <p:sldId id="256" r:id="rId3"/>
    <p:sldId id="1146" r:id="rId4"/>
    <p:sldId id="1105" r:id="rId5"/>
    <p:sldId id="2780" r:id="rId6"/>
    <p:sldId id="2500" r:id="rId7"/>
    <p:sldId id="2533" r:id="rId8"/>
    <p:sldId id="257" r:id="rId9"/>
    <p:sldId id="258" r:id="rId10"/>
    <p:sldId id="1854" r:id="rId11"/>
    <p:sldId id="1642" r:id="rId12"/>
    <p:sldId id="1999" r:id="rId13"/>
    <p:sldId id="2655" r:id="rId14"/>
    <p:sldId id="2656" r:id="rId15"/>
    <p:sldId id="1318" r:id="rId16"/>
    <p:sldId id="1125" r:id="rId17"/>
    <p:sldId id="2910" r:id="rId18"/>
    <p:sldId id="1404" r:id="rId19"/>
    <p:sldId id="261" r:id="rId20"/>
    <p:sldId id="1918" r:id="rId21"/>
    <p:sldId id="2911" r:id="rId22"/>
    <p:sldId id="1830" r:id="rId23"/>
    <p:sldId id="2657" r:id="rId24"/>
    <p:sldId id="2874" r:id="rId25"/>
    <p:sldId id="2889" r:id="rId26"/>
    <p:sldId id="2890" r:id="rId27"/>
    <p:sldId id="2891" r:id="rId28"/>
    <p:sldId id="2912" r:id="rId29"/>
    <p:sldId id="2786" r:id="rId30"/>
    <p:sldId id="2899" r:id="rId31"/>
    <p:sldId id="2892" r:id="rId32"/>
    <p:sldId id="2913" r:id="rId33"/>
    <p:sldId id="2896" r:id="rId34"/>
    <p:sldId id="2893" r:id="rId35"/>
    <p:sldId id="1991" r:id="rId36"/>
    <p:sldId id="2914" r:id="rId37"/>
    <p:sldId id="1990" r:id="rId38"/>
    <p:sldId id="2915" r:id="rId39"/>
    <p:sldId id="2897" r:id="rId40"/>
    <p:sldId id="2916" r:id="rId41"/>
    <p:sldId id="1988" r:id="rId42"/>
    <p:sldId id="2917" r:id="rId43"/>
    <p:sldId id="2900" r:id="rId44"/>
    <p:sldId id="2106" r:id="rId45"/>
    <p:sldId id="2846" r:id="rId46"/>
    <p:sldId id="2918" r:id="rId47"/>
    <p:sldId id="2117" r:id="rId48"/>
    <p:sldId id="2919" r:id="rId49"/>
    <p:sldId id="2826" r:id="rId50"/>
    <p:sldId id="2828" r:id="rId51"/>
    <p:sldId id="2302" r:id="rId52"/>
    <p:sldId id="2898" r:id="rId53"/>
    <p:sldId id="2920" r:id="rId54"/>
    <p:sldId id="2103" r:id="rId55"/>
    <p:sldId id="2921" r:id="rId56"/>
    <p:sldId id="2340" r:id="rId57"/>
    <p:sldId id="2922" r:id="rId58"/>
    <p:sldId id="2303" r:id="rId59"/>
    <p:sldId id="2923" r:id="rId60"/>
    <p:sldId id="1963" r:id="rId61"/>
    <p:sldId id="2510" r:id="rId62"/>
    <p:sldId id="2909" r:id="rId63"/>
    <p:sldId id="1193" r:id="rId64"/>
    <p:sldId id="1510" r:id="rId65"/>
    <p:sldId id="2047" r:id="rId66"/>
    <p:sldId id="2048" r:id="rId67"/>
    <p:sldId id="2049" r:id="rId68"/>
    <p:sldId id="2924" r:id="rId69"/>
    <p:sldId id="2925" r:id="rId70"/>
    <p:sldId id="2926" r:id="rId71"/>
    <p:sldId id="2927" r:id="rId72"/>
    <p:sldId id="2082" r:id="rId73"/>
    <p:sldId id="2928" r:id="rId74"/>
    <p:sldId id="2929" r:id="rId75"/>
    <p:sldId id="2930" r:id="rId76"/>
    <p:sldId id="2304" r:id="rId7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D781094-9AD1-4EBB-9BD3-9C465924CE29}">
          <p14:sldIdLst>
            <p14:sldId id="256"/>
            <p14:sldId id="1146"/>
            <p14:sldId id="1105"/>
            <p14:sldId id="2780"/>
            <p14:sldId id="2500"/>
            <p14:sldId id="2533"/>
            <p14:sldId id="257"/>
            <p14:sldId id="258"/>
            <p14:sldId id="1854"/>
            <p14:sldId id="1642"/>
            <p14:sldId id="1999"/>
            <p14:sldId id="2655"/>
            <p14:sldId id="2656"/>
            <p14:sldId id="1318"/>
            <p14:sldId id="1125"/>
            <p14:sldId id="2910"/>
            <p14:sldId id="1404"/>
            <p14:sldId id="261"/>
            <p14:sldId id="1918"/>
            <p14:sldId id="2911"/>
            <p14:sldId id="1830"/>
            <p14:sldId id="2657"/>
            <p14:sldId id="2874"/>
            <p14:sldId id="2889"/>
            <p14:sldId id="2890"/>
            <p14:sldId id="2891"/>
            <p14:sldId id="2912"/>
            <p14:sldId id="2786"/>
            <p14:sldId id="2899"/>
            <p14:sldId id="2892"/>
            <p14:sldId id="2913"/>
            <p14:sldId id="2896"/>
            <p14:sldId id="2893"/>
            <p14:sldId id="1991"/>
            <p14:sldId id="2914"/>
            <p14:sldId id="1990"/>
            <p14:sldId id="2915"/>
            <p14:sldId id="2897"/>
            <p14:sldId id="2916"/>
            <p14:sldId id="1988"/>
            <p14:sldId id="2917"/>
            <p14:sldId id="2900"/>
            <p14:sldId id="2106"/>
            <p14:sldId id="2846"/>
            <p14:sldId id="2918"/>
            <p14:sldId id="2117"/>
            <p14:sldId id="2919"/>
            <p14:sldId id="2826"/>
            <p14:sldId id="2828"/>
            <p14:sldId id="2302"/>
            <p14:sldId id="2898"/>
            <p14:sldId id="2920"/>
            <p14:sldId id="2103"/>
            <p14:sldId id="2921"/>
            <p14:sldId id="2340"/>
            <p14:sldId id="2922"/>
            <p14:sldId id="2303"/>
            <p14:sldId id="2923"/>
            <p14:sldId id="1963"/>
            <p14:sldId id="2510"/>
            <p14:sldId id="2909"/>
            <p14:sldId id="1193"/>
            <p14:sldId id="1510"/>
            <p14:sldId id="2047"/>
            <p14:sldId id="2048"/>
            <p14:sldId id="2049"/>
            <p14:sldId id="2924"/>
            <p14:sldId id="2925"/>
            <p14:sldId id="2926"/>
            <p14:sldId id="2927"/>
            <p14:sldId id="2082"/>
            <p14:sldId id="2928"/>
            <p14:sldId id="2929"/>
            <p14:sldId id="2930"/>
            <p14:sldId id="2304"/>
          </p14:sldIdLst>
        </p14:section>
        <p14:section name="Oddíl bez názvu" id="{316D5729-9E2D-43F0-9384-FDA3FB99E8B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selý Zdeněk Mgr." initials="KZM" lastIdx="4" clrIdx="0">
    <p:extLst>
      <p:ext uri="{19B8F6BF-5375-455C-9EA6-DF929625EA0E}">
        <p15:presenceInfo xmlns:p15="http://schemas.microsoft.com/office/powerpoint/2012/main" userId="S::kyselyz@mzcr.cz::e6a1abba-87fa-4d0d-8be7-ec655e9b7069" providerId="AD"/>
      </p:ext>
    </p:extLst>
  </p:cmAuthor>
  <p:cmAuthor id="2" name="Pecha, Ondrej" initials="PO" lastIdx="1" clrIdx="1">
    <p:extLst>
      <p:ext uri="{19B8F6BF-5375-455C-9EA6-DF929625EA0E}">
        <p15:presenceInfo xmlns:p15="http://schemas.microsoft.com/office/powerpoint/2012/main" userId="S-1-5-21-1963019325-3672000043-499209199-1282" providerId="AD"/>
      </p:ext>
    </p:extLst>
  </p:cmAuthor>
  <p:cmAuthor id="3" name="Kotěšovec Tomáš Mgr." initials="KTM" lastIdx="1" clrIdx="2">
    <p:extLst>
      <p:ext uri="{19B8F6BF-5375-455C-9EA6-DF929625EA0E}">
        <p15:presenceInfo xmlns:p15="http://schemas.microsoft.com/office/powerpoint/2012/main" userId="S::kotesovect@mzcr.cz::d774d533-624b-4658-8cce-4b4b9cb6d4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2F3"/>
    <a:srgbClr val="0099FF"/>
    <a:srgbClr val="CFDEED"/>
    <a:srgbClr val="00CD61"/>
    <a:srgbClr val="4472C4"/>
    <a:srgbClr val="3399FF"/>
    <a:srgbClr val="F2F2F2"/>
    <a:srgbClr val="66CCFF"/>
    <a:srgbClr val="00FF00"/>
    <a:srgbClr val="D31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8" autoAdjust="0"/>
    <p:restoredTop sz="91462" autoAdjust="0"/>
  </p:normalViewPr>
  <p:slideViewPr>
    <p:cSldViewPr snapToGrid="0">
      <p:cViewPr varScale="1">
        <p:scale>
          <a:sx n="114" d="100"/>
          <a:sy n="114" d="100"/>
        </p:scale>
        <p:origin x="174" y="84"/>
      </p:cViewPr>
      <p:guideLst>
        <p:guide orient="horz" pos="12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0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cpa02.uzis.cz\users\jannj\Data\COVID\denn&#237;%20reporty\Grafy_ChytraKaranten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a02.uzis.cz\users\jannj\Data\COVID\denn&#237;%20reporty\Grafy_ChytraKaranten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provedených testů</a:t>
            </a:r>
            <a:r>
              <a:rPr lang="cs-CZ" baseline="0"/>
              <a:t> </a:t>
            </a:r>
            <a:r>
              <a:rPr lang="cs-CZ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521953843553863E-2"/>
          <c:y val="0.15428418506510216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8061432"/>
        <c:axId val="47806731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ČR!$B$1</c15:sqref>
                        </c15:formulaRef>
                      </c:ext>
                    </c:extLst>
                    <c:strCache>
                      <c:ptCount val="1"/>
                      <c:pt idx="0">
                        <c:v>Vzorky denně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ČR!$A$2:$A$25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ČR!$B$2:$B$19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11108</c:v>
                      </c:pt>
                      <c:pt idx="1">
                        <c:v>11792</c:v>
                      </c:pt>
                      <c:pt idx="2">
                        <c:v>11533</c:v>
                      </c:pt>
                      <c:pt idx="3">
                        <c:v>13592</c:v>
                      </c:pt>
                      <c:pt idx="4">
                        <c:v>7466</c:v>
                      </c:pt>
                      <c:pt idx="5">
                        <c:v>4450</c:v>
                      </c:pt>
                      <c:pt idx="6">
                        <c:v>11322</c:v>
                      </c:pt>
                      <c:pt idx="7">
                        <c:v>15976</c:v>
                      </c:pt>
                      <c:pt idx="8">
                        <c:v>15063</c:v>
                      </c:pt>
                      <c:pt idx="9">
                        <c:v>14377</c:v>
                      </c:pt>
                      <c:pt idx="10">
                        <c:v>15377</c:v>
                      </c:pt>
                      <c:pt idx="11">
                        <c:v>13052</c:v>
                      </c:pt>
                      <c:pt idx="12">
                        <c:v>7091</c:v>
                      </c:pt>
                      <c:pt idx="13">
                        <c:v>17490</c:v>
                      </c:pt>
                      <c:pt idx="14">
                        <c:v>20300</c:v>
                      </c:pt>
                      <c:pt idx="15">
                        <c:v>20460</c:v>
                      </c:pt>
                      <c:pt idx="16">
                        <c:v>23428</c:v>
                      </c:pt>
                      <c:pt idx="17">
                        <c:v>21565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60-64BB-4EC7-88A3-56C4A4DBFF5B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strRef>
              <c:f>ČR!$C$1</c:f>
              <c:strCache>
                <c:ptCount val="1"/>
                <c:pt idx="0">
                  <c:v>Pozitivní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85984346721142E-3"/>
                  <c:y val="-4.787341640164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B-4EC7-88A3-56C4A4DBFF5B}"/>
                </c:ext>
              </c:extLst>
            </c:dLbl>
            <c:dLbl>
              <c:idx val="1"/>
              <c:layout>
                <c:manualLayout>
                  <c:x val="0"/>
                  <c:y val="-6.6174165406739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BB-4EC7-88A3-56C4A4DBFF5B}"/>
                </c:ext>
              </c:extLst>
            </c:dLbl>
            <c:dLbl>
              <c:idx val="2"/>
              <c:layout>
                <c:manualLayout>
                  <c:x val="-3.371968693442284E-3"/>
                  <c:y val="-9.5747006586378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BB-4EC7-88A3-56C4A4DBFF5B}"/>
                </c:ext>
              </c:extLst>
            </c:dLbl>
            <c:dLbl>
              <c:idx val="3"/>
              <c:layout>
                <c:manualLayout>
                  <c:x val="3.287327491450724E-4"/>
                  <c:y val="-0.13153363571589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BB-4EC7-88A3-56C4A4DBFF5B}"/>
                </c:ext>
              </c:extLst>
            </c:dLbl>
            <c:dLbl>
              <c:idx val="4"/>
              <c:layout>
                <c:manualLayout>
                  <c:x val="-1.685984346721142E-3"/>
                  <c:y val="-0.10800427506386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BB-4EC7-88A3-56C4A4DBFF5B}"/>
                </c:ext>
              </c:extLst>
            </c:dLbl>
            <c:dLbl>
              <c:idx val="5"/>
              <c:layout>
                <c:manualLayout>
                  <c:x val="1.0285188484306985E-3"/>
                  <c:y val="-0.12851189545209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B-4EC7-88A3-56C4A4DBFF5B}"/>
                </c:ext>
              </c:extLst>
            </c:dLbl>
            <c:dLbl>
              <c:idx val="6"/>
              <c:layout>
                <c:manualLayout>
                  <c:x val="1.6860050561565802E-3"/>
                  <c:y val="-9.9346405228758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BB-4EC7-88A3-56C4A4DBFF5B}"/>
                </c:ext>
              </c:extLst>
            </c:dLbl>
            <c:dLbl>
              <c:idx val="7"/>
              <c:layout>
                <c:manualLayout>
                  <c:x val="-1.2363894249720163E-16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BB-4EC7-88A3-56C4A4DBFF5B}"/>
                </c:ext>
              </c:extLst>
            </c:dLbl>
            <c:dLbl>
              <c:idx val="8"/>
              <c:layout>
                <c:manualLayout>
                  <c:x val="-2.0554906622560353E-3"/>
                  <c:y val="-8.44747406287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BB-4EC7-88A3-56C4A4DBFF5B}"/>
                </c:ext>
              </c:extLst>
            </c:dLbl>
            <c:dLbl>
              <c:idx val="9"/>
              <c:layout>
                <c:manualLayout>
                  <c:x val="0"/>
                  <c:y val="-0.11697339380984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BB-4EC7-88A3-56C4A4DBFF5B}"/>
                </c:ext>
              </c:extLst>
            </c:dLbl>
            <c:dLbl>
              <c:idx val="10"/>
              <c:layout>
                <c:manualLayout>
                  <c:x val="2.7137305900151454E-3"/>
                  <c:y val="-0.1037311228125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BB-4EC7-88A3-56C4A4DBFF5B}"/>
                </c:ext>
              </c:extLst>
            </c:dLbl>
            <c:dLbl>
              <c:idx val="11"/>
              <c:layout>
                <c:manualLayout>
                  <c:x val="-1.3572515975760696E-3"/>
                  <c:y val="-0.12580157447474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BB-4EC7-88A3-56C4A4DBFF5B}"/>
                </c:ext>
              </c:extLst>
            </c:dLbl>
            <c:dLbl>
              <c:idx val="12"/>
              <c:layout>
                <c:manualLayout>
                  <c:x val="1.3572515975759701E-3"/>
                  <c:y val="-0.14787202613697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BB-4EC7-88A3-56C4A4DBFF5B}"/>
                </c:ext>
              </c:extLst>
            </c:dLbl>
            <c:dLbl>
              <c:idx val="13"/>
              <c:layout>
                <c:manualLayout>
                  <c:x val="1.3572515975759701E-3"/>
                  <c:y val="-8.828180664894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BB-4EC7-88A3-56C4A4DBFF5B}"/>
                </c:ext>
              </c:extLst>
            </c:dLbl>
            <c:dLbl>
              <c:idx val="14"/>
              <c:layout>
                <c:manualLayout>
                  <c:x val="1.3572515975758706E-3"/>
                  <c:y val="-5.7383174321811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BB-4EC7-88A3-56C4A4DBFF5B}"/>
                </c:ext>
              </c:extLst>
            </c:dLbl>
            <c:dLbl>
              <c:idx val="15"/>
              <c:layout>
                <c:manualLayout>
                  <c:x val="-9.9530634035860139E-17"/>
                  <c:y val="-7.503953565159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BB-4EC7-88A3-56C4A4DBFF5B}"/>
                </c:ext>
              </c:extLst>
            </c:dLbl>
            <c:dLbl>
              <c:idx val="16"/>
              <c:layout>
                <c:manualLayout>
                  <c:x val="1.3572515975758706E-3"/>
                  <c:y val="-0.10152407764628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BB-4EC7-88A3-56C4A4DBFF5B}"/>
                </c:ext>
              </c:extLst>
            </c:dLbl>
            <c:dLbl>
              <c:idx val="17"/>
              <c:layout>
                <c:manualLayout>
                  <c:x val="-9.9530634035860139E-17"/>
                  <c:y val="-0.11918043897607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BB-4EC7-88A3-56C4A4DBFF5B}"/>
                </c:ext>
              </c:extLst>
            </c:dLbl>
            <c:dLbl>
              <c:idx val="18"/>
              <c:layout>
                <c:manualLayout>
                  <c:x val="1.3572515975759701E-3"/>
                  <c:y val="-0.1037311228125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4BB-4EC7-88A3-56C4A4DBFF5B}"/>
                </c:ext>
              </c:extLst>
            </c:dLbl>
            <c:dLbl>
              <c:idx val="19"/>
              <c:layout>
                <c:manualLayout>
                  <c:x val="1.3572515975759701E-3"/>
                  <c:y val="-9.048885181516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BB-4EC7-88A3-56C4A4DBFF5B}"/>
                </c:ext>
              </c:extLst>
            </c:dLbl>
            <c:dLbl>
              <c:idx val="20"/>
              <c:layout>
                <c:manualLayout>
                  <c:x val="-9.9530634035860139E-17"/>
                  <c:y val="-6.621135498670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4BB-4EC7-88A3-56C4A4DBFF5B}"/>
                </c:ext>
              </c:extLst>
            </c:dLbl>
            <c:dLbl>
              <c:idx val="21"/>
              <c:layout>
                <c:manualLayout>
                  <c:x val="1.3572515975758706E-3"/>
                  <c:y val="-3.7519767825799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BB-4EC7-88A3-56C4A4DBFF5B}"/>
                </c:ext>
              </c:extLst>
            </c:dLbl>
            <c:dLbl>
              <c:idx val="22"/>
              <c:layout>
                <c:manualLayout>
                  <c:x val="-9.9530634035860139E-17"/>
                  <c:y val="-5.076203882314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4BB-4EC7-88A3-56C4A4DBFF5B}"/>
                </c:ext>
              </c:extLst>
            </c:dLbl>
            <c:dLbl>
              <c:idx val="23"/>
              <c:layout>
                <c:manualLayout>
                  <c:x val="1.3568089051106684E-3"/>
                  <c:y val="-0.10373112281250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BB-4EC7-88A3-56C4A4DBFF5B}"/>
                </c:ext>
              </c:extLst>
            </c:dLbl>
            <c:dLbl>
              <c:idx val="24"/>
              <c:layout>
                <c:manualLayout>
                  <c:x val="0"/>
                  <c:y val="-8.645260433516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4BB-4EC7-88A3-56C4A4DBFF5B}"/>
                </c:ext>
              </c:extLst>
            </c:dLbl>
            <c:dLbl>
              <c:idx val="25"/>
              <c:layout>
                <c:manualLayout>
                  <c:x val="2.7136468601049947E-3"/>
                  <c:y val="-7.762446529350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4BB-4EC7-88A3-56C4A4DBFF5B}"/>
                </c:ext>
              </c:extLst>
            </c:dLbl>
            <c:dLbl>
              <c:idx val="26"/>
              <c:layout>
                <c:manualLayout>
                  <c:x val="1.322054439287044E-3"/>
                  <c:y val="-6.163054027822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4BB-4EC7-88A3-56C4A4DBFF5B}"/>
                </c:ext>
              </c:extLst>
            </c:dLbl>
            <c:dLbl>
              <c:idx val="27"/>
              <c:layout>
                <c:manualLayout>
                  <c:x val="1.322054439287044E-3"/>
                  <c:y val="-4.56522520579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4BB-4EC7-88A3-56C4A4DBFF5B}"/>
                </c:ext>
              </c:extLst>
            </c:dLbl>
            <c:dLbl>
              <c:idx val="28"/>
              <c:layout>
                <c:manualLayout>
                  <c:x val="1.3519935410902847E-3"/>
                  <c:y val="-2.8659960247541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4BB-4EC7-88A3-56C4A4DBFF5B}"/>
                </c:ext>
              </c:extLst>
            </c:dLbl>
            <c:dLbl>
              <c:idx val="29"/>
              <c:layout>
                <c:manualLayout>
                  <c:x val="-9.9145047681243626E-17"/>
                  <c:y val="-5.07060835148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4BB-4EC7-88A3-56C4A4DBFF5B}"/>
                </c:ext>
              </c:extLst>
            </c:dLbl>
            <c:dLbl>
              <c:idx val="30"/>
              <c:layout>
                <c:manualLayout>
                  <c:x val="1.4395769865368946E-3"/>
                  <c:y val="-4.1887634207945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4BB-4EC7-88A3-56C4A4DBF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ČR!$A$49:$A$79</c:f>
              <c:numCache>
                <c:formatCode>m/d/yyyy</c:formatCode>
                <c:ptCount val="31"/>
                <c:pt idx="0">
                  <c:v>44122</c:v>
                </c:pt>
                <c:pt idx="1">
                  <c:v>44123</c:v>
                </c:pt>
                <c:pt idx="2">
                  <c:v>44124</c:v>
                </c:pt>
                <c:pt idx="3">
                  <c:v>44125</c:v>
                </c:pt>
                <c:pt idx="4">
                  <c:v>44126</c:v>
                </c:pt>
                <c:pt idx="5">
                  <c:v>44127</c:v>
                </c:pt>
                <c:pt idx="6">
                  <c:v>44128</c:v>
                </c:pt>
                <c:pt idx="7">
                  <c:v>44129</c:v>
                </c:pt>
                <c:pt idx="8">
                  <c:v>44130</c:v>
                </c:pt>
                <c:pt idx="9">
                  <c:v>44131</c:v>
                </c:pt>
                <c:pt idx="10">
                  <c:v>44132</c:v>
                </c:pt>
                <c:pt idx="11">
                  <c:v>44133</c:v>
                </c:pt>
                <c:pt idx="12">
                  <c:v>44134</c:v>
                </c:pt>
                <c:pt idx="13">
                  <c:v>44135</c:v>
                </c:pt>
                <c:pt idx="14">
                  <c:v>44136</c:v>
                </c:pt>
                <c:pt idx="15">
                  <c:v>44137</c:v>
                </c:pt>
                <c:pt idx="16">
                  <c:v>44138</c:v>
                </c:pt>
                <c:pt idx="17">
                  <c:v>44139</c:v>
                </c:pt>
                <c:pt idx="18">
                  <c:v>44140</c:v>
                </c:pt>
                <c:pt idx="19">
                  <c:v>44141</c:v>
                </c:pt>
                <c:pt idx="20">
                  <c:v>44142</c:v>
                </c:pt>
                <c:pt idx="21">
                  <c:v>44143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  <c:pt idx="28">
                  <c:v>44150</c:v>
                </c:pt>
                <c:pt idx="29">
                  <c:v>44151</c:v>
                </c:pt>
                <c:pt idx="30">
                  <c:v>44152</c:v>
                </c:pt>
              </c:numCache>
            </c:numRef>
          </c:cat>
          <c:val>
            <c:numRef>
              <c:f>ČR!$C$49:$C$79</c:f>
              <c:numCache>
                <c:formatCode>#,##0</c:formatCode>
                <c:ptCount val="31"/>
                <c:pt idx="0">
                  <c:v>5059</c:v>
                </c:pt>
                <c:pt idx="1">
                  <c:v>8076</c:v>
                </c:pt>
                <c:pt idx="2">
                  <c:v>11984</c:v>
                </c:pt>
                <c:pt idx="3">
                  <c:v>14969</c:v>
                </c:pt>
                <c:pt idx="4">
                  <c:v>14156</c:v>
                </c:pt>
                <c:pt idx="5">
                  <c:v>15253</c:v>
                </c:pt>
                <c:pt idx="6">
                  <c:v>12471</c:v>
                </c:pt>
                <c:pt idx="7">
                  <c:v>7300</c:v>
                </c:pt>
                <c:pt idx="8">
                  <c:v>10273</c:v>
                </c:pt>
                <c:pt idx="9">
                  <c:v>15664</c:v>
                </c:pt>
                <c:pt idx="10">
                  <c:v>12978</c:v>
                </c:pt>
                <c:pt idx="11">
                  <c:v>13050</c:v>
                </c:pt>
                <c:pt idx="12">
                  <c:v>13606</c:v>
                </c:pt>
                <c:pt idx="13">
                  <c:v>11427</c:v>
                </c:pt>
                <c:pt idx="14">
                  <c:v>6551</c:v>
                </c:pt>
                <c:pt idx="15">
                  <c:v>9240</c:v>
                </c:pt>
                <c:pt idx="16">
                  <c:v>12088</c:v>
                </c:pt>
                <c:pt idx="17">
                  <c:v>15727</c:v>
                </c:pt>
                <c:pt idx="18">
                  <c:v>13232</c:v>
                </c:pt>
                <c:pt idx="19">
                  <c:v>11547</c:v>
                </c:pt>
                <c:pt idx="20">
                  <c:v>7721</c:v>
                </c:pt>
                <c:pt idx="21">
                  <c:v>3608</c:v>
                </c:pt>
                <c:pt idx="22">
                  <c:v>6048</c:v>
                </c:pt>
                <c:pt idx="23">
                  <c:v>9015</c:v>
                </c:pt>
                <c:pt idx="24">
                  <c:v>8920</c:v>
                </c:pt>
                <c:pt idx="25">
                  <c:v>7874</c:v>
                </c:pt>
                <c:pt idx="26">
                  <c:v>7357</c:v>
                </c:pt>
                <c:pt idx="27">
                  <c:v>4198</c:v>
                </c:pt>
                <c:pt idx="28">
                  <c:v>1887</c:v>
                </c:pt>
                <c:pt idx="29">
                  <c:v>5409</c:v>
                </c:pt>
                <c:pt idx="30">
                  <c:v>4246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4BB-4EC7-88A3-56C4A4DBFF5B}"/>
            </c:ext>
          </c:extLst>
        </c:ser>
        <c:ser>
          <c:idx val="3"/>
          <c:order val="2"/>
          <c:tx>
            <c:strRef>
              <c:f>ČR!$D$1</c:f>
              <c:strCache>
                <c:ptCount val="1"/>
                <c:pt idx="0">
                  <c:v>Negativní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60050561565802E-3"/>
                  <c:y val="-0.10196078431372559"/>
                </c:manualLayout>
              </c:layout>
              <c:tx>
                <c:rich>
                  <a:bodyPr/>
                  <a:lstStyle/>
                  <a:p>
                    <a:fld id="{5EC6BC9E-C681-4023-9605-98A6ADA613B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64BB-4EC7-88A3-56C4A4DBFF5B}"/>
                </c:ext>
              </c:extLst>
            </c:dLbl>
            <c:dLbl>
              <c:idx val="1"/>
              <c:layout>
                <c:manualLayout>
                  <c:x val="-1.3572515975760696E-3"/>
                  <c:y val="-0.17156404775559156"/>
                </c:manualLayout>
              </c:layout>
              <c:tx>
                <c:rich>
                  <a:bodyPr/>
                  <a:lstStyle/>
                  <a:p>
                    <a:fld id="{B1618359-A429-49DB-9F43-C3988A433F9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4BB-4EC7-88A3-56C4A4DBFF5B}"/>
                </c:ext>
              </c:extLst>
            </c:dLbl>
            <c:dLbl>
              <c:idx val="2"/>
              <c:layout>
                <c:manualLayout>
                  <c:x val="-5.0580151684697407E-3"/>
                  <c:y val="-0.20653594771241834"/>
                </c:manualLayout>
              </c:layout>
              <c:tx>
                <c:rich>
                  <a:bodyPr/>
                  <a:lstStyle/>
                  <a:p>
                    <a:fld id="{1D99DA12-7240-4BFD-9093-F8A2D060F2F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64BB-4EC7-88A3-56C4A4DBFF5B}"/>
                </c:ext>
              </c:extLst>
            </c:dLbl>
            <c:dLbl>
              <c:idx val="3"/>
              <c:layout>
                <c:manualLayout>
                  <c:x val="-5.0177305968529913E-3"/>
                  <c:y val="-0.21519368124706742"/>
                </c:manualLayout>
              </c:layout>
              <c:tx>
                <c:rich>
                  <a:bodyPr/>
                  <a:lstStyle/>
                  <a:p>
                    <a:fld id="{DC57CFF9-C48C-4158-AFC9-6F27E18390A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64BB-4EC7-88A3-56C4A4DBFF5B}"/>
                </c:ext>
              </c:extLst>
            </c:dLbl>
            <c:dLbl>
              <c:idx val="4"/>
              <c:layout>
                <c:manualLayout>
                  <c:x val="3.371968693442284E-3"/>
                  <c:y val="-0.24133760839719862"/>
                </c:manualLayout>
              </c:layout>
              <c:tx>
                <c:rich>
                  <a:bodyPr/>
                  <a:lstStyle/>
                  <a:p>
                    <a:fld id="{4E4928A0-A223-44E5-A3F5-EFE43BB5DC2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64BB-4EC7-88A3-56C4A4DBFF5B}"/>
                </c:ext>
              </c:extLst>
            </c:dLbl>
            <c:dLbl>
              <c:idx val="5"/>
              <c:layout>
                <c:manualLayout>
                  <c:x val="6.7440202246263209E-3"/>
                  <c:y val="-0.21176470588235294"/>
                </c:manualLayout>
              </c:layout>
              <c:tx>
                <c:rich>
                  <a:bodyPr/>
                  <a:lstStyle/>
                  <a:p>
                    <a:fld id="{6AB6C8BA-CFDE-4DB9-8331-65943CD3E6B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64BB-4EC7-88A3-56C4A4DBFF5B}"/>
                </c:ext>
              </c:extLst>
            </c:dLbl>
            <c:dLbl>
              <c:idx val="6"/>
              <c:layout>
                <c:manualLayout>
                  <c:x val="5.0580091965550869E-3"/>
                  <c:y val="-0.19003493039987487"/>
                </c:manualLayout>
              </c:layout>
              <c:tx>
                <c:rich>
                  <a:bodyPr/>
                  <a:lstStyle/>
                  <a:p>
                    <a:fld id="{36D1DB83-80F6-40E6-A473-5A6C9E68938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64BB-4EC7-88A3-56C4A4DBFF5B}"/>
                </c:ext>
              </c:extLst>
            </c:dLbl>
            <c:dLbl>
              <c:idx val="7"/>
              <c:layout>
                <c:manualLayout>
                  <c:x val="-9.9862303939884044E-4"/>
                  <c:y val="-0.10718954248366012"/>
                </c:manualLayout>
              </c:layout>
              <c:tx>
                <c:rich>
                  <a:bodyPr/>
                  <a:lstStyle/>
                  <a:p>
                    <a:fld id="{CC6ED6C0-1828-4F29-AB9D-F0F35A529FF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64BB-4EC7-88A3-56C4A4DBFF5B}"/>
                </c:ext>
              </c:extLst>
            </c:dLbl>
            <c:dLbl>
              <c:idx val="8"/>
              <c:layout>
                <c:manualLayout>
                  <c:x val="-2.7137305900153444E-3"/>
                  <c:y val="-0.18283613993013925"/>
                </c:manualLayout>
              </c:layout>
              <c:tx>
                <c:rich>
                  <a:bodyPr/>
                  <a:lstStyle/>
                  <a:p>
                    <a:fld id="{15E70F8C-ECE3-4715-8663-55A31D92926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64BB-4EC7-88A3-56C4A4DBFF5B}"/>
                </c:ext>
              </c:extLst>
            </c:dLbl>
            <c:dLbl>
              <c:idx val="9"/>
              <c:layout>
                <c:manualLayout>
                  <c:x val="-9.9530634035860139E-17"/>
                  <c:y val="-0.22070451662235199"/>
                </c:manualLayout>
              </c:layout>
              <c:tx>
                <c:rich>
                  <a:bodyPr/>
                  <a:lstStyle/>
                  <a:p>
                    <a:fld id="{43755BDB-5870-4765-899C-119AAB5D3D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64BB-4EC7-88A3-56C4A4DBFF5B}"/>
                </c:ext>
              </c:extLst>
            </c:dLbl>
            <c:dLbl>
              <c:idx val="10"/>
              <c:layout>
                <c:manualLayout>
                  <c:x val="-4.2748081823369439E-7"/>
                  <c:y val="-0.19642701979389326"/>
                </c:manualLayout>
              </c:layout>
              <c:tx>
                <c:rich>
                  <a:bodyPr/>
                  <a:lstStyle/>
                  <a:p>
                    <a:fld id="{CC24F19F-3BAE-4634-A2D4-74B3F08BAEE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64BB-4EC7-88A3-56C4A4DBFF5B}"/>
                </c:ext>
              </c:extLst>
            </c:dLbl>
            <c:dLbl>
              <c:idx val="11"/>
              <c:layout>
                <c:manualLayout>
                  <c:x val="-1.3572515975759701E-3"/>
                  <c:y val="-0.20746224562501087"/>
                </c:manualLayout>
              </c:layout>
              <c:tx>
                <c:rich>
                  <a:bodyPr/>
                  <a:lstStyle/>
                  <a:p>
                    <a:fld id="{951CC826-5AEB-4B7C-AA3A-D94F61C43DE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64BB-4EC7-88A3-56C4A4DBFF5B}"/>
                </c:ext>
              </c:extLst>
            </c:dLbl>
            <c:dLbl>
              <c:idx val="12"/>
              <c:layout>
                <c:manualLayout>
                  <c:x val="1.3572515975758706E-3"/>
                  <c:y val="-0.22732565212102254"/>
                </c:manualLayout>
              </c:layout>
              <c:tx>
                <c:rich>
                  <a:bodyPr/>
                  <a:lstStyle/>
                  <a:p>
                    <a:fld id="{716CA858-4E42-450C-B8BD-BDA6FB93102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64BB-4EC7-88A3-56C4A4DBFF5B}"/>
                </c:ext>
              </c:extLst>
            </c:dLbl>
            <c:dLbl>
              <c:idx val="13"/>
              <c:layout>
                <c:manualLayout>
                  <c:x val="0"/>
                  <c:y val="-0.17877065846410511"/>
                </c:manualLayout>
              </c:layout>
              <c:tx>
                <c:rich>
                  <a:bodyPr/>
                  <a:lstStyle/>
                  <a:p>
                    <a:fld id="{C0C72BA5-F034-4AE1-94F2-B18216AC250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64BB-4EC7-88A3-56C4A4DBFF5B}"/>
                </c:ext>
              </c:extLst>
            </c:dLbl>
            <c:dLbl>
              <c:idx val="14"/>
              <c:layout>
                <c:manualLayout>
                  <c:x val="-9.9530634035860139E-17"/>
                  <c:y val="-0.10373112281250543"/>
                </c:manualLayout>
              </c:layout>
              <c:tx>
                <c:rich>
                  <a:bodyPr/>
                  <a:lstStyle/>
                  <a:p>
                    <a:fld id="{E5214CCC-2810-4D12-AD16-2C16FB28624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64BB-4EC7-88A3-56C4A4DBFF5B}"/>
                </c:ext>
              </c:extLst>
            </c:dLbl>
            <c:dLbl>
              <c:idx val="15"/>
              <c:layout>
                <c:manualLayout>
                  <c:x val="-9.9530634035860139E-17"/>
                  <c:y val="-0.21408338112368147"/>
                </c:manualLayout>
              </c:layout>
              <c:tx>
                <c:rich>
                  <a:bodyPr/>
                  <a:lstStyle/>
                  <a:p>
                    <a:fld id="{9EFD4204-22E5-4D83-99FE-FF58CC12E82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64BB-4EC7-88A3-56C4A4DBFF5B}"/>
                </c:ext>
              </c:extLst>
            </c:dLbl>
            <c:dLbl>
              <c:idx val="16"/>
              <c:layout>
                <c:manualLayout>
                  <c:x val="-2.7145031951518405E-3"/>
                  <c:y val="-0.22291156178857555"/>
                </c:manualLayout>
              </c:layout>
              <c:tx>
                <c:rich>
                  <a:bodyPr/>
                  <a:lstStyle/>
                  <a:p>
                    <a:fld id="{E1348091-4AE3-4B14-8042-8A2037E314C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64BB-4EC7-88A3-56C4A4DBFF5B}"/>
                </c:ext>
              </c:extLst>
            </c:dLbl>
            <c:dLbl>
              <c:idx val="17"/>
              <c:layout>
                <c:manualLayout>
                  <c:x val="-1.3572515975760696E-3"/>
                  <c:y val="-0.21187633595745789"/>
                </c:manualLayout>
              </c:layout>
              <c:tx>
                <c:rich>
                  <a:bodyPr/>
                  <a:lstStyle/>
                  <a:p>
                    <a:fld id="{58EE2AAA-CD30-44C6-8BAF-1513E5DE5FC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64BB-4EC7-88A3-56C4A4DBFF5B}"/>
                </c:ext>
              </c:extLst>
            </c:dLbl>
            <c:dLbl>
              <c:idx val="18"/>
              <c:layout>
                <c:manualLayout>
                  <c:x val="2.7145031951517412E-3"/>
                  <c:y val="-0.21408338112368142"/>
                </c:manualLayout>
              </c:layout>
              <c:tx>
                <c:rich>
                  <a:bodyPr/>
                  <a:lstStyle/>
                  <a:p>
                    <a:fld id="{7F849D06-02CE-44A6-8A64-FBBA57E034F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64BB-4EC7-88A3-56C4A4DBFF5B}"/>
                </c:ext>
              </c:extLst>
            </c:dLbl>
            <c:dLbl>
              <c:idx val="19"/>
              <c:layout>
                <c:manualLayout>
                  <c:x val="1.3572515975759701E-3"/>
                  <c:y val="-0.20084111012634029"/>
                </c:manualLayout>
              </c:layout>
              <c:tx>
                <c:rich>
                  <a:bodyPr/>
                  <a:lstStyle/>
                  <a:p>
                    <a:fld id="{8177AADF-ADCF-4782-A6C5-DC443B8335B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64BB-4EC7-88A3-56C4A4DBFF5B}"/>
                </c:ext>
              </c:extLst>
            </c:dLbl>
            <c:dLbl>
              <c:idx val="20"/>
              <c:layout>
                <c:manualLayout>
                  <c:x val="2.7145031951519402E-3"/>
                  <c:y val="-0.13242270997341118"/>
                </c:manualLayout>
              </c:layout>
              <c:tx>
                <c:rich>
                  <a:bodyPr/>
                  <a:lstStyle/>
                  <a:p>
                    <a:fld id="{C953FB26-AFE5-4AF5-B9F0-977D9FC9761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64BB-4EC7-88A3-56C4A4DBFF5B}"/>
                </c:ext>
              </c:extLst>
            </c:dLbl>
            <c:dLbl>
              <c:idx val="21"/>
              <c:layout>
                <c:manualLayout>
                  <c:x val="-9.9530634035860139E-17"/>
                  <c:y val="-7.7246580817823277E-2"/>
                </c:manualLayout>
              </c:layout>
              <c:tx>
                <c:rich>
                  <a:bodyPr/>
                  <a:lstStyle/>
                  <a:p>
                    <a:fld id="{1DFFBBE6-1983-4167-B1E4-40B53A9ED97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64BB-4EC7-88A3-56C4A4DBFF5B}"/>
                </c:ext>
              </c:extLst>
            </c:dLbl>
            <c:dLbl>
              <c:idx val="22"/>
              <c:layout>
                <c:manualLayout>
                  <c:x val="1.3572797584493889E-3"/>
                  <c:y val="-0.16994247779921101"/>
                </c:manualLayout>
              </c:layout>
              <c:tx>
                <c:rich>
                  <a:bodyPr/>
                  <a:lstStyle/>
                  <a:p>
                    <a:fld id="{51E254B4-F5CF-4EBD-8B90-8D65DA34492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64BB-4EC7-88A3-56C4A4DBFF5B}"/>
                </c:ext>
              </c:extLst>
            </c:dLbl>
            <c:dLbl>
              <c:idx val="23"/>
              <c:layout>
                <c:manualLayout>
                  <c:x val="0"/>
                  <c:y val="-0.19863406496011679"/>
                </c:manualLayout>
              </c:layout>
              <c:tx>
                <c:rich>
                  <a:bodyPr/>
                  <a:lstStyle/>
                  <a:p>
                    <a:fld id="{2CFEB00F-D072-47DB-A286-5431B7EAFB0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64BB-4EC7-88A3-56C4A4DBFF5B}"/>
                </c:ext>
              </c:extLst>
            </c:dLbl>
            <c:dLbl>
              <c:idx val="24"/>
              <c:layout>
                <c:manualLayout>
                  <c:x val="3.4768990765307893E-5"/>
                  <c:y val="-0.18378931665408535"/>
                </c:manualLayout>
              </c:layout>
              <c:tx>
                <c:rich>
                  <a:bodyPr/>
                  <a:lstStyle/>
                  <a:p>
                    <a:fld id="{7A53C447-8247-4E7A-819E-60E34D26FBC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64BB-4EC7-88A3-56C4A4DBFF5B}"/>
                </c:ext>
              </c:extLst>
            </c:dLbl>
            <c:dLbl>
              <c:idx val="25"/>
              <c:layout>
                <c:manualLayout>
                  <c:x val="-1.1830825749998808E-3"/>
                  <c:y val="-0.18180901542111508"/>
                </c:manualLayout>
              </c:layout>
              <c:tx>
                <c:rich>
                  <a:bodyPr/>
                  <a:lstStyle/>
                  <a:p>
                    <a:fld id="{F2AE7C9D-E4A4-4C38-B580-DBF1603CE43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64BB-4EC7-88A3-56C4A4DBFF5B}"/>
                </c:ext>
              </c:extLst>
            </c:dLbl>
            <c:dLbl>
              <c:idx val="26"/>
              <c:layout>
                <c:manualLayout>
                  <c:x val="0"/>
                  <c:y val="-0.16663072001150292"/>
                </c:manualLayout>
              </c:layout>
              <c:tx>
                <c:rich>
                  <a:bodyPr/>
                  <a:lstStyle/>
                  <a:p>
                    <a:fld id="{D8EFE21C-2551-410C-B27D-A3A03BE8903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64BB-4EC7-88A3-56C4A4DBFF5B}"/>
                </c:ext>
              </c:extLst>
            </c:dLbl>
            <c:dLbl>
              <c:idx val="27"/>
              <c:layout>
                <c:manualLayout>
                  <c:x val="1.3220544392871412E-3"/>
                  <c:y val="-9.1304504115892013E-2"/>
                </c:manualLayout>
              </c:layout>
              <c:tx>
                <c:rich>
                  <a:bodyPr/>
                  <a:lstStyle/>
                  <a:p>
                    <a:fld id="{6133F8EF-6C26-4FF1-B1B4-DCF362F3167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B-64BB-4EC7-88A3-56C4A4DBFF5B}"/>
                </c:ext>
              </c:extLst>
            </c:dLbl>
            <c:dLbl>
              <c:idx val="28"/>
              <c:layout>
                <c:manualLayout>
                  <c:x val="-9.9145047681243626E-17"/>
                  <c:y val="-6.1729145148550865E-2"/>
                </c:manualLayout>
              </c:layout>
              <c:tx>
                <c:rich>
                  <a:bodyPr/>
                  <a:lstStyle/>
                  <a:p>
                    <a:fld id="{F12EB80D-3672-45DF-B133-F3B0827F9A0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64BB-4EC7-88A3-56C4A4DBFF5B}"/>
                </c:ext>
              </c:extLst>
            </c:dLbl>
            <c:dLbl>
              <c:idx val="29"/>
              <c:layout>
                <c:manualLayout>
                  <c:x val="-1.3519935410903838E-3"/>
                  <c:y val="-0.14109518891097358"/>
                </c:manualLayout>
              </c:layout>
              <c:tx>
                <c:rich>
                  <a:bodyPr/>
                  <a:lstStyle/>
                  <a:p>
                    <a:fld id="{DEF20C98-C426-450D-8794-F138E0EFF08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64BB-4EC7-88A3-56C4A4DBFF5B}"/>
                </c:ext>
              </c:extLst>
            </c:dLbl>
            <c:dLbl>
              <c:idx val="30"/>
              <c:layout>
                <c:manualLayout>
                  <c:x val="1.4395769865368946E-3"/>
                  <c:y val="-9.4798330049560467E-2"/>
                </c:manualLayout>
              </c:layout>
              <c:tx>
                <c:rich>
                  <a:bodyPr/>
                  <a:lstStyle/>
                  <a:p>
                    <a:fld id="{CEAC5C7C-079B-4EF3-9808-106D55FDBF9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64BB-4EC7-88A3-56C4A4DBF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ČR!$A$49:$A$79</c:f>
              <c:numCache>
                <c:formatCode>m/d/yyyy</c:formatCode>
                <c:ptCount val="31"/>
                <c:pt idx="0">
                  <c:v>44122</c:v>
                </c:pt>
                <c:pt idx="1">
                  <c:v>44123</c:v>
                </c:pt>
                <c:pt idx="2">
                  <c:v>44124</c:v>
                </c:pt>
                <c:pt idx="3">
                  <c:v>44125</c:v>
                </c:pt>
                <c:pt idx="4">
                  <c:v>44126</c:v>
                </c:pt>
                <c:pt idx="5">
                  <c:v>44127</c:v>
                </c:pt>
                <c:pt idx="6">
                  <c:v>44128</c:v>
                </c:pt>
                <c:pt idx="7">
                  <c:v>44129</c:v>
                </c:pt>
                <c:pt idx="8">
                  <c:v>44130</c:v>
                </c:pt>
                <c:pt idx="9">
                  <c:v>44131</c:v>
                </c:pt>
                <c:pt idx="10">
                  <c:v>44132</c:v>
                </c:pt>
                <c:pt idx="11">
                  <c:v>44133</c:v>
                </c:pt>
                <c:pt idx="12">
                  <c:v>44134</c:v>
                </c:pt>
                <c:pt idx="13">
                  <c:v>44135</c:v>
                </c:pt>
                <c:pt idx="14">
                  <c:v>44136</c:v>
                </c:pt>
                <c:pt idx="15">
                  <c:v>44137</c:v>
                </c:pt>
                <c:pt idx="16">
                  <c:v>44138</c:v>
                </c:pt>
                <c:pt idx="17">
                  <c:v>44139</c:v>
                </c:pt>
                <c:pt idx="18">
                  <c:v>44140</c:v>
                </c:pt>
                <c:pt idx="19">
                  <c:v>44141</c:v>
                </c:pt>
                <c:pt idx="20">
                  <c:v>44142</c:v>
                </c:pt>
                <c:pt idx="21">
                  <c:v>44143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  <c:pt idx="28">
                  <c:v>44150</c:v>
                </c:pt>
                <c:pt idx="29">
                  <c:v>44151</c:v>
                </c:pt>
                <c:pt idx="30">
                  <c:v>44152</c:v>
                </c:pt>
              </c:numCache>
            </c:numRef>
          </c:cat>
          <c:val>
            <c:numRef>
              <c:f>ČR!$D$49:$D$79</c:f>
              <c:numCache>
                <c:formatCode>General</c:formatCode>
                <c:ptCount val="31"/>
                <c:pt idx="0">
                  <c:v>12180</c:v>
                </c:pt>
                <c:pt idx="1">
                  <c:v>23039</c:v>
                </c:pt>
                <c:pt idx="2">
                  <c:v>28569</c:v>
                </c:pt>
                <c:pt idx="3">
                  <c:v>30213</c:v>
                </c:pt>
                <c:pt idx="4">
                  <c:v>32234</c:v>
                </c:pt>
                <c:pt idx="5">
                  <c:v>29976</c:v>
                </c:pt>
                <c:pt idx="6">
                  <c:v>26719</c:v>
                </c:pt>
                <c:pt idx="7">
                  <c:v>14261</c:v>
                </c:pt>
                <c:pt idx="8">
                  <c:v>25128</c:v>
                </c:pt>
                <c:pt idx="9">
                  <c:v>31792</c:v>
                </c:pt>
                <c:pt idx="10">
                  <c:v>27095</c:v>
                </c:pt>
                <c:pt idx="11">
                  <c:v>29464</c:v>
                </c:pt>
                <c:pt idx="12">
                  <c:v>33189</c:v>
                </c:pt>
                <c:pt idx="13">
                  <c:v>24860</c:v>
                </c:pt>
                <c:pt idx="14">
                  <c:v>14092</c:v>
                </c:pt>
                <c:pt idx="15">
                  <c:v>23488</c:v>
                </c:pt>
                <c:pt idx="16">
                  <c:v>31235</c:v>
                </c:pt>
                <c:pt idx="17">
                  <c:v>29757</c:v>
                </c:pt>
                <c:pt idx="18">
                  <c:v>30001</c:v>
                </c:pt>
                <c:pt idx="19">
                  <c:v>28778</c:v>
                </c:pt>
                <c:pt idx="20">
                  <c:v>18521</c:v>
                </c:pt>
                <c:pt idx="21">
                  <c:v>10119</c:v>
                </c:pt>
                <c:pt idx="22">
                  <c:v>24419</c:v>
                </c:pt>
                <c:pt idx="23">
                  <c:v>28164</c:v>
                </c:pt>
                <c:pt idx="24">
                  <c:v>23969</c:v>
                </c:pt>
                <c:pt idx="25">
                  <c:v>23196</c:v>
                </c:pt>
                <c:pt idx="26">
                  <c:v>23855</c:v>
                </c:pt>
                <c:pt idx="27">
                  <c:v>11990</c:v>
                </c:pt>
                <c:pt idx="28">
                  <c:v>7132</c:v>
                </c:pt>
                <c:pt idx="29">
                  <c:v>20372</c:v>
                </c:pt>
                <c:pt idx="30">
                  <c:v>12659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ČR!$B$49:$B$79</c15:f>
                <c15:dlblRangeCache>
                  <c:ptCount val="31"/>
                  <c:pt idx="0">
                    <c:v>17 239</c:v>
                  </c:pt>
                  <c:pt idx="1">
                    <c:v>31 115</c:v>
                  </c:pt>
                  <c:pt idx="2">
                    <c:v>40 553</c:v>
                  </c:pt>
                  <c:pt idx="3">
                    <c:v>45 182</c:v>
                  </c:pt>
                  <c:pt idx="4">
                    <c:v>46 390</c:v>
                  </c:pt>
                  <c:pt idx="5">
                    <c:v>45 229</c:v>
                  </c:pt>
                  <c:pt idx="6">
                    <c:v>39 190</c:v>
                  </c:pt>
                  <c:pt idx="7">
                    <c:v>21 561</c:v>
                  </c:pt>
                  <c:pt idx="8">
                    <c:v>35 401</c:v>
                  </c:pt>
                  <c:pt idx="9">
                    <c:v>47 456</c:v>
                  </c:pt>
                  <c:pt idx="10">
                    <c:v>40 073</c:v>
                  </c:pt>
                  <c:pt idx="11">
                    <c:v>42 514</c:v>
                  </c:pt>
                  <c:pt idx="12">
                    <c:v>46 795</c:v>
                  </c:pt>
                  <c:pt idx="13">
                    <c:v>36 287</c:v>
                  </c:pt>
                  <c:pt idx="14">
                    <c:v>20 643</c:v>
                  </c:pt>
                  <c:pt idx="15">
                    <c:v>32 728</c:v>
                  </c:pt>
                  <c:pt idx="16">
                    <c:v>43 323</c:v>
                  </c:pt>
                  <c:pt idx="17">
                    <c:v>45 484</c:v>
                  </c:pt>
                  <c:pt idx="18">
                    <c:v>43 233</c:v>
                  </c:pt>
                  <c:pt idx="19">
                    <c:v>40 325</c:v>
                  </c:pt>
                  <c:pt idx="20">
                    <c:v>26 242</c:v>
                  </c:pt>
                  <c:pt idx="21">
                    <c:v>13 727</c:v>
                  </c:pt>
                  <c:pt idx="22">
                    <c:v>30 467</c:v>
                  </c:pt>
                  <c:pt idx="23">
                    <c:v>37 179</c:v>
                  </c:pt>
                  <c:pt idx="24">
                    <c:v>32 889</c:v>
                  </c:pt>
                  <c:pt idx="25">
                    <c:v>31 070</c:v>
                  </c:pt>
                  <c:pt idx="26">
                    <c:v>31 212</c:v>
                  </c:pt>
                  <c:pt idx="27">
                    <c:v>16 188</c:v>
                  </c:pt>
                  <c:pt idx="28">
                    <c:v>9 019</c:v>
                  </c:pt>
                  <c:pt idx="29">
                    <c:v>25 781</c:v>
                  </c:pt>
                  <c:pt idx="30">
                    <c:v>16 905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64BB-4EC7-88A3-56C4A4DBF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8061432"/>
        <c:axId val="478067312"/>
      </c:barChart>
      <c:lineChart>
        <c:grouping val="standard"/>
        <c:varyColors val="0"/>
        <c:ser>
          <c:idx val="0"/>
          <c:order val="3"/>
          <c:tx>
            <c:strRef>
              <c:f>ČR!$E$1</c:f>
              <c:strCache>
                <c:ptCount val="1"/>
                <c:pt idx="0">
                  <c:v>Procento pozitivních</c:v>
                </c:pt>
              </c:strCache>
            </c:strRef>
          </c:tx>
          <c:spPr>
            <a:ln w="28575" cap="sq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292671356862191E-2"/>
                  <c:y val="4.349668943225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4BB-4EC7-88A3-56C4A4DBFF5B}"/>
                </c:ext>
              </c:extLst>
            </c:dLbl>
            <c:dLbl>
              <c:idx val="1"/>
              <c:layout>
                <c:manualLayout>
                  <c:x val="-3.2034096066975021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4BB-4EC7-88A3-56C4A4DBFF5B}"/>
                </c:ext>
              </c:extLst>
            </c:dLbl>
            <c:dLbl>
              <c:idx val="2"/>
              <c:layout>
                <c:manualLayout>
                  <c:x val="-2.5290075842348703E-2"/>
                  <c:y val="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4BB-4EC7-88A3-56C4A4DBFF5B}"/>
                </c:ext>
              </c:extLst>
            </c:dLbl>
            <c:dLbl>
              <c:idx val="3"/>
              <c:layout>
                <c:manualLayout>
                  <c:x val="-2.5290085811430729E-2"/>
                  <c:y val="-2.1729663034600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4BB-4EC7-88A3-56C4A4DBFF5B}"/>
                </c:ext>
              </c:extLst>
            </c:dLbl>
            <c:dLbl>
              <c:idx val="4"/>
              <c:layout>
                <c:manualLayout>
                  <c:x val="-3.0348091010818444E-2"/>
                  <c:y val="2.6143790849673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64BB-4EC7-88A3-56C4A4DBFF5B}"/>
                </c:ext>
              </c:extLst>
            </c:dLbl>
            <c:dLbl>
              <c:idx val="5"/>
              <c:layout>
                <c:manualLayout>
                  <c:x val="-2.660512367821595E-2"/>
                  <c:y val="-1.731557270215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64BB-4EC7-88A3-56C4A4DBFF5B}"/>
                </c:ext>
              </c:extLst>
            </c:dLbl>
            <c:dLbl>
              <c:idx val="6"/>
              <c:layout>
                <c:manualLayout>
                  <c:x val="-3.3720101123131604E-2"/>
                  <c:y val="2.0915032679738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64BB-4EC7-88A3-56C4A4DBFF5B}"/>
                </c:ext>
              </c:extLst>
            </c:dLbl>
            <c:dLbl>
              <c:idx val="7"/>
              <c:layout>
                <c:manualLayout>
                  <c:x val="-2.6645734355938797E-2"/>
                  <c:y val="-1.494604035243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64BB-4EC7-88A3-56C4A4DBFF5B}"/>
                </c:ext>
              </c:extLst>
            </c:dLbl>
            <c:dLbl>
              <c:idx val="8"/>
              <c:layout>
                <c:manualLayout>
                  <c:x val="-2.4423575310137204E-2"/>
                  <c:y val="2.4277496828458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64BB-4EC7-88A3-56C4A4DBFF5B}"/>
                </c:ext>
              </c:extLst>
            </c:dLbl>
            <c:dLbl>
              <c:idx val="9"/>
              <c:layout>
                <c:manualLayout>
                  <c:x val="-2.4423582193072779E-2"/>
                  <c:y val="-1.5449316163564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64BB-4EC7-88A3-56C4A4DBFF5B}"/>
                </c:ext>
              </c:extLst>
            </c:dLbl>
            <c:dLbl>
              <c:idx val="10"/>
              <c:layout>
                <c:manualLayout>
                  <c:x val="-2.1710254570170808E-2"/>
                  <c:y val="2.207045166223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64BB-4EC7-88A3-56C4A4DBFF5B}"/>
                </c:ext>
              </c:extLst>
            </c:dLbl>
            <c:dLbl>
              <c:idx val="11"/>
              <c:layout>
                <c:manualLayout>
                  <c:x val="-2.306671001512978E-2"/>
                  <c:y val="-1.986340649601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64BB-4EC7-88A3-56C4A4DBFF5B}"/>
                </c:ext>
              </c:extLst>
            </c:dLbl>
            <c:dLbl>
              <c:idx val="12"/>
              <c:layout>
                <c:manualLayout>
                  <c:x val="-2.035877396363955E-2"/>
                  <c:y val="1.98634064960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64BB-4EC7-88A3-56C4A4DBFF5B}"/>
                </c:ext>
              </c:extLst>
            </c:dLbl>
            <c:dLbl>
              <c:idx val="13"/>
              <c:layout>
                <c:manualLayout>
                  <c:x val="-2.3073277158791591E-2"/>
                  <c:y val="2.207045166223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64BB-4EC7-88A3-56C4A4DBFF5B}"/>
                </c:ext>
              </c:extLst>
            </c:dLbl>
            <c:dLbl>
              <c:idx val="14"/>
              <c:layout>
                <c:manualLayout>
                  <c:x val="-2.3073277158791591E-2"/>
                  <c:y val="-1.986340649601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64BB-4EC7-88A3-56C4A4DBFF5B}"/>
                </c:ext>
              </c:extLst>
            </c:dLbl>
            <c:dLbl>
              <c:idx val="15"/>
              <c:layout>
                <c:manualLayout>
                  <c:x val="-3.121678674424741E-2"/>
                  <c:y val="5.517612915558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64BB-4EC7-88A3-56C4A4DBFF5B}"/>
                </c:ext>
              </c:extLst>
            </c:dLbl>
            <c:dLbl>
              <c:idx val="16"/>
              <c:layout>
                <c:manualLayout>
                  <c:x val="-2.3073277158791591E-2"/>
                  <c:y val="2.6484541994682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64BB-4EC7-88A3-56C4A4DBFF5B}"/>
                </c:ext>
              </c:extLst>
            </c:dLbl>
            <c:dLbl>
              <c:idx val="17"/>
              <c:layout>
                <c:manualLayout>
                  <c:x val="-2.3073277158791591E-2"/>
                  <c:y val="-1.986340649601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64BB-4EC7-88A3-56C4A4DBFF5B}"/>
                </c:ext>
              </c:extLst>
            </c:dLbl>
            <c:dLbl>
              <c:idx val="18"/>
              <c:layout>
                <c:manualLayout>
                  <c:x val="-2.5787780353943329E-2"/>
                  <c:y val="2.427749682845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64BB-4EC7-88A3-56C4A4DBFF5B}"/>
                </c:ext>
              </c:extLst>
            </c:dLbl>
            <c:dLbl>
              <c:idx val="19"/>
              <c:layout>
                <c:manualLayout>
                  <c:x val="-2.9859535146671438E-2"/>
                  <c:y val="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64BB-4EC7-88A3-56C4A4DBFF5B}"/>
                </c:ext>
              </c:extLst>
            </c:dLbl>
            <c:dLbl>
              <c:idx val="20"/>
              <c:layout>
                <c:manualLayout>
                  <c:x val="-2.3073277158791591E-2"/>
                  <c:y val="-1.765636132978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64BB-4EC7-88A3-56C4A4DBFF5B}"/>
                </c:ext>
              </c:extLst>
            </c:dLbl>
            <c:dLbl>
              <c:idx val="21"/>
              <c:layout>
                <c:manualLayout>
                  <c:x val="-2.4428899549228892E-2"/>
                  <c:y val="6.400430982048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64BB-4EC7-88A3-56C4A4DBFF5B}"/>
                </c:ext>
              </c:extLst>
            </c:dLbl>
            <c:dLbl>
              <c:idx val="22"/>
              <c:layout>
                <c:manualLayout>
                  <c:x val="-2.7128506346094688E-2"/>
                  <c:y val="1.98634064960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64BB-4EC7-88A3-56C4A4DBFF5B}"/>
                </c:ext>
              </c:extLst>
            </c:dLbl>
            <c:dLbl>
              <c:idx val="23"/>
              <c:layout>
                <c:manualLayout>
                  <c:x val="-2.4417966372078881E-2"/>
                  <c:y val="5.517612915558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64BB-4EC7-88A3-56C4A4DBFF5B}"/>
                </c:ext>
              </c:extLst>
            </c:dLbl>
            <c:dLbl>
              <c:idx val="24"/>
              <c:layout>
                <c:manualLayout>
                  <c:x val="-2.6788674594621153E-2"/>
                  <c:y val="-2.21303785182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64BB-4EC7-88A3-56C4A4DBFF5B}"/>
                </c:ext>
              </c:extLst>
            </c:dLbl>
            <c:dLbl>
              <c:idx val="25"/>
              <c:layout>
                <c:manualLayout>
                  <c:x val="-2.6441088785740884E-2"/>
                  <c:y val="4.108702685215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64BB-4EC7-88A3-56C4A4DBFF5B}"/>
                </c:ext>
              </c:extLst>
            </c:dLbl>
            <c:dLbl>
              <c:idx val="26"/>
              <c:layout>
                <c:manualLayout>
                  <c:x val="-2.9085197664315068E-2"/>
                  <c:y val="-3.8804414249254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64BB-4EC7-88A3-56C4A4DBFF5B}"/>
                </c:ext>
              </c:extLst>
            </c:dLbl>
            <c:dLbl>
              <c:idx val="27"/>
              <c:layout>
                <c:manualLayout>
                  <c:x val="-2.3797002534508838E-2"/>
                  <c:y val="-2.0330171074444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64BB-4EC7-88A3-56C4A4DBFF5B}"/>
                </c:ext>
              </c:extLst>
            </c:dLbl>
            <c:dLbl>
              <c:idx val="28"/>
              <c:layout>
                <c:manualLayout>
                  <c:x val="-3.3148470489125288E-2"/>
                  <c:y val="1.7636898613871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64BB-4EC7-88A3-56C4A4DBFF5B}"/>
                </c:ext>
              </c:extLst>
            </c:dLbl>
            <c:dLbl>
              <c:idx val="29"/>
              <c:layout>
                <c:manualLayout>
                  <c:x val="-2.7740535178047442E-2"/>
                  <c:y val="6.61383698020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64BB-4EC7-88A3-56C4A4DBFF5B}"/>
                </c:ext>
              </c:extLst>
            </c:dLbl>
            <c:dLbl>
              <c:idx val="30"/>
              <c:layout>
                <c:manualLayout>
                  <c:x val="-1.4395769865368946E-2"/>
                  <c:y val="3.9683021881211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64BB-4EC7-88A3-56C4A4DBF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ČR!$A$49:$A$79</c:f>
              <c:numCache>
                <c:formatCode>m/d/yyyy</c:formatCode>
                <c:ptCount val="31"/>
                <c:pt idx="0">
                  <c:v>44122</c:v>
                </c:pt>
                <c:pt idx="1">
                  <c:v>44123</c:v>
                </c:pt>
                <c:pt idx="2">
                  <c:v>44124</c:v>
                </c:pt>
                <c:pt idx="3">
                  <c:v>44125</c:v>
                </c:pt>
                <c:pt idx="4">
                  <c:v>44126</c:v>
                </c:pt>
                <c:pt idx="5">
                  <c:v>44127</c:v>
                </c:pt>
                <c:pt idx="6">
                  <c:v>44128</c:v>
                </c:pt>
                <c:pt idx="7">
                  <c:v>44129</c:v>
                </c:pt>
                <c:pt idx="8">
                  <c:v>44130</c:v>
                </c:pt>
                <c:pt idx="9">
                  <c:v>44131</c:v>
                </c:pt>
                <c:pt idx="10">
                  <c:v>44132</c:v>
                </c:pt>
                <c:pt idx="11">
                  <c:v>44133</c:v>
                </c:pt>
                <c:pt idx="12">
                  <c:v>44134</c:v>
                </c:pt>
                <c:pt idx="13">
                  <c:v>44135</c:v>
                </c:pt>
                <c:pt idx="14">
                  <c:v>44136</c:v>
                </c:pt>
                <c:pt idx="15">
                  <c:v>44137</c:v>
                </c:pt>
                <c:pt idx="16">
                  <c:v>44138</c:v>
                </c:pt>
                <c:pt idx="17">
                  <c:v>44139</c:v>
                </c:pt>
                <c:pt idx="18">
                  <c:v>44140</c:v>
                </c:pt>
                <c:pt idx="19">
                  <c:v>44141</c:v>
                </c:pt>
                <c:pt idx="20">
                  <c:v>44142</c:v>
                </c:pt>
                <c:pt idx="21">
                  <c:v>44143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  <c:pt idx="28">
                  <c:v>44150</c:v>
                </c:pt>
                <c:pt idx="29">
                  <c:v>44151</c:v>
                </c:pt>
                <c:pt idx="30">
                  <c:v>44152</c:v>
                </c:pt>
              </c:numCache>
            </c:numRef>
          </c:cat>
          <c:val>
            <c:numRef>
              <c:f>ČR!$E$49:$E$79</c:f>
              <c:numCache>
                <c:formatCode>0.00</c:formatCode>
                <c:ptCount val="31"/>
                <c:pt idx="0">
                  <c:v>29.346249782469982</c:v>
                </c:pt>
                <c:pt idx="1">
                  <c:v>25.955327012694845</c:v>
                </c:pt>
                <c:pt idx="2">
                  <c:v>29.551451187335093</c:v>
                </c:pt>
                <c:pt idx="3">
                  <c:v>33.130450179274931</c:v>
                </c:pt>
                <c:pt idx="4">
                  <c:v>30.515197240784655</c:v>
                </c:pt>
                <c:pt idx="5">
                  <c:v>33.723938181255384</c:v>
                </c:pt>
                <c:pt idx="6">
                  <c:v>31.821893340137791</c:v>
                </c:pt>
                <c:pt idx="7">
                  <c:v>33.857427763090762</c:v>
                </c:pt>
                <c:pt idx="8">
                  <c:v>29.018954266828622</c:v>
                </c:pt>
                <c:pt idx="9">
                  <c:v>33.007417397167906</c:v>
                </c:pt>
                <c:pt idx="10">
                  <c:v>32.385895740274002</c:v>
                </c:pt>
                <c:pt idx="11">
                  <c:v>30.695770804911323</c:v>
                </c:pt>
                <c:pt idx="12">
                  <c:v>29.075755956832996</c:v>
                </c:pt>
                <c:pt idx="13">
                  <c:v>31.490616474219419</c:v>
                </c:pt>
                <c:pt idx="14">
                  <c:v>31.734728479387684</c:v>
                </c:pt>
                <c:pt idx="15">
                  <c:v>28.232705939868005</c:v>
                </c:pt>
                <c:pt idx="16">
                  <c:v>27.902038178334834</c:v>
                </c:pt>
                <c:pt idx="17">
                  <c:v>34.576994107818138</c:v>
                </c:pt>
                <c:pt idx="18">
                  <c:v>30.606249855434505</c:v>
                </c:pt>
                <c:pt idx="19">
                  <c:v>28.634841909485431</c:v>
                </c:pt>
                <c:pt idx="20">
                  <c:v>29.422300129563293</c:v>
                </c:pt>
                <c:pt idx="21">
                  <c:v>26.283965906607413</c:v>
                </c:pt>
                <c:pt idx="22">
                  <c:v>19.85098631306003</c:v>
                </c:pt>
                <c:pt idx="23">
                  <c:v>24.247559105946905</c:v>
                </c:pt>
                <c:pt idx="24">
                  <c:v>27.1215299948311</c:v>
                </c:pt>
                <c:pt idx="25">
                  <c:v>25.342774380431287</c:v>
                </c:pt>
                <c:pt idx="26">
                  <c:v>23.571062411892861</c:v>
                </c:pt>
                <c:pt idx="27">
                  <c:v>25.932789720780825</c:v>
                </c:pt>
                <c:pt idx="28">
                  <c:v>20.922496950881474</c:v>
                </c:pt>
                <c:pt idx="29">
                  <c:v>20.980567084286879</c:v>
                </c:pt>
                <c:pt idx="30">
                  <c:v>25.116829340431824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64BB-4EC7-88A3-56C4A4DBF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068096"/>
        <c:axId val="478063784"/>
      </c:lineChart>
      <c:dateAx>
        <c:axId val="4780614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7312"/>
        <c:crosses val="autoZero"/>
        <c:auto val="1"/>
        <c:lblOffset val="100"/>
        <c:baseTimeUnit val="days"/>
      </c:dateAx>
      <c:valAx>
        <c:axId val="47806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1432"/>
        <c:crosses val="autoZero"/>
        <c:crossBetween val="between"/>
      </c:valAx>
      <c:valAx>
        <c:axId val="478063784"/>
        <c:scaling>
          <c:orientation val="minMax"/>
          <c:max val="5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8096"/>
        <c:crosses val="max"/>
        <c:crossBetween val="between"/>
      </c:valAx>
      <c:dateAx>
        <c:axId val="478068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7806378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provedených testů</a:t>
            </a:r>
            <a:r>
              <a:rPr lang="cs-CZ" baseline="0"/>
              <a:t> </a:t>
            </a:r>
            <a:r>
              <a:rPr lang="cs-CZ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7836008847388996E-2"/>
          <c:y val="0.1621272331130969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9004424"/>
        <c:axId val="47900011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STČ!$B$1</c15:sqref>
                        </c15:formulaRef>
                      </c:ext>
                    </c:extLst>
                    <c:strCache>
                      <c:ptCount val="1"/>
                      <c:pt idx="0">
                        <c:v>Vzorky denně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STČ!$A$2:$A$25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STČ!$B$2:$B$19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1552</c:v>
                      </c:pt>
                      <c:pt idx="1">
                        <c:v>1333</c:v>
                      </c:pt>
                      <c:pt idx="2">
                        <c:v>1435</c:v>
                      </c:pt>
                      <c:pt idx="3">
                        <c:v>2006</c:v>
                      </c:pt>
                      <c:pt idx="4">
                        <c:v>1420</c:v>
                      </c:pt>
                      <c:pt idx="5">
                        <c:v>740</c:v>
                      </c:pt>
                      <c:pt idx="6">
                        <c:v>1526</c:v>
                      </c:pt>
                      <c:pt idx="7">
                        <c:v>2519</c:v>
                      </c:pt>
                      <c:pt idx="8">
                        <c:v>2369</c:v>
                      </c:pt>
                      <c:pt idx="9">
                        <c:v>1918</c:v>
                      </c:pt>
                      <c:pt idx="10">
                        <c:v>2461</c:v>
                      </c:pt>
                      <c:pt idx="11">
                        <c:v>2259</c:v>
                      </c:pt>
                      <c:pt idx="12">
                        <c:v>1141</c:v>
                      </c:pt>
                      <c:pt idx="13">
                        <c:v>2814</c:v>
                      </c:pt>
                      <c:pt idx="14">
                        <c:v>3174</c:v>
                      </c:pt>
                      <c:pt idx="15">
                        <c:v>2769</c:v>
                      </c:pt>
                      <c:pt idx="16">
                        <c:v>3398</c:v>
                      </c:pt>
                      <c:pt idx="17">
                        <c:v>3363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60-62D6-4692-9A99-C19A2AB08C13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strRef>
              <c:f>STČ!$C$1</c:f>
              <c:strCache>
                <c:ptCount val="1"/>
                <c:pt idx="0">
                  <c:v>Pozitivní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9673202614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D6-4692-9A99-C19A2AB08C13}"/>
                </c:ext>
              </c:extLst>
            </c:dLbl>
            <c:dLbl>
              <c:idx val="1"/>
              <c:layout>
                <c:manualLayout>
                  <c:x val="0"/>
                  <c:y val="-8.36601307189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6-4692-9A99-C19A2AB08C13}"/>
                </c:ext>
              </c:extLst>
            </c:dLbl>
            <c:dLbl>
              <c:idx val="2"/>
              <c:layout>
                <c:manualLayout>
                  <c:x val="0"/>
                  <c:y val="-0.10196078431372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D6-4692-9A99-C19A2AB08C13}"/>
                </c:ext>
              </c:extLst>
            </c:dLbl>
            <c:dLbl>
              <c:idx val="3"/>
              <c:layout>
                <c:manualLayout>
                  <c:x val="1.6860050561565802E-3"/>
                  <c:y val="-0.12287581699346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D6-4692-9A99-C19A2AB08C13}"/>
                </c:ext>
              </c:extLst>
            </c:dLbl>
            <c:dLbl>
              <c:idx val="4"/>
              <c:layout>
                <c:manualLayout>
                  <c:x val="0"/>
                  <c:y val="-0.10457516339869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D6-4692-9A99-C19A2AB08C13}"/>
                </c:ext>
              </c:extLst>
            </c:dLbl>
            <c:dLbl>
              <c:idx val="5"/>
              <c:layout>
                <c:manualLayout>
                  <c:x val="1.6860050561564566E-3"/>
                  <c:y val="-0.13071895424836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D6-4692-9A99-C19A2AB08C13}"/>
                </c:ext>
              </c:extLst>
            </c:dLbl>
            <c:dLbl>
              <c:idx val="6"/>
              <c:layout>
                <c:manualLayout>
                  <c:x val="0"/>
                  <c:y val="-0.10196078431372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D6-4692-9A99-C19A2AB08C13}"/>
                </c:ext>
              </c:extLst>
            </c:dLbl>
            <c:dLbl>
              <c:idx val="7"/>
              <c:layout>
                <c:manualLayout>
                  <c:x val="1.6860050561565802E-3"/>
                  <c:y val="-5.2287581699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D6-4692-9A99-C19A2AB08C13}"/>
                </c:ext>
              </c:extLst>
            </c:dLbl>
            <c:dLbl>
              <c:idx val="8"/>
              <c:layout>
                <c:manualLayout>
                  <c:x val="1.6860050561565802E-3"/>
                  <c:y val="-7.581699346405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D6-4692-9A99-C19A2AB08C13}"/>
                </c:ext>
              </c:extLst>
            </c:dLbl>
            <c:dLbl>
              <c:idx val="9"/>
              <c:layout>
                <c:manualLayout>
                  <c:x val="-1.6860050561567038E-3"/>
                  <c:y val="-0.12810457516339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D6-4692-9A99-C19A2AB08C13}"/>
                </c:ext>
              </c:extLst>
            </c:dLbl>
            <c:dLbl>
              <c:idx val="10"/>
              <c:layout>
                <c:manualLayout>
                  <c:x val="3.3720101123131604E-3"/>
                  <c:y val="-0.11503267973856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D6-4692-9A99-C19A2AB08C13}"/>
                </c:ext>
              </c:extLst>
            </c:dLbl>
            <c:dLbl>
              <c:idx val="11"/>
              <c:layout>
                <c:manualLayout>
                  <c:x val="1.6860050561564566E-3"/>
                  <c:y val="-8.366013071895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D6-4692-9A99-C19A2AB08C13}"/>
                </c:ext>
              </c:extLst>
            </c:dLbl>
            <c:dLbl>
              <c:idx val="12"/>
              <c:layout>
                <c:manualLayout>
                  <c:x val="0"/>
                  <c:y val="-0.10196078431372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D6-4692-9A99-C19A2AB08C13}"/>
                </c:ext>
              </c:extLst>
            </c:dLbl>
            <c:dLbl>
              <c:idx val="13"/>
              <c:layout>
                <c:manualLayout>
                  <c:x val="1.6860050561564566E-3"/>
                  <c:y val="-8.36601307189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D6-4692-9A99-C19A2AB08C13}"/>
                </c:ext>
              </c:extLst>
            </c:dLbl>
            <c:dLbl>
              <c:idx val="14"/>
              <c:layout>
                <c:manualLayout>
                  <c:x val="0"/>
                  <c:y val="-5.490196078431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D6-4692-9A99-C19A2AB08C13}"/>
                </c:ext>
              </c:extLst>
            </c:dLbl>
            <c:dLbl>
              <c:idx val="15"/>
              <c:layout>
                <c:manualLayout>
                  <c:x val="0"/>
                  <c:y val="-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D6-4692-9A99-C19A2AB08C13}"/>
                </c:ext>
              </c:extLst>
            </c:dLbl>
            <c:dLbl>
              <c:idx val="16"/>
              <c:layout>
                <c:manualLayout>
                  <c:x val="0"/>
                  <c:y val="-9.4117647058823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D6-4692-9A99-C19A2AB08C13}"/>
                </c:ext>
              </c:extLst>
            </c:dLbl>
            <c:dLbl>
              <c:idx val="17"/>
              <c:layout>
                <c:manualLayout>
                  <c:x val="1.6860050561564566E-3"/>
                  <c:y val="-0.10196078431372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D6-4692-9A99-C19A2AB08C13}"/>
                </c:ext>
              </c:extLst>
            </c:dLbl>
            <c:dLbl>
              <c:idx val="18"/>
              <c:layout>
                <c:manualLayout>
                  <c:x val="1.6860050561564566E-3"/>
                  <c:y val="-8.627450980392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2D6-4692-9A99-C19A2AB08C13}"/>
                </c:ext>
              </c:extLst>
            </c:dLbl>
            <c:dLbl>
              <c:idx val="19"/>
              <c:layout>
                <c:manualLayout>
                  <c:x val="1.6860050561564566E-3"/>
                  <c:y val="-7.581699346405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2D6-4692-9A99-C19A2AB08C13}"/>
                </c:ext>
              </c:extLst>
            </c:dLbl>
            <c:dLbl>
              <c:idx val="20"/>
              <c:layout>
                <c:manualLayout>
                  <c:x val="1.6860050561565802E-3"/>
                  <c:y val="-4.9673202614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2D6-4692-9A99-C19A2AB08C13}"/>
                </c:ext>
              </c:extLst>
            </c:dLbl>
            <c:dLbl>
              <c:idx val="21"/>
              <c:layout>
                <c:manualLayout>
                  <c:x val="1.6860050561565802E-3"/>
                  <c:y val="-3.398692810457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D6-4692-9A99-C19A2AB08C13}"/>
                </c:ext>
              </c:extLst>
            </c:dLbl>
            <c:dLbl>
              <c:idx val="22"/>
              <c:layout>
                <c:manualLayout>
                  <c:x val="0"/>
                  <c:y val="-3.921568627450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2D6-4692-9A99-C19A2AB08C13}"/>
                </c:ext>
              </c:extLst>
            </c:dLbl>
            <c:dLbl>
              <c:idx val="23"/>
              <c:layout>
                <c:manualLayout>
                  <c:x val="1.6860050561565802E-3"/>
                  <c:y val="-5.75163398692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2D6-4692-9A99-C19A2AB08C13}"/>
                </c:ext>
              </c:extLst>
            </c:dLbl>
            <c:dLbl>
              <c:idx val="24"/>
              <c:layout>
                <c:manualLayout>
                  <c:x val="1.6860050561564566E-3"/>
                  <c:y val="-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2D6-4692-9A99-C19A2AB08C13}"/>
                </c:ext>
              </c:extLst>
            </c:dLbl>
            <c:dLbl>
              <c:idx val="25"/>
              <c:layout>
                <c:manualLayout>
                  <c:x val="0"/>
                  <c:y val="-5.490196078431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2D6-4692-9A99-C19A2AB08C13}"/>
                </c:ext>
              </c:extLst>
            </c:dLbl>
            <c:dLbl>
              <c:idx val="26"/>
              <c:layout>
                <c:manualLayout>
                  <c:x val="0"/>
                  <c:y val="-4.663923182441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2D6-4692-9A99-C19A2AB08C13}"/>
                </c:ext>
              </c:extLst>
            </c:dLbl>
            <c:dLbl>
              <c:idx val="27"/>
              <c:layout>
                <c:manualLayout>
                  <c:x val="-1.2292154377368289E-16"/>
                  <c:y val="-3.840877914951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2D6-4692-9A99-C19A2AB08C13}"/>
                </c:ext>
              </c:extLst>
            </c:dLbl>
            <c:dLbl>
              <c:idx val="28"/>
              <c:layout>
                <c:manualLayout>
                  <c:x val="0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2D6-4692-9A99-C19A2AB08C13}"/>
                </c:ext>
              </c:extLst>
            </c:dLbl>
            <c:dLbl>
              <c:idx val="29"/>
              <c:layout>
                <c:manualLayout>
                  <c:x val="0"/>
                  <c:y val="-3.921568627450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2D6-4692-9A99-C19A2AB08C13}"/>
                </c:ext>
              </c:extLst>
            </c:dLbl>
            <c:dLbl>
              <c:idx val="30"/>
              <c:layout>
                <c:manualLayout>
                  <c:x val="1.6860050561565802E-3"/>
                  <c:y val="-3.3986928104575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2D6-4692-9A99-C19A2AB08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STČ!$A$49:$A$79</c:f>
              <c:numCache>
                <c:formatCode>m/d/yyyy</c:formatCode>
                <c:ptCount val="31"/>
                <c:pt idx="0">
                  <c:v>44122</c:v>
                </c:pt>
                <c:pt idx="1">
                  <c:v>44123</c:v>
                </c:pt>
                <c:pt idx="2">
                  <c:v>44124</c:v>
                </c:pt>
                <c:pt idx="3">
                  <c:v>44125</c:v>
                </c:pt>
                <c:pt idx="4">
                  <c:v>44126</c:v>
                </c:pt>
                <c:pt idx="5">
                  <c:v>44127</c:v>
                </c:pt>
                <c:pt idx="6">
                  <c:v>44128</c:v>
                </c:pt>
                <c:pt idx="7">
                  <c:v>44129</c:v>
                </c:pt>
                <c:pt idx="8">
                  <c:v>44130</c:v>
                </c:pt>
                <c:pt idx="9">
                  <c:v>44131</c:v>
                </c:pt>
                <c:pt idx="10">
                  <c:v>44132</c:v>
                </c:pt>
                <c:pt idx="11">
                  <c:v>44133</c:v>
                </c:pt>
                <c:pt idx="12">
                  <c:v>44134</c:v>
                </c:pt>
                <c:pt idx="13">
                  <c:v>44135</c:v>
                </c:pt>
                <c:pt idx="14">
                  <c:v>44136</c:v>
                </c:pt>
                <c:pt idx="15">
                  <c:v>44137</c:v>
                </c:pt>
                <c:pt idx="16">
                  <c:v>44138</c:v>
                </c:pt>
                <c:pt idx="17">
                  <c:v>44139</c:v>
                </c:pt>
                <c:pt idx="18">
                  <c:v>44140</c:v>
                </c:pt>
                <c:pt idx="19">
                  <c:v>44141</c:v>
                </c:pt>
                <c:pt idx="20">
                  <c:v>44142</c:v>
                </c:pt>
                <c:pt idx="21">
                  <c:v>44143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  <c:pt idx="28">
                  <c:v>44150</c:v>
                </c:pt>
                <c:pt idx="29">
                  <c:v>44151</c:v>
                </c:pt>
                <c:pt idx="30">
                  <c:v>44152</c:v>
                </c:pt>
              </c:numCache>
            </c:numRef>
          </c:cat>
          <c:val>
            <c:numRef>
              <c:f>STČ!$C$49:$C$79</c:f>
              <c:numCache>
                <c:formatCode>#,##0</c:formatCode>
                <c:ptCount val="31"/>
                <c:pt idx="0">
                  <c:v>657</c:v>
                </c:pt>
                <c:pt idx="1">
                  <c:v>1250</c:v>
                </c:pt>
                <c:pt idx="2">
                  <c:v>1521</c:v>
                </c:pt>
                <c:pt idx="3">
                  <c:v>1969</c:v>
                </c:pt>
                <c:pt idx="4">
                  <c:v>1818</c:v>
                </c:pt>
                <c:pt idx="5">
                  <c:v>1810</c:v>
                </c:pt>
                <c:pt idx="6">
                  <c:v>1917</c:v>
                </c:pt>
                <c:pt idx="7">
                  <c:v>796</c:v>
                </c:pt>
                <c:pt idx="8">
                  <c:v>1392</c:v>
                </c:pt>
                <c:pt idx="9">
                  <c:v>2000</c:v>
                </c:pt>
                <c:pt idx="10">
                  <c:v>1825</c:v>
                </c:pt>
                <c:pt idx="11">
                  <c:v>1558</c:v>
                </c:pt>
                <c:pt idx="12">
                  <c:v>1785</c:v>
                </c:pt>
                <c:pt idx="13">
                  <c:v>1630</c:v>
                </c:pt>
                <c:pt idx="14">
                  <c:v>908</c:v>
                </c:pt>
                <c:pt idx="15">
                  <c:v>1027</c:v>
                </c:pt>
                <c:pt idx="16">
                  <c:v>1358</c:v>
                </c:pt>
                <c:pt idx="17">
                  <c:v>1991</c:v>
                </c:pt>
                <c:pt idx="18">
                  <c:v>1645</c:v>
                </c:pt>
                <c:pt idx="19">
                  <c:v>1438</c:v>
                </c:pt>
                <c:pt idx="20">
                  <c:v>786</c:v>
                </c:pt>
                <c:pt idx="21">
                  <c:v>353</c:v>
                </c:pt>
                <c:pt idx="22">
                  <c:v>519</c:v>
                </c:pt>
                <c:pt idx="23">
                  <c:v>984</c:v>
                </c:pt>
                <c:pt idx="24">
                  <c:v>1214</c:v>
                </c:pt>
                <c:pt idx="25">
                  <c:v>879</c:v>
                </c:pt>
                <c:pt idx="26">
                  <c:v>793</c:v>
                </c:pt>
                <c:pt idx="27">
                  <c:v>388</c:v>
                </c:pt>
                <c:pt idx="28">
                  <c:v>172</c:v>
                </c:pt>
                <c:pt idx="29">
                  <c:v>519</c:v>
                </c:pt>
                <c:pt idx="30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2D6-4692-9A99-C19A2AB08C13}"/>
            </c:ext>
          </c:extLst>
        </c:ser>
        <c:ser>
          <c:idx val="3"/>
          <c:order val="2"/>
          <c:tx>
            <c:strRef>
              <c:f>STČ!$D$1</c:f>
              <c:strCache>
                <c:ptCount val="1"/>
                <c:pt idx="0">
                  <c:v>Negativní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363894249720163E-16"/>
                  <c:y val="-9.1503267973856203E-2"/>
                </c:manualLayout>
              </c:layout>
              <c:tx>
                <c:rich>
                  <a:bodyPr/>
                  <a:lstStyle/>
                  <a:p>
                    <a:fld id="{A369677C-FFBE-4D67-B57E-55484F14221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62D6-4692-9A99-C19A2AB08C13}"/>
                </c:ext>
              </c:extLst>
            </c:dLbl>
            <c:dLbl>
              <c:idx val="1"/>
              <c:layout>
                <c:manualLayout>
                  <c:x val="0"/>
                  <c:y val="-0.16470588235294123"/>
                </c:manualLayout>
              </c:layout>
              <c:tx>
                <c:rich>
                  <a:bodyPr/>
                  <a:lstStyle/>
                  <a:p>
                    <a:fld id="{95BDEC5A-D82F-4992-B951-9759829B6AE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2D6-4692-9A99-C19A2AB08C13}"/>
                </c:ext>
              </c:extLst>
            </c:dLbl>
            <c:dLbl>
              <c:idx val="2"/>
              <c:layout>
                <c:manualLayout>
                  <c:x val="-3.372010112313284E-3"/>
                  <c:y val="-0.18562091503267975"/>
                </c:manualLayout>
              </c:layout>
              <c:tx>
                <c:rich>
                  <a:bodyPr/>
                  <a:lstStyle/>
                  <a:p>
                    <a:fld id="{EE765C01-693C-4C6E-A8F4-F22C8654F10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62D6-4692-9A99-C19A2AB08C13}"/>
                </c:ext>
              </c:extLst>
            </c:dLbl>
            <c:dLbl>
              <c:idx val="3"/>
              <c:layout>
                <c:manualLayout>
                  <c:x val="-5.0580151684697407E-3"/>
                  <c:y val="-0.23006535947712417"/>
                </c:manualLayout>
              </c:layout>
              <c:tx>
                <c:rich>
                  <a:bodyPr/>
                  <a:lstStyle/>
                  <a:p>
                    <a:fld id="{24448928-631A-4F6E-BE59-EC23BC90104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62D6-4692-9A99-C19A2AB08C13}"/>
                </c:ext>
              </c:extLst>
            </c:dLbl>
            <c:dLbl>
              <c:idx val="4"/>
              <c:layout>
                <c:manualLayout>
                  <c:x val="-1.2363894249720163E-16"/>
                  <c:y val="-0.21437908496732025"/>
                </c:manualLayout>
              </c:layout>
              <c:tx>
                <c:rich>
                  <a:bodyPr/>
                  <a:lstStyle/>
                  <a:p>
                    <a:fld id="{EE748A37-255B-4089-B5F6-41E75F158F5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62D6-4692-9A99-C19A2AB08C13}"/>
                </c:ext>
              </c:extLst>
            </c:dLbl>
            <c:dLbl>
              <c:idx val="5"/>
              <c:layout>
                <c:manualLayout>
                  <c:x val="1.6860050561565802E-3"/>
                  <c:y val="-0.19869281045751633"/>
                </c:manualLayout>
              </c:layout>
              <c:tx>
                <c:rich>
                  <a:bodyPr/>
                  <a:lstStyle/>
                  <a:p>
                    <a:fld id="{3DF2C4AB-95E6-4B25-9051-E05AD953075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62D6-4692-9A99-C19A2AB08C13}"/>
                </c:ext>
              </c:extLst>
            </c:dLbl>
            <c:dLbl>
              <c:idx val="6"/>
              <c:layout>
                <c:manualLayout>
                  <c:x val="1.6860050561565802E-3"/>
                  <c:y val="-0.22483660130718949"/>
                </c:manualLayout>
              </c:layout>
              <c:tx>
                <c:rich>
                  <a:bodyPr/>
                  <a:lstStyle/>
                  <a:p>
                    <a:fld id="{DE14A4D2-77D0-485C-9DFF-619F032F794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62D6-4692-9A99-C19A2AB08C13}"/>
                </c:ext>
              </c:extLst>
            </c:dLbl>
            <c:dLbl>
              <c:idx val="7"/>
              <c:layout>
                <c:manualLayout>
                  <c:x val="1.6860050561564566E-3"/>
                  <c:y val="-0.10196078431372549"/>
                </c:manualLayout>
              </c:layout>
              <c:tx>
                <c:rich>
                  <a:bodyPr/>
                  <a:lstStyle/>
                  <a:p>
                    <a:fld id="{F3A17AD9-B331-4A10-8F83-3E04C1CAACD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62D6-4692-9A99-C19A2AB08C13}"/>
                </c:ext>
              </c:extLst>
            </c:dLbl>
            <c:dLbl>
              <c:idx val="8"/>
              <c:layout>
                <c:manualLayout>
                  <c:x val="5.0580151684697407E-3"/>
                  <c:y val="-0.11241830065359477"/>
                </c:manualLayout>
              </c:layout>
              <c:tx>
                <c:rich>
                  <a:bodyPr/>
                  <a:lstStyle/>
                  <a:p>
                    <a:fld id="{ADDBF0A0-2BD8-4EC5-B93F-215A2E6841A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62D6-4692-9A99-C19A2AB08C13}"/>
                </c:ext>
              </c:extLst>
            </c:dLbl>
            <c:dLbl>
              <c:idx val="9"/>
              <c:layout>
                <c:manualLayout>
                  <c:x val="-3.372010112313284E-3"/>
                  <c:y val="-0.19607843137254902"/>
                </c:manualLayout>
              </c:layout>
              <c:tx>
                <c:rich>
                  <a:bodyPr/>
                  <a:lstStyle/>
                  <a:p>
                    <a:fld id="{C7BD857F-E198-404E-B9E8-2921B551510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62D6-4692-9A99-C19A2AB08C13}"/>
                </c:ext>
              </c:extLst>
            </c:dLbl>
            <c:dLbl>
              <c:idx val="10"/>
              <c:layout>
                <c:manualLayout>
                  <c:x val="1.6860050561565802E-3"/>
                  <c:y val="-0.19346405228758171"/>
                </c:manualLayout>
              </c:layout>
              <c:tx>
                <c:rich>
                  <a:bodyPr/>
                  <a:lstStyle/>
                  <a:p>
                    <a:fld id="{52EED585-0745-486D-8085-14B8DED9548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62D6-4692-9A99-C19A2AB08C13}"/>
                </c:ext>
              </c:extLst>
            </c:dLbl>
            <c:dLbl>
              <c:idx val="11"/>
              <c:layout>
                <c:manualLayout>
                  <c:x val="-1.2363894249720163E-16"/>
                  <c:y val="-0.1803921568627451"/>
                </c:manualLayout>
              </c:layout>
              <c:tx>
                <c:rich>
                  <a:bodyPr/>
                  <a:lstStyle/>
                  <a:p>
                    <a:fld id="{EEAE710D-D868-4762-9A9C-4175974D53C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62D6-4692-9A99-C19A2AB08C13}"/>
                </c:ext>
              </c:extLst>
            </c:dLbl>
            <c:dLbl>
              <c:idx val="12"/>
              <c:layout>
                <c:manualLayout>
                  <c:x val="1.6860050561565802E-3"/>
                  <c:y val="-0.20653594771241829"/>
                </c:manualLayout>
              </c:layout>
              <c:tx>
                <c:rich>
                  <a:bodyPr/>
                  <a:lstStyle/>
                  <a:p>
                    <a:fld id="{198C1F1F-7E8B-4EA3-BF3A-D823D87816E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62D6-4692-9A99-C19A2AB08C13}"/>
                </c:ext>
              </c:extLst>
            </c:dLbl>
            <c:dLbl>
              <c:idx val="13"/>
              <c:layout>
                <c:manualLayout>
                  <c:x val="5.0580151684696166E-3"/>
                  <c:y val="-0.18039215686274515"/>
                </c:manualLayout>
              </c:layout>
              <c:tx>
                <c:rich>
                  <a:bodyPr/>
                  <a:lstStyle/>
                  <a:p>
                    <a:fld id="{3FFC91A7-3A4D-41B0-80B2-654ECE34FB3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62D6-4692-9A99-C19A2AB08C13}"/>
                </c:ext>
              </c:extLst>
            </c:dLbl>
            <c:dLbl>
              <c:idx val="14"/>
              <c:layout>
                <c:manualLayout>
                  <c:x val="1.6860050561564566E-3"/>
                  <c:y val="-8.8888888888888892E-2"/>
                </c:manualLayout>
              </c:layout>
              <c:tx>
                <c:rich>
                  <a:bodyPr/>
                  <a:lstStyle/>
                  <a:p>
                    <a:fld id="{13CA21C9-C5A2-4F63-BEB7-F1292BDB185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62D6-4692-9A99-C19A2AB08C13}"/>
                </c:ext>
              </c:extLst>
            </c:dLbl>
            <c:dLbl>
              <c:idx val="15"/>
              <c:layout>
                <c:manualLayout>
                  <c:x val="1.6860050561564566E-3"/>
                  <c:y val="-0.17516339869281056"/>
                </c:manualLayout>
              </c:layout>
              <c:tx>
                <c:rich>
                  <a:bodyPr/>
                  <a:lstStyle/>
                  <a:p>
                    <a:fld id="{EB0AB13B-0BB9-4295-A3C9-3D358E67F57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62D6-4692-9A99-C19A2AB08C13}"/>
                </c:ext>
              </c:extLst>
            </c:dLbl>
            <c:dLbl>
              <c:idx val="16"/>
              <c:layout>
                <c:manualLayout>
                  <c:x val="-1.6860050561567038E-3"/>
                  <c:y val="-0.18300653594771241"/>
                </c:manualLayout>
              </c:layout>
              <c:tx>
                <c:rich>
                  <a:bodyPr/>
                  <a:lstStyle/>
                  <a:p>
                    <a:fld id="{489E57C5-F62D-4E53-8910-CD9C6D8DC73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62D6-4692-9A99-C19A2AB08C13}"/>
                </c:ext>
              </c:extLst>
            </c:dLbl>
            <c:dLbl>
              <c:idx val="17"/>
              <c:layout>
                <c:manualLayout>
                  <c:x val="1.6860050561564566E-3"/>
                  <c:y val="-0.20392156862745098"/>
                </c:manualLayout>
              </c:layout>
              <c:tx>
                <c:rich>
                  <a:bodyPr/>
                  <a:lstStyle/>
                  <a:p>
                    <a:fld id="{74221DC3-CC1D-4E9A-B24B-90291097587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62D6-4692-9A99-C19A2AB08C13}"/>
                </c:ext>
              </c:extLst>
            </c:dLbl>
            <c:dLbl>
              <c:idx val="18"/>
              <c:layout>
                <c:manualLayout>
                  <c:x val="-1.2363894249720163E-16"/>
                  <c:y val="-0.18823529411764711"/>
                </c:manualLayout>
              </c:layout>
              <c:tx>
                <c:rich>
                  <a:bodyPr/>
                  <a:lstStyle/>
                  <a:p>
                    <a:fld id="{B2AD3EC1-5360-4FAF-8FAA-33FAC8FA08C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62D6-4692-9A99-C19A2AB08C13}"/>
                </c:ext>
              </c:extLst>
            </c:dLbl>
            <c:dLbl>
              <c:idx val="19"/>
              <c:layout>
                <c:manualLayout>
                  <c:x val="3.3720101123130368E-3"/>
                  <c:y val="-0.17777777777777773"/>
                </c:manualLayout>
              </c:layout>
              <c:tx>
                <c:rich>
                  <a:bodyPr/>
                  <a:lstStyle/>
                  <a:p>
                    <a:fld id="{FD45F9CB-9AD3-46DE-A8F9-9220577FBA2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62D6-4692-9A99-C19A2AB08C13}"/>
                </c:ext>
              </c:extLst>
            </c:dLbl>
            <c:dLbl>
              <c:idx val="20"/>
              <c:layout>
                <c:manualLayout>
                  <c:x val="6.7440202246263209E-3"/>
                  <c:y val="-0.12810457516339868"/>
                </c:manualLayout>
              </c:layout>
              <c:tx>
                <c:rich>
                  <a:bodyPr/>
                  <a:lstStyle/>
                  <a:p>
                    <a:fld id="{517C685B-F159-4DE3-AF60-044F5C20610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62D6-4692-9A99-C19A2AB08C13}"/>
                </c:ext>
              </c:extLst>
            </c:dLbl>
            <c:dLbl>
              <c:idx val="21"/>
              <c:layout>
                <c:manualLayout>
                  <c:x val="0"/>
                  <c:y val="-5.7516339869281043E-2"/>
                </c:manualLayout>
              </c:layout>
              <c:tx>
                <c:rich>
                  <a:bodyPr/>
                  <a:lstStyle/>
                  <a:p>
                    <a:fld id="{6527EB70-2450-47C0-A2F2-2ABB38FFE8D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62D6-4692-9A99-C19A2AB08C13}"/>
                </c:ext>
              </c:extLst>
            </c:dLbl>
            <c:dLbl>
              <c:idx val="22"/>
              <c:layout>
                <c:manualLayout>
                  <c:x val="3.3720101123130368E-3"/>
                  <c:y val="-0.13071895424836602"/>
                </c:manualLayout>
              </c:layout>
              <c:tx>
                <c:rich>
                  <a:bodyPr/>
                  <a:lstStyle/>
                  <a:p>
                    <a:fld id="{5DBF225E-8807-4F07-9C82-B3249FE03DF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62D6-4692-9A99-C19A2AB08C13}"/>
                </c:ext>
              </c:extLst>
            </c:dLbl>
            <c:dLbl>
              <c:idx val="23"/>
              <c:layout>
                <c:manualLayout>
                  <c:x val="-1.6860050561567038E-3"/>
                  <c:y val="-0.19607843137254896"/>
                </c:manualLayout>
              </c:layout>
              <c:tx>
                <c:rich>
                  <a:bodyPr/>
                  <a:lstStyle/>
                  <a:p>
                    <a:fld id="{6231CC30-EC3D-4CE3-A7CF-7754457C16D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62D6-4692-9A99-C19A2AB08C13}"/>
                </c:ext>
              </c:extLst>
            </c:dLbl>
            <c:dLbl>
              <c:idx val="24"/>
              <c:layout>
                <c:manualLayout>
                  <c:x val="5.0580151684696166E-3"/>
                  <c:y val="-0.15947712418300652"/>
                </c:manualLayout>
              </c:layout>
              <c:tx>
                <c:rich>
                  <a:bodyPr/>
                  <a:lstStyle/>
                  <a:p>
                    <a:fld id="{5D8A63DF-BA51-46BB-9DD9-0C9B65B868C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62D6-4692-9A99-C19A2AB08C13}"/>
                </c:ext>
              </c:extLst>
            </c:dLbl>
            <c:dLbl>
              <c:idx val="25"/>
              <c:layout>
                <c:manualLayout>
                  <c:x val="3.3719783949471361E-3"/>
                  <c:y val="-0.15202121339770805"/>
                </c:manualLayout>
              </c:layout>
              <c:tx>
                <c:rich>
                  <a:bodyPr/>
                  <a:lstStyle/>
                  <a:p>
                    <a:fld id="{E3E20380-E3B2-4BFE-907D-47F82F2F7D9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62D6-4692-9A99-C19A2AB08C13}"/>
                </c:ext>
              </c:extLst>
            </c:dLbl>
            <c:dLbl>
              <c:idx val="26"/>
              <c:layout>
                <c:manualLayout>
                  <c:x val="1.6762222332797163E-3"/>
                  <c:y val="-0.13991769547325103"/>
                </c:manualLayout>
              </c:layout>
              <c:tx>
                <c:rich>
                  <a:bodyPr/>
                  <a:lstStyle/>
                  <a:p>
                    <a:fld id="{ED6EA090-8625-46F6-B217-179C391B521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62D6-4692-9A99-C19A2AB08C13}"/>
                </c:ext>
              </c:extLst>
            </c:dLbl>
            <c:dLbl>
              <c:idx val="27"/>
              <c:layout>
                <c:manualLayout>
                  <c:x val="1.6762222332797163E-3"/>
                  <c:y val="-7.4074074074074181E-2"/>
                </c:manualLayout>
              </c:layout>
              <c:tx>
                <c:rich>
                  <a:bodyPr/>
                  <a:lstStyle/>
                  <a:p>
                    <a:fld id="{52A2B5CE-C375-4430-B2D6-A803D01C5F8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B-62D6-4692-9A99-C19A2AB08C13}"/>
                </c:ext>
              </c:extLst>
            </c:dLbl>
            <c:dLbl>
              <c:idx val="28"/>
              <c:layout>
                <c:manualLayout>
                  <c:x val="0"/>
                  <c:y val="-5.751633986928114E-2"/>
                </c:manualLayout>
              </c:layout>
              <c:tx>
                <c:rich>
                  <a:bodyPr/>
                  <a:lstStyle/>
                  <a:p>
                    <a:fld id="{751AEFD3-1FD7-4947-9FDF-70C1E1A8CAF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62D6-4692-9A99-C19A2AB08C13}"/>
                </c:ext>
              </c:extLst>
            </c:dLbl>
            <c:dLbl>
              <c:idx val="29"/>
              <c:layout>
                <c:manualLayout>
                  <c:x val="-1.2363894249720163E-16"/>
                  <c:y val="-0.13856209150326798"/>
                </c:manualLayout>
              </c:layout>
              <c:tx>
                <c:rich>
                  <a:bodyPr/>
                  <a:lstStyle/>
                  <a:p>
                    <a:fld id="{AA41A268-B05F-41CB-8232-ADDCB00A1F2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62D6-4692-9A99-C19A2AB08C13}"/>
                </c:ext>
              </c:extLst>
            </c:dLbl>
            <c:dLbl>
              <c:idx val="30"/>
              <c:layout>
                <c:manualLayout>
                  <c:x val="1.1802035393096062E-2"/>
                  <c:y val="-9.1503267973856203E-2"/>
                </c:manualLayout>
              </c:layout>
              <c:tx>
                <c:rich>
                  <a:bodyPr/>
                  <a:lstStyle/>
                  <a:p>
                    <a:fld id="{EF91F29B-8565-4C93-ADFC-3601C86B60A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62D6-4692-9A99-C19A2AB08C1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STČ!$A$49:$A$79</c:f>
              <c:numCache>
                <c:formatCode>m/d/yyyy</c:formatCode>
                <c:ptCount val="31"/>
                <c:pt idx="0">
                  <c:v>44122</c:v>
                </c:pt>
                <c:pt idx="1">
                  <c:v>44123</c:v>
                </c:pt>
                <c:pt idx="2">
                  <c:v>44124</c:v>
                </c:pt>
                <c:pt idx="3">
                  <c:v>44125</c:v>
                </c:pt>
                <c:pt idx="4">
                  <c:v>44126</c:v>
                </c:pt>
                <c:pt idx="5">
                  <c:v>44127</c:v>
                </c:pt>
                <c:pt idx="6">
                  <c:v>44128</c:v>
                </c:pt>
                <c:pt idx="7">
                  <c:v>44129</c:v>
                </c:pt>
                <c:pt idx="8">
                  <c:v>44130</c:v>
                </c:pt>
                <c:pt idx="9">
                  <c:v>44131</c:v>
                </c:pt>
                <c:pt idx="10">
                  <c:v>44132</c:v>
                </c:pt>
                <c:pt idx="11">
                  <c:v>44133</c:v>
                </c:pt>
                <c:pt idx="12">
                  <c:v>44134</c:v>
                </c:pt>
                <c:pt idx="13">
                  <c:v>44135</c:v>
                </c:pt>
                <c:pt idx="14">
                  <c:v>44136</c:v>
                </c:pt>
                <c:pt idx="15">
                  <c:v>44137</c:v>
                </c:pt>
                <c:pt idx="16">
                  <c:v>44138</c:v>
                </c:pt>
                <c:pt idx="17">
                  <c:v>44139</c:v>
                </c:pt>
                <c:pt idx="18">
                  <c:v>44140</c:v>
                </c:pt>
                <c:pt idx="19">
                  <c:v>44141</c:v>
                </c:pt>
                <c:pt idx="20">
                  <c:v>44142</c:v>
                </c:pt>
                <c:pt idx="21">
                  <c:v>44143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  <c:pt idx="28">
                  <c:v>44150</c:v>
                </c:pt>
                <c:pt idx="29">
                  <c:v>44151</c:v>
                </c:pt>
                <c:pt idx="30">
                  <c:v>44152</c:v>
                </c:pt>
              </c:numCache>
            </c:numRef>
          </c:cat>
          <c:val>
            <c:numRef>
              <c:f>STČ!$D$49:$D$79</c:f>
              <c:numCache>
                <c:formatCode>General</c:formatCode>
                <c:ptCount val="31"/>
                <c:pt idx="0">
                  <c:v>1738</c:v>
                </c:pt>
                <c:pt idx="1">
                  <c:v>2777</c:v>
                </c:pt>
                <c:pt idx="2">
                  <c:v>3985</c:v>
                </c:pt>
                <c:pt idx="3">
                  <c:v>4374</c:v>
                </c:pt>
                <c:pt idx="4">
                  <c:v>4603</c:v>
                </c:pt>
                <c:pt idx="5">
                  <c:v>4316</c:v>
                </c:pt>
                <c:pt idx="6">
                  <c:v>4936</c:v>
                </c:pt>
                <c:pt idx="7">
                  <c:v>2099</c:v>
                </c:pt>
                <c:pt idx="8">
                  <c:v>2683</c:v>
                </c:pt>
                <c:pt idx="9">
                  <c:v>4383</c:v>
                </c:pt>
                <c:pt idx="10">
                  <c:v>4323</c:v>
                </c:pt>
                <c:pt idx="11">
                  <c:v>3819</c:v>
                </c:pt>
                <c:pt idx="12">
                  <c:v>4636</c:v>
                </c:pt>
                <c:pt idx="13">
                  <c:v>3955</c:v>
                </c:pt>
                <c:pt idx="14">
                  <c:v>1734</c:v>
                </c:pt>
                <c:pt idx="15">
                  <c:v>2755</c:v>
                </c:pt>
                <c:pt idx="16">
                  <c:v>4077</c:v>
                </c:pt>
                <c:pt idx="17">
                  <c:v>4533</c:v>
                </c:pt>
                <c:pt idx="18">
                  <c:v>4170</c:v>
                </c:pt>
                <c:pt idx="19">
                  <c:v>3866</c:v>
                </c:pt>
                <c:pt idx="20">
                  <c:v>2783</c:v>
                </c:pt>
                <c:pt idx="21">
                  <c:v>1054</c:v>
                </c:pt>
                <c:pt idx="22">
                  <c:v>2522</c:v>
                </c:pt>
                <c:pt idx="23">
                  <c:v>3780</c:v>
                </c:pt>
                <c:pt idx="24">
                  <c:v>3547</c:v>
                </c:pt>
                <c:pt idx="25">
                  <c:v>3183</c:v>
                </c:pt>
                <c:pt idx="26">
                  <c:v>2994</c:v>
                </c:pt>
                <c:pt idx="27">
                  <c:v>1555</c:v>
                </c:pt>
                <c:pt idx="28">
                  <c:v>997</c:v>
                </c:pt>
                <c:pt idx="29">
                  <c:v>2826</c:v>
                </c:pt>
                <c:pt idx="30">
                  <c:v>1770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STČ!$B$49:$B$79</c15:f>
                <c15:dlblRangeCache>
                  <c:ptCount val="31"/>
                  <c:pt idx="0">
                    <c:v>2 395</c:v>
                  </c:pt>
                  <c:pt idx="1">
                    <c:v>4 027</c:v>
                  </c:pt>
                  <c:pt idx="2">
                    <c:v>5 506</c:v>
                  </c:pt>
                  <c:pt idx="3">
                    <c:v>6 343</c:v>
                  </c:pt>
                  <c:pt idx="4">
                    <c:v>6 421</c:v>
                  </c:pt>
                  <c:pt idx="5">
                    <c:v>6 126</c:v>
                  </c:pt>
                  <c:pt idx="6">
                    <c:v>6 853</c:v>
                  </c:pt>
                  <c:pt idx="7">
                    <c:v>2 895</c:v>
                  </c:pt>
                  <c:pt idx="8">
                    <c:v>4 075</c:v>
                  </c:pt>
                  <c:pt idx="9">
                    <c:v>6 383</c:v>
                  </c:pt>
                  <c:pt idx="10">
                    <c:v>6 148</c:v>
                  </c:pt>
                  <c:pt idx="11">
                    <c:v>5 377</c:v>
                  </c:pt>
                  <c:pt idx="12">
                    <c:v>6 421</c:v>
                  </c:pt>
                  <c:pt idx="13">
                    <c:v>5 585</c:v>
                  </c:pt>
                  <c:pt idx="14">
                    <c:v>2 642</c:v>
                  </c:pt>
                  <c:pt idx="15">
                    <c:v>3 782</c:v>
                  </c:pt>
                  <c:pt idx="16">
                    <c:v>5 435</c:v>
                  </c:pt>
                  <c:pt idx="17">
                    <c:v>6 524</c:v>
                  </c:pt>
                  <c:pt idx="18">
                    <c:v>5 815</c:v>
                  </c:pt>
                  <c:pt idx="19">
                    <c:v>5 304</c:v>
                  </c:pt>
                  <c:pt idx="20">
                    <c:v>3 569</c:v>
                  </c:pt>
                  <c:pt idx="21">
                    <c:v>1 407</c:v>
                  </c:pt>
                  <c:pt idx="22">
                    <c:v>3 041</c:v>
                  </c:pt>
                  <c:pt idx="23">
                    <c:v>4 764</c:v>
                  </c:pt>
                  <c:pt idx="24">
                    <c:v>4 761</c:v>
                  </c:pt>
                  <c:pt idx="25">
                    <c:v>4 062</c:v>
                  </c:pt>
                  <c:pt idx="26">
                    <c:v>3 787</c:v>
                  </c:pt>
                  <c:pt idx="27">
                    <c:v>1 943</c:v>
                  </c:pt>
                  <c:pt idx="28">
                    <c:v>1 169</c:v>
                  </c:pt>
                  <c:pt idx="29">
                    <c:v>3 345</c:v>
                  </c:pt>
                  <c:pt idx="30">
                    <c:v>2 292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62D6-4692-9A99-C19A2AB08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9004424"/>
        <c:axId val="479000112"/>
      </c:barChart>
      <c:lineChart>
        <c:grouping val="standard"/>
        <c:varyColors val="0"/>
        <c:ser>
          <c:idx val="0"/>
          <c:order val="3"/>
          <c:tx>
            <c:strRef>
              <c:f>STČ!$E$1</c:f>
              <c:strCache>
                <c:ptCount val="1"/>
                <c:pt idx="0">
                  <c:v>Procento pozitivních</c:v>
                </c:pt>
              </c:strCache>
            </c:strRef>
          </c:tx>
          <c:spPr>
            <a:ln w="28575" cap="sq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348091010818569E-2"/>
                  <c:y val="2.091503267973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2D6-4692-9A99-C19A2AB08C13}"/>
                </c:ext>
              </c:extLst>
            </c:dLbl>
            <c:dLbl>
              <c:idx val="1"/>
              <c:layout>
                <c:manualLayout>
                  <c:x val="-3.2034096066975146E-2"/>
                  <c:y val="-1.568627450980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2D6-4692-9A99-C19A2AB08C13}"/>
                </c:ext>
              </c:extLst>
            </c:dLbl>
            <c:dLbl>
              <c:idx val="2"/>
              <c:layout>
                <c:manualLayout>
                  <c:x val="-2.6976080898505284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2D6-4692-9A99-C19A2AB08C13}"/>
                </c:ext>
              </c:extLst>
            </c:dLbl>
            <c:dLbl>
              <c:idx val="3"/>
              <c:layout>
                <c:manualLayout>
                  <c:x val="-3.3720101123131604E-2"/>
                  <c:y val="-2.87581699346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2D6-4692-9A99-C19A2AB08C13}"/>
                </c:ext>
              </c:extLst>
            </c:dLbl>
            <c:dLbl>
              <c:idx val="4"/>
              <c:layout>
                <c:manualLayout>
                  <c:x val="-2.6976080898505284E-2"/>
                  <c:y val="2.875816993464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62D6-4692-9A99-C19A2AB08C13}"/>
                </c:ext>
              </c:extLst>
            </c:dLbl>
            <c:dLbl>
              <c:idx val="5"/>
              <c:layout>
                <c:manualLayout>
                  <c:x val="-3.2034096066975146E-2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62D6-4692-9A99-C19A2AB08C13}"/>
                </c:ext>
              </c:extLst>
            </c:dLbl>
            <c:dLbl>
              <c:idx val="6"/>
              <c:layout>
                <c:manualLayout>
                  <c:x val="-3.2034096066975146E-2"/>
                  <c:y val="2.091503267973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62D6-4692-9A99-C19A2AB08C13}"/>
                </c:ext>
              </c:extLst>
            </c:dLbl>
            <c:dLbl>
              <c:idx val="7"/>
              <c:layout>
                <c:manualLayout>
                  <c:x val="-3.8778116291601467E-2"/>
                  <c:y val="-5.75163398692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62D6-4692-9A99-C19A2AB08C13}"/>
                </c:ext>
              </c:extLst>
            </c:dLbl>
            <c:dLbl>
              <c:idx val="8"/>
              <c:layout>
                <c:manualLayout>
                  <c:x val="-3.8778116291601342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62D6-4692-9A99-C19A2AB08C13}"/>
                </c:ext>
              </c:extLst>
            </c:dLbl>
            <c:dLbl>
              <c:idx val="9"/>
              <c:layout>
                <c:manualLayout>
                  <c:x val="-2.6976080898505408E-2"/>
                  <c:y val="-3.398692810457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62D6-4692-9A99-C19A2AB08C13}"/>
                </c:ext>
              </c:extLst>
            </c:dLbl>
            <c:dLbl>
              <c:idx val="10"/>
              <c:layout>
                <c:manualLayout>
                  <c:x val="-3.3720101123131604E-2"/>
                  <c:y val="3.660130718954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62D6-4692-9A99-C19A2AB08C13}"/>
                </c:ext>
              </c:extLst>
            </c:dLbl>
            <c:dLbl>
              <c:idx val="11"/>
              <c:layout>
                <c:manualLayout>
                  <c:x val="-3.0348091010818569E-2"/>
                  <c:y val="-2.091503267973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62D6-4692-9A99-C19A2AB08C13}"/>
                </c:ext>
              </c:extLst>
            </c:dLbl>
            <c:dLbl>
              <c:idx val="12"/>
              <c:layout>
                <c:manualLayout>
                  <c:x val="-3.2034096066975021E-2"/>
                  <c:y val="3.398692810457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62D6-4692-9A99-C19A2AB08C13}"/>
                </c:ext>
              </c:extLst>
            </c:dLbl>
            <c:dLbl>
              <c:idx val="13"/>
              <c:layout>
                <c:manualLayout>
                  <c:x val="-3.2034096066975021E-2"/>
                  <c:y val="2.8758169934640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62D6-4692-9A99-C19A2AB08C13}"/>
                </c:ext>
              </c:extLst>
            </c:dLbl>
            <c:dLbl>
              <c:idx val="14"/>
              <c:layout>
                <c:manualLayout>
                  <c:x val="-2.6976080898505284E-2"/>
                  <c:y val="-2.091503267973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62D6-4692-9A99-C19A2AB08C13}"/>
                </c:ext>
              </c:extLst>
            </c:dLbl>
            <c:dLbl>
              <c:idx val="15"/>
              <c:layout>
                <c:manualLayout>
                  <c:x val="-3.5406106179288181E-2"/>
                  <c:y val="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62D6-4692-9A99-C19A2AB08C13}"/>
                </c:ext>
              </c:extLst>
            </c:dLbl>
            <c:dLbl>
              <c:idx val="16"/>
              <c:layout>
                <c:manualLayout>
                  <c:x val="-2.6976080898505284E-2"/>
                  <c:y val="3.660130718954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62D6-4692-9A99-C19A2AB08C13}"/>
                </c:ext>
              </c:extLst>
            </c:dLbl>
            <c:dLbl>
              <c:idx val="17"/>
              <c:layout>
                <c:manualLayout>
                  <c:x val="-3.0348091010818444E-2"/>
                  <c:y val="-2.352941176470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62D6-4692-9A99-C19A2AB08C13}"/>
                </c:ext>
              </c:extLst>
            </c:dLbl>
            <c:dLbl>
              <c:idx val="18"/>
              <c:layout>
                <c:manualLayout>
                  <c:x val="-2.8662085954661864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62D6-4692-9A99-C19A2AB08C13}"/>
                </c:ext>
              </c:extLst>
            </c:dLbl>
            <c:dLbl>
              <c:idx val="19"/>
              <c:layout>
                <c:manualLayout>
                  <c:x val="-3.2034096066975021E-2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62D6-4692-9A99-C19A2AB08C13}"/>
                </c:ext>
              </c:extLst>
            </c:dLbl>
            <c:dLbl>
              <c:idx val="20"/>
              <c:layout>
                <c:manualLayout>
                  <c:x val="-2.8662085954661864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62D6-4692-9A99-C19A2AB08C13}"/>
                </c:ext>
              </c:extLst>
            </c:dLbl>
            <c:dLbl>
              <c:idx val="21"/>
              <c:layout>
                <c:manualLayout>
                  <c:x val="-2.8662085954661864E-2"/>
                  <c:y val="-5.75163398692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62D6-4692-9A99-C19A2AB08C13}"/>
                </c:ext>
              </c:extLst>
            </c:dLbl>
            <c:dLbl>
              <c:idx val="22"/>
              <c:layout>
                <c:manualLayout>
                  <c:x val="-2.8662085954661864E-2"/>
                  <c:y val="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62D6-4692-9A99-C19A2AB08C13}"/>
                </c:ext>
              </c:extLst>
            </c:dLbl>
            <c:dLbl>
              <c:idx val="23"/>
              <c:layout>
                <c:manualLayout>
                  <c:x val="-2.5290075842348703E-2"/>
                  <c:y val="3.660130718954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62D6-4692-9A99-C19A2AB08C13}"/>
                </c:ext>
              </c:extLst>
            </c:dLbl>
            <c:dLbl>
              <c:idx val="24"/>
              <c:layout>
                <c:manualLayout>
                  <c:x val="-2.5290075842348578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62D6-4692-9A99-C19A2AB08C13}"/>
                </c:ext>
              </c:extLst>
            </c:dLbl>
            <c:dLbl>
              <c:idx val="25"/>
              <c:layout>
                <c:manualLayout>
                  <c:x val="-2.8662085954661864E-2"/>
                  <c:y val="2.352941176470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62D6-4692-9A99-C19A2AB08C13}"/>
                </c:ext>
              </c:extLst>
            </c:dLbl>
            <c:dLbl>
              <c:idx val="26"/>
              <c:layout>
                <c:manualLayout>
                  <c:x val="-3.0172056152199384E-2"/>
                  <c:y val="-3.5278060830631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62D6-4692-9A99-C19A2AB08C13}"/>
                </c:ext>
              </c:extLst>
            </c:dLbl>
            <c:dLbl>
              <c:idx val="27"/>
              <c:layout>
                <c:manualLayout>
                  <c:x val="-2.3457375070676263E-2"/>
                  <c:y val="-2.2367556996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62D6-4692-9A99-C19A2AB08C13}"/>
                </c:ext>
              </c:extLst>
            </c:dLbl>
            <c:dLbl>
              <c:idx val="28"/>
              <c:layout>
                <c:manualLayout>
                  <c:x val="-2.8662085954661864E-2"/>
                  <c:y val="2.091503267973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62D6-4692-9A99-C19A2AB08C13}"/>
                </c:ext>
              </c:extLst>
            </c:dLbl>
            <c:dLbl>
              <c:idx val="29"/>
              <c:layout>
                <c:manualLayout>
                  <c:x val="-4.0464121347757925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62D6-4692-9A99-C19A2AB08C13}"/>
                </c:ext>
              </c:extLst>
            </c:dLbl>
            <c:dLbl>
              <c:idx val="30"/>
              <c:layout>
                <c:manualLayout>
                  <c:x val="-1.0116030336939358E-2"/>
                  <c:y val="-2.091503267973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62D6-4692-9A99-C19A2AB08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STČ!$A$49:$A$79</c:f>
              <c:numCache>
                <c:formatCode>m/d/yyyy</c:formatCode>
                <c:ptCount val="31"/>
                <c:pt idx="0">
                  <c:v>44122</c:v>
                </c:pt>
                <c:pt idx="1">
                  <c:v>44123</c:v>
                </c:pt>
                <c:pt idx="2">
                  <c:v>44124</c:v>
                </c:pt>
                <c:pt idx="3">
                  <c:v>44125</c:v>
                </c:pt>
                <c:pt idx="4">
                  <c:v>44126</c:v>
                </c:pt>
                <c:pt idx="5">
                  <c:v>44127</c:v>
                </c:pt>
                <c:pt idx="6">
                  <c:v>44128</c:v>
                </c:pt>
                <c:pt idx="7">
                  <c:v>44129</c:v>
                </c:pt>
                <c:pt idx="8">
                  <c:v>44130</c:v>
                </c:pt>
                <c:pt idx="9">
                  <c:v>44131</c:v>
                </c:pt>
                <c:pt idx="10">
                  <c:v>44132</c:v>
                </c:pt>
                <c:pt idx="11">
                  <c:v>44133</c:v>
                </c:pt>
                <c:pt idx="12">
                  <c:v>44134</c:v>
                </c:pt>
                <c:pt idx="13">
                  <c:v>44135</c:v>
                </c:pt>
                <c:pt idx="14">
                  <c:v>44136</c:v>
                </c:pt>
                <c:pt idx="15">
                  <c:v>44137</c:v>
                </c:pt>
                <c:pt idx="16">
                  <c:v>44138</c:v>
                </c:pt>
                <c:pt idx="17">
                  <c:v>44139</c:v>
                </c:pt>
                <c:pt idx="18">
                  <c:v>44140</c:v>
                </c:pt>
                <c:pt idx="19">
                  <c:v>44141</c:v>
                </c:pt>
                <c:pt idx="20">
                  <c:v>44142</c:v>
                </c:pt>
                <c:pt idx="21">
                  <c:v>44143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  <c:pt idx="28">
                  <c:v>44150</c:v>
                </c:pt>
                <c:pt idx="29">
                  <c:v>44151</c:v>
                </c:pt>
                <c:pt idx="30">
                  <c:v>44152</c:v>
                </c:pt>
              </c:numCache>
            </c:numRef>
          </c:cat>
          <c:val>
            <c:numRef>
              <c:f>STČ!$E$49:$E$79</c:f>
              <c:numCache>
                <c:formatCode>0.00</c:formatCode>
                <c:ptCount val="31"/>
                <c:pt idx="0">
                  <c:v>27.432150313152402</c:v>
                </c:pt>
                <c:pt idx="1">
                  <c:v>31.040476781723363</c:v>
                </c:pt>
                <c:pt idx="2">
                  <c:v>27.624409734834725</c:v>
                </c:pt>
                <c:pt idx="3">
                  <c:v>31.042093646539492</c:v>
                </c:pt>
                <c:pt idx="4">
                  <c:v>28.31334683071173</c:v>
                </c:pt>
                <c:pt idx="5">
                  <c:v>29.546196539340517</c:v>
                </c:pt>
                <c:pt idx="6">
                  <c:v>27.973150445060558</c:v>
                </c:pt>
                <c:pt idx="7">
                  <c:v>27.495682210708118</c:v>
                </c:pt>
                <c:pt idx="8">
                  <c:v>34.159509202453989</c:v>
                </c:pt>
                <c:pt idx="9">
                  <c:v>31.333228889237038</c:v>
                </c:pt>
                <c:pt idx="10">
                  <c:v>29.684450227716333</c:v>
                </c:pt>
                <c:pt idx="11">
                  <c:v>28.975265017667844</c:v>
                </c:pt>
                <c:pt idx="12">
                  <c:v>27.799408191870427</c:v>
                </c:pt>
                <c:pt idx="13">
                  <c:v>29.185317815577438</c:v>
                </c:pt>
                <c:pt idx="14">
                  <c:v>34.36790310370931</c:v>
                </c:pt>
                <c:pt idx="15">
                  <c:v>27.154944473823374</c:v>
                </c:pt>
                <c:pt idx="16">
                  <c:v>24.98620055197792</c:v>
                </c:pt>
                <c:pt idx="17">
                  <c:v>30.518087063151444</c:v>
                </c:pt>
                <c:pt idx="18">
                  <c:v>28.288907996560621</c:v>
                </c:pt>
                <c:pt idx="19">
                  <c:v>27.111613876319758</c:v>
                </c:pt>
                <c:pt idx="20">
                  <c:v>22.022975623423928</c:v>
                </c:pt>
                <c:pt idx="21">
                  <c:v>25.088841506751955</c:v>
                </c:pt>
                <c:pt idx="22">
                  <c:v>17.066754357119368</c:v>
                </c:pt>
                <c:pt idx="23">
                  <c:v>20.65491183879093</c:v>
                </c:pt>
                <c:pt idx="24">
                  <c:v>25.498844780508296</c:v>
                </c:pt>
                <c:pt idx="25">
                  <c:v>21.639586410635157</c:v>
                </c:pt>
                <c:pt idx="26">
                  <c:v>20.940058093477688</c:v>
                </c:pt>
                <c:pt idx="27">
                  <c:v>19.969119917653114</c:v>
                </c:pt>
                <c:pt idx="28">
                  <c:v>14.713430282292558</c:v>
                </c:pt>
                <c:pt idx="29">
                  <c:v>15.515695067264573</c:v>
                </c:pt>
                <c:pt idx="30">
                  <c:v>22.774869109947641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62D6-4692-9A99-C19A2AB08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001288"/>
        <c:axId val="479001680"/>
      </c:lineChart>
      <c:dateAx>
        <c:axId val="4790044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9000112"/>
        <c:crosses val="autoZero"/>
        <c:auto val="1"/>
        <c:lblOffset val="100"/>
        <c:baseTimeUnit val="days"/>
      </c:dateAx>
      <c:valAx>
        <c:axId val="47900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9004424"/>
        <c:crosses val="autoZero"/>
        <c:crossBetween val="between"/>
      </c:valAx>
      <c:valAx>
        <c:axId val="479001680"/>
        <c:scaling>
          <c:orientation val="minMax"/>
          <c:max val="6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9001288"/>
        <c:crosses val="max"/>
        <c:crossBetween val="between"/>
      </c:valAx>
      <c:dateAx>
        <c:axId val="4790012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7900168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GRAFY_K!$A$16</c:f>
              <c:strCache>
                <c:ptCount val="1"/>
                <c:pt idx="0">
                  <c:v>CZ080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GRAFY_K!$B$16:$O$16</c:f>
              <c:numCache>
                <c:formatCode>General</c:formatCode>
                <c:ptCount val="14"/>
                <c:pt idx="0">
                  <c:v>1763</c:v>
                </c:pt>
                <c:pt idx="1">
                  <c:v>1599</c:v>
                </c:pt>
                <c:pt idx="2">
                  <c:v>1188</c:v>
                </c:pt>
                <c:pt idx="3">
                  <c:v>1069</c:v>
                </c:pt>
                <c:pt idx="4">
                  <c:v>630</c:v>
                </c:pt>
                <c:pt idx="5">
                  <c:v>835</c:v>
                </c:pt>
                <c:pt idx="6">
                  <c:v>908</c:v>
                </c:pt>
                <c:pt idx="7">
                  <c:v>1068</c:v>
                </c:pt>
                <c:pt idx="8">
                  <c:v>827</c:v>
                </c:pt>
                <c:pt idx="9">
                  <c:v>902</c:v>
                </c:pt>
                <c:pt idx="10">
                  <c:v>601</c:v>
                </c:pt>
                <c:pt idx="11">
                  <c:v>477</c:v>
                </c:pt>
                <c:pt idx="12">
                  <c:v>532</c:v>
                </c:pt>
                <c:pt idx="13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4-4882-9426-A73723A99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5667680679508546E-2"/>
              <c:y val="9.46405002778973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GRAFY_K!$A$13</c:f>
              <c:strCache>
                <c:ptCount val="1"/>
                <c:pt idx="0">
                  <c:v>CZ064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GRAFY_K!$B$13:$O$13</c:f>
              <c:numCache>
                <c:formatCode>General</c:formatCode>
                <c:ptCount val="14"/>
                <c:pt idx="0">
                  <c:v>2289</c:v>
                </c:pt>
                <c:pt idx="1">
                  <c:v>1379</c:v>
                </c:pt>
                <c:pt idx="2">
                  <c:v>1159</c:v>
                </c:pt>
                <c:pt idx="3">
                  <c:v>798</c:v>
                </c:pt>
                <c:pt idx="4">
                  <c:v>209</c:v>
                </c:pt>
                <c:pt idx="5">
                  <c:v>593</c:v>
                </c:pt>
                <c:pt idx="6">
                  <c:v>1052</c:v>
                </c:pt>
                <c:pt idx="7">
                  <c:v>793</c:v>
                </c:pt>
                <c:pt idx="8">
                  <c:v>750</c:v>
                </c:pt>
                <c:pt idx="9">
                  <c:v>804</c:v>
                </c:pt>
                <c:pt idx="10">
                  <c:v>342</c:v>
                </c:pt>
                <c:pt idx="11">
                  <c:v>174</c:v>
                </c:pt>
                <c:pt idx="12">
                  <c:v>501</c:v>
                </c:pt>
                <c:pt idx="13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E-4B0E-B56B-7F7D40737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2.0579100907919427E-2"/>
              <c:y val="0.11568300221473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1781259707736"/>
          <c:y val="5.9557636401695584E-2"/>
          <c:w val="0.86226246031713849"/>
          <c:h val="0.675214345673885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GRAFY_K!$A$14</c:f>
              <c:strCache>
                <c:ptCount val="1"/>
                <c:pt idx="0">
                  <c:v>CZ071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GRAFY_K!$B$14:$O$14</c:f>
              <c:numCache>
                <c:formatCode>General</c:formatCode>
                <c:ptCount val="14"/>
                <c:pt idx="0">
                  <c:v>892</c:v>
                </c:pt>
                <c:pt idx="1">
                  <c:v>770</c:v>
                </c:pt>
                <c:pt idx="2">
                  <c:v>796</c:v>
                </c:pt>
                <c:pt idx="3">
                  <c:v>394</c:v>
                </c:pt>
                <c:pt idx="4">
                  <c:v>341</c:v>
                </c:pt>
                <c:pt idx="5">
                  <c:v>554</c:v>
                </c:pt>
                <c:pt idx="6">
                  <c:v>328</c:v>
                </c:pt>
                <c:pt idx="7">
                  <c:v>803</c:v>
                </c:pt>
                <c:pt idx="8">
                  <c:v>417</c:v>
                </c:pt>
                <c:pt idx="9">
                  <c:v>416</c:v>
                </c:pt>
                <c:pt idx="10">
                  <c:v>209</c:v>
                </c:pt>
                <c:pt idx="11">
                  <c:v>56</c:v>
                </c:pt>
                <c:pt idx="12">
                  <c:v>472</c:v>
                </c:pt>
                <c:pt idx="13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5-4BDF-B136-EA0D529F6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2.1670032819751238E-2"/>
              <c:y val="0.17111245735148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GRAFY_K!$A$5</c:f>
              <c:strCache>
                <c:ptCount val="1"/>
                <c:pt idx="0">
                  <c:v>CZ031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GRAFY_K!$B$5:$O$5</c:f>
              <c:numCache>
                <c:formatCode>General</c:formatCode>
                <c:ptCount val="14"/>
                <c:pt idx="0">
                  <c:v>1088</c:v>
                </c:pt>
                <c:pt idx="1">
                  <c:v>1030</c:v>
                </c:pt>
                <c:pt idx="2">
                  <c:v>1231</c:v>
                </c:pt>
                <c:pt idx="3">
                  <c:v>665</c:v>
                </c:pt>
                <c:pt idx="4">
                  <c:v>213</c:v>
                </c:pt>
                <c:pt idx="5">
                  <c:v>205</c:v>
                </c:pt>
                <c:pt idx="6">
                  <c:v>874</c:v>
                </c:pt>
                <c:pt idx="7">
                  <c:v>608</c:v>
                </c:pt>
                <c:pt idx="8">
                  <c:v>589</c:v>
                </c:pt>
                <c:pt idx="9">
                  <c:v>553</c:v>
                </c:pt>
                <c:pt idx="10">
                  <c:v>276</c:v>
                </c:pt>
                <c:pt idx="11">
                  <c:v>58</c:v>
                </c:pt>
                <c:pt idx="12">
                  <c:v>375</c:v>
                </c:pt>
                <c:pt idx="13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6-45CE-BA44-6009B72B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GRAFY_K!$A$6</c:f>
              <c:strCache>
                <c:ptCount val="1"/>
                <c:pt idx="0">
                  <c:v>CZ032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GRAFY_K!$B$6:$O$6</c:f>
              <c:numCache>
                <c:formatCode>General</c:formatCode>
                <c:ptCount val="14"/>
                <c:pt idx="0">
                  <c:v>669</c:v>
                </c:pt>
                <c:pt idx="1">
                  <c:v>547</c:v>
                </c:pt>
                <c:pt idx="2">
                  <c:v>516</c:v>
                </c:pt>
                <c:pt idx="3">
                  <c:v>195</c:v>
                </c:pt>
                <c:pt idx="4">
                  <c:v>222</c:v>
                </c:pt>
                <c:pt idx="5">
                  <c:v>311</c:v>
                </c:pt>
                <c:pt idx="6">
                  <c:v>381</c:v>
                </c:pt>
                <c:pt idx="7">
                  <c:v>348</c:v>
                </c:pt>
                <c:pt idx="8">
                  <c:v>382</c:v>
                </c:pt>
                <c:pt idx="9">
                  <c:v>339</c:v>
                </c:pt>
                <c:pt idx="10">
                  <c:v>274</c:v>
                </c:pt>
                <c:pt idx="11">
                  <c:v>133</c:v>
                </c:pt>
                <c:pt idx="12">
                  <c:v>282</c:v>
                </c:pt>
                <c:pt idx="13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4-4E41-8B69-1A2496EBB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5963290100831236E-2"/>
              <c:y val="6.19656426796686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GRAFY_K!$A$7</c:f>
              <c:strCache>
                <c:ptCount val="1"/>
                <c:pt idx="0">
                  <c:v>CZ041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GRAFY_K!$B$7:$O$7</c:f>
              <c:numCache>
                <c:formatCode>General</c:formatCode>
                <c:ptCount val="14"/>
                <c:pt idx="0">
                  <c:v>271</c:v>
                </c:pt>
                <c:pt idx="1">
                  <c:v>323</c:v>
                </c:pt>
                <c:pt idx="2">
                  <c:v>117</c:v>
                </c:pt>
                <c:pt idx="3">
                  <c:v>380</c:v>
                </c:pt>
                <c:pt idx="4">
                  <c:v>33</c:v>
                </c:pt>
                <c:pt idx="5">
                  <c:v>42</c:v>
                </c:pt>
                <c:pt idx="6">
                  <c:v>381</c:v>
                </c:pt>
                <c:pt idx="7">
                  <c:v>64</c:v>
                </c:pt>
                <c:pt idx="8">
                  <c:v>240</c:v>
                </c:pt>
                <c:pt idx="9">
                  <c:v>152</c:v>
                </c:pt>
                <c:pt idx="10">
                  <c:v>61</c:v>
                </c:pt>
                <c:pt idx="11">
                  <c:v>12</c:v>
                </c:pt>
                <c:pt idx="12">
                  <c:v>174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1-423C-AE14-0527362B7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3244062103009266E-3"/>
              <c:y val="4.4220748584152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GRAFY_K!$A$8</c:f>
              <c:strCache>
                <c:ptCount val="1"/>
                <c:pt idx="0">
                  <c:v>CZ042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4-4BCE-A1CC-979C3D4DA6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4-4BCE-A1CC-979C3D4DA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GRAFY_K!$B$8:$O$8</c:f>
              <c:numCache>
                <c:formatCode>General</c:formatCode>
                <c:ptCount val="14"/>
                <c:pt idx="0">
                  <c:v>1128</c:v>
                </c:pt>
                <c:pt idx="1">
                  <c:v>873</c:v>
                </c:pt>
                <c:pt idx="2">
                  <c:v>963</c:v>
                </c:pt>
                <c:pt idx="3">
                  <c:v>711</c:v>
                </c:pt>
                <c:pt idx="4">
                  <c:v>260</c:v>
                </c:pt>
                <c:pt idx="5">
                  <c:v>392</c:v>
                </c:pt>
                <c:pt idx="6">
                  <c:v>712</c:v>
                </c:pt>
                <c:pt idx="7">
                  <c:v>616</c:v>
                </c:pt>
                <c:pt idx="8">
                  <c:v>672</c:v>
                </c:pt>
                <c:pt idx="9">
                  <c:v>520</c:v>
                </c:pt>
                <c:pt idx="10">
                  <c:v>348</c:v>
                </c:pt>
                <c:pt idx="11">
                  <c:v>163</c:v>
                </c:pt>
                <c:pt idx="12">
                  <c:v>382</c:v>
                </c:pt>
                <c:pt idx="13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4-4BCE-A1CC-979C3D4DA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3244062103009266E-3"/>
              <c:y val="4.42207485841526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GRAFY_K!$A$9</c:f>
              <c:strCache>
                <c:ptCount val="1"/>
                <c:pt idx="0">
                  <c:v>CZ051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GRAFY_K!$B$9:$O$9</c:f>
              <c:numCache>
                <c:formatCode>General</c:formatCode>
                <c:ptCount val="14"/>
                <c:pt idx="0">
                  <c:v>677</c:v>
                </c:pt>
                <c:pt idx="1">
                  <c:v>650</c:v>
                </c:pt>
                <c:pt idx="2">
                  <c:v>627</c:v>
                </c:pt>
                <c:pt idx="3">
                  <c:v>365</c:v>
                </c:pt>
                <c:pt idx="4">
                  <c:v>240</c:v>
                </c:pt>
                <c:pt idx="5">
                  <c:v>360</c:v>
                </c:pt>
                <c:pt idx="6">
                  <c:v>426</c:v>
                </c:pt>
                <c:pt idx="7">
                  <c:v>214</c:v>
                </c:pt>
                <c:pt idx="8">
                  <c:v>622</c:v>
                </c:pt>
                <c:pt idx="9">
                  <c:v>324</c:v>
                </c:pt>
                <c:pt idx="10">
                  <c:v>310</c:v>
                </c:pt>
                <c:pt idx="11">
                  <c:v>91</c:v>
                </c:pt>
                <c:pt idx="12">
                  <c:v>286</c:v>
                </c:pt>
                <c:pt idx="13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D-4716-BF36-5AEBCC160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1548957029149931E-2"/>
              <c:y val="4.73853822758415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GRAFY_K!$A$10</c:f>
              <c:strCache>
                <c:ptCount val="1"/>
                <c:pt idx="0">
                  <c:v>CZ052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GRAFY_K!$B$10:$O$10</c:f>
              <c:numCache>
                <c:formatCode>General</c:formatCode>
                <c:ptCount val="14"/>
                <c:pt idx="0">
                  <c:v>1046</c:v>
                </c:pt>
                <c:pt idx="1">
                  <c:v>718</c:v>
                </c:pt>
                <c:pt idx="2">
                  <c:v>591</c:v>
                </c:pt>
                <c:pt idx="3">
                  <c:v>443</c:v>
                </c:pt>
                <c:pt idx="4">
                  <c:v>265</c:v>
                </c:pt>
                <c:pt idx="5">
                  <c:v>401</c:v>
                </c:pt>
                <c:pt idx="6">
                  <c:v>479</c:v>
                </c:pt>
                <c:pt idx="7">
                  <c:v>572</c:v>
                </c:pt>
                <c:pt idx="8">
                  <c:v>401</c:v>
                </c:pt>
                <c:pt idx="9">
                  <c:v>341</c:v>
                </c:pt>
                <c:pt idx="10">
                  <c:v>313</c:v>
                </c:pt>
                <c:pt idx="11">
                  <c:v>95</c:v>
                </c:pt>
                <c:pt idx="12">
                  <c:v>303</c:v>
                </c:pt>
                <c:pt idx="13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2-4F56-A151-B017ECFF8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1.5434027777777777E-2"/>
              <c:y val="4.30967407907985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VÝVOJ POZITIVIT V ČR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666666666666664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FE-4DD2-8067-1491FEEF6134}"/>
                </c:ext>
              </c:extLst>
            </c:dLbl>
            <c:dLbl>
              <c:idx val="1"/>
              <c:layout>
                <c:manualLayout>
                  <c:x val="-4.722222222222222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E-4DD2-8067-1491FEEF6134}"/>
                </c:ext>
              </c:extLst>
            </c:dLbl>
            <c:dLbl>
              <c:idx val="2"/>
              <c:layout>
                <c:manualLayout>
                  <c:x val="-4.1666666666666664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FE-4DD2-8067-1491FEEF6134}"/>
                </c:ext>
              </c:extLst>
            </c:dLbl>
            <c:dLbl>
              <c:idx val="3"/>
              <c:layout>
                <c:manualLayout>
                  <c:x val="-5.277777777777777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E-4DD2-8067-1491FEEF6134}"/>
                </c:ext>
              </c:extLst>
            </c:dLbl>
            <c:dLbl>
              <c:idx val="4"/>
              <c:layout>
                <c:manualLayout>
                  <c:x val="-4.722222222222222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FE-4DD2-8067-1491FEEF6134}"/>
                </c:ext>
              </c:extLst>
            </c:dLbl>
            <c:dLbl>
              <c:idx val="5"/>
              <c:layout>
                <c:manualLayout>
                  <c:x val="-4.722222222222222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FE-4DD2-8067-1491FEEF6134}"/>
                </c:ext>
              </c:extLst>
            </c:dLbl>
            <c:dLbl>
              <c:idx val="6"/>
              <c:layout>
                <c:manualLayout>
                  <c:x val="-4.166666666666676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FE-4DD2-8067-1491FEEF6134}"/>
                </c:ext>
              </c:extLst>
            </c:dLbl>
            <c:dLbl>
              <c:idx val="7"/>
              <c:layout>
                <c:manualLayout>
                  <c:x val="-3.466667565848635E-2"/>
                  <c:y val="-4.010489165995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FE-4DD2-8067-1491FEEF6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ČR!$H$21:$H$30</c:f>
              <c:strCache>
                <c:ptCount val="10"/>
                <c:pt idx="0">
                  <c:v>2020-W37
7. 9.-13. 9.</c:v>
                </c:pt>
                <c:pt idx="1">
                  <c:v>2020-W38
14. 9.-20. 9.</c:v>
                </c:pt>
                <c:pt idx="2">
                  <c:v>2020-W39
21. 9.-27. 9.</c:v>
                </c:pt>
                <c:pt idx="3">
                  <c:v>2020-W40
28. 9.-4. 10.</c:v>
                </c:pt>
                <c:pt idx="4">
                  <c:v>2020-W41
5. 10.-11. 10.</c:v>
                </c:pt>
                <c:pt idx="5">
                  <c:v>2020-W42
12. 10.-18. 10.</c:v>
                </c:pt>
                <c:pt idx="6">
                  <c:v>2020-W43
19. 10.-25. 10.</c:v>
                </c:pt>
                <c:pt idx="7">
                  <c:v>2020-W44
26. 10.-1. 11.</c:v>
                </c:pt>
                <c:pt idx="8">
                  <c:v>2020-W45
2. 11.-8. 11.</c:v>
                </c:pt>
                <c:pt idx="9">
                  <c:v>2020-W46
9. 11.-15. 11.</c:v>
                </c:pt>
              </c:strCache>
            </c:strRef>
          </c:cat>
          <c:val>
            <c:numRef>
              <c:f>ČR!$K$21:$K$30</c:f>
              <c:numCache>
                <c:formatCode>0.00</c:formatCode>
                <c:ptCount val="10"/>
                <c:pt idx="0">
                  <c:v>8.7071039909818122</c:v>
                </c:pt>
                <c:pt idx="1">
                  <c:v>10.195996014695808</c:v>
                </c:pt>
                <c:pt idx="2">
                  <c:v>11.238099432589754</c:v>
                </c:pt>
                <c:pt idx="3">
                  <c:v>14.629071367717412</c:v>
                </c:pt>
                <c:pt idx="4">
                  <c:v>23.581588022827912</c:v>
                </c:pt>
                <c:pt idx="5">
                  <c:v>27.244981692715957</c:v>
                </c:pt>
                <c:pt idx="6">
                  <c:v>31.278879726617639</c:v>
                </c:pt>
                <c:pt idx="7">
                  <c:v>31.039607086997389</c:v>
                </c:pt>
                <c:pt idx="8">
                  <c:v>29.854893863593706</c:v>
                </c:pt>
                <c:pt idx="9">
                  <c:v>24.09213717397779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7FE-4DD2-8067-1491FEEF6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062216"/>
        <c:axId val="478063392"/>
      </c:lineChart>
      <c:catAx>
        <c:axId val="47806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3392"/>
        <c:crosses val="autoZero"/>
        <c:auto val="1"/>
        <c:lblAlgn val="ctr"/>
        <c:lblOffset val="100"/>
        <c:noMultiLvlLbl val="0"/>
      </c:catAx>
      <c:valAx>
        <c:axId val="4780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95203226987042E-2"/>
          <c:y val="7.7832696473933705E-2"/>
          <c:w val="0.87671985673549668"/>
          <c:h val="0.6109253817326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GRAFY_K!$A$11</c:f>
              <c:strCache>
                <c:ptCount val="1"/>
                <c:pt idx="0">
                  <c:v>CZ053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GRAFY_K!$B$11:$O$11</c:f>
              <c:numCache>
                <c:formatCode>General</c:formatCode>
                <c:ptCount val="14"/>
                <c:pt idx="0">
                  <c:v>986</c:v>
                </c:pt>
                <c:pt idx="1">
                  <c:v>797</c:v>
                </c:pt>
                <c:pt idx="2">
                  <c:v>722</c:v>
                </c:pt>
                <c:pt idx="3">
                  <c:v>357</c:v>
                </c:pt>
                <c:pt idx="4">
                  <c:v>99</c:v>
                </c:pt>
                <c:pt idx="5">
                  <c:v>349</c:v>
                </c:pt>
                <c:pt idx="6">
                  <c:v>572</c:v>
                </c:pt>
                <c:pt idx="7">
                  <c:v>600</c:v>
                </c:pt>
                <c:pt idx="8">
                  <c:v>499</c:v>
                </c:pt>
                <c:pt idx="9">
                  <c:v>575</c:v>
                </c:pt>
                <c:pt idx="10">
                  <c:v>214</c:v>
                </c:pt>
                <c:pt idx="11">
                  <c:v>70</c:v>
                </c:pt>
                <c:pt idx="12">
                  <c:v>414</c:v>
                </c:pt>
                <c:pt idx="13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1-45C7-A8D9-9C537EE4B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4319408116097701E-2"/>
              <c:y val="5.32554769012231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GRAFY_K!$A$12</c:f>
              <c:strCache>
                <c:ptCount val="1"/>
                <c:pt idx="0">
                  <c:v>CZ063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GRAFY_K!$B$12:$O$12</c:f>
              <c:numCache>
                <c:formatCode>General</c:formatCode>
                <c:ptCount val="14"/>
                <c:pt idx="0">
                  <c:v>865</c:v>
                </c:pt>
                <c:pt idx="1">
                  <c:v>1036</c:v>
                </c:pt>
                <c:pt idx="2">
                  <c:v>739</c:v>
                </c:pt>
                <c:pt idx="3">
                  <c:v>690</c:v>
                </c:pt>
                <c:pt idx="4">
                  <c:v>173</c:v>
                </c:pt>
                <c:pt idx="5">
                  <c:v>615</c:v>
                </c:pt>
                <c:pt idx="6">
                  <c:v>774</c:v>
                </c:pt>
                <c:pt idx="7">
                  <c:v>627</c:v>
                </c:pt>
                <c:pt idx="8">
                  <c:v>636</c:v>
                </c:pt>
                <c:pt idx="9">
                  <c:v>756</c:v>
                </c:pt>
                <c:pt idx="10">
                  <c:v>308</c:v>
                </c:pt>
                <c:pt idx="11">
                  <c:v>82</c:v>
                </c:pt>
                <c:pt idx="12">
                  <c:v>428</c:v>
                </c:pt>
                <c:pt idx="13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F-432C-93F9-C3FA305B3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1479116210475043E-2"/>
              <c:y val="2.57513122777491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GRAFY_K!$A$15</c:f>
              <c:strCache>
                <c:ptCount val="1"/>
                <c:pt idx="0">
                  <c:v>CZ072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GRAFY_K!$B$15:$O$15</c:f>
              <c:numCache>
                <c:formatCode>General</c:formatCode>
                <c:ptCount val="14"/>
                <c:pt idx="0">
                  <c:v>1115</c:v>
                </c:pt>
                <c:pt idx="1">
                  <c:v>974</c:v>
                </c:pt>
                <c:pt idx="2">
                  <c:v>715</c:v>
                </c:pt>
                <c:pt idx="3">
                  <c:v>457</c:v>
                </c:pt>
                <c:pt idx="4">
                  <c:v>366</c:v>
                </c:pt>
                <c:pt idx="5">
                  <c:v>467</c:v>
                </c:pt>
                <c:pt idx="6">
                  <c:v>554</c:v>
                </c:pt>
                <c:pt idx="7">
                  <c:v>618</c:v>
                </c:pt>
                <c:pt idx="8">
                  <c:v>469</c:v>
                </c:pt>
                <c:pt idx="9">
                  <c:v>377</c:v>
                </c:pt>
                <c:pt idx="10">
                  <c:v>288</c:v>
                </c:pt>
                <c:pt idx="11">
                  <c:v>167</c:v>
                </c:pt>
                <c:pt idx="12">
                  <c:v>353</c:v>
                </c:pt>
                <c:pt idx="13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7-4BBA-8D71-12FAB5CA1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ÚROVEŇ TESTOVÁNÍ V ČR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717671463575074E-2"/>
                  <c:y val="-4.010489165995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E5-469A-A45C-42B931E754A2}"/>
                </c:ext>
              </c:extLst>
            </c:dLbl>
            <c:dLbl>
              <c:idx val="1"/>
              <c:layout>
                <c:manualLayout>
                  <c:x val="-4.4877154011036181E-2"/>
                  <c:y val="-6.01573374899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E5-469A-A45C-42B931E754A2}"/>
                </c:ext>
              </c:extLst>
            </c:dLbl>
            <c:dLbl>
              <c:idx val="2"/>
              <c:layout>
                <c:manualLayout>
                  <c:x val="-4.0797412737305618E-2"/>
                  <c:y val="-4.812586999194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E5-469A-A45C-42B931E754A2}"/>
                </c:ext>
              </c:extLst>
            </c:dLbl>
            <c:dLbl>
              <c:idx val="3"/>
              <c:layout>
                <c:manualLayout>
                  <c:x val="-4.2837283374170899E-2"/>
                  <c:y val="-5.21363591579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E5-469A-A45C-42B931E754A2}"/>
                </c:ext>
              </c:extLst>
            </c:dLbl>
            <c:dLbl>
              <c:idx val="4"/>
              <c:layout>
                <c:manualLayout>
                  <c:x val="-4.4877154011036181E-2"/>
                  <c:y val="-5.614684832393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E5-469A-A45C-42B931E754A2}"/>
                </c:ext>
              </c:extLst>
            </c:dLbl>
            <c:dLbl>
              <c:idx val="5"/>
              <c:layout>
                <c:manualLayout>
                  <c:x val="-4.4877154011036181E-2"/>
                  <c:y val="-4.812586999194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E5-469A-A45C-42B931E754A2}"/>
                </c:ext>
              </c:extLst>
            </c:dLbl>
            <c:dLbl>
              <c:idx val="6"/>
              <c:layout>
                <c:manualLayout>
                  <c:x val="-3.8757542100440336E-2"/>
                  <c:y val="-5.21363591579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E5-469A-A45C-42B931E754A2}"/>
                </c:ext>
              </c:extLst>
            </c:dLbl>
            <c:dLbl>
              <c:idx val="7"/>
              <c:layout>
                <c:manualLayout>
                  <c:x val="2.2242970652064068E-3"/>
                  <c:y val="-2.807342416196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E5-469A-A45C-42B931E754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ČR!$H$21:$H$30</c:f>
              <c:strCache>
                <c:ptCount val="10"/>
                <c:pt idx="0">
                  <c:v>2020-W37
7. 9.-13. 9.</c:v>
                </c:pt>
                <c:pt idx="1">
                  <c:v>2020-W38
14. 9.-20. 9.</c:v>
                </c:pt>
                <c:pt idx="2">
                  <c:v>2020-W39
21. 9.-27. 9.</c:v>
                </c:pt>
                <c:pt idx="3">
                  <c:v>2020-W40
28. 9.-4. 10.</c:v>
                </c:pt>
                <c:pt idx="4">
                  <c:v>2020-W41
5. 10.-11. 10.</c:v>
                </c:pt>
                <c:pt idx="5">
                  <c:v>2020-W42
12. 10.-18. 10.</c:v>
                </c:pt>
                <c:pt idx="6">
                  <c:v>2020-W43
19. 10.-25. 10.</c:v>
                </c:pt>
                <c:pt idx="7">
                  <c:v>2020-W44
26. 10.-1. 11.</c:v>
                </c:pt>
                <c:pt idx="8">
                  <c:v>2020-W45
2. 11.-8. 11.</c:v>
                </c:pt>
                <c:pt idx="9">
                  <c:v>2020-W46
9. 11.-15. 11.</c:v>
                </c:pt>
              </c:strCache>
            </c:strRef>
          </c:cat>
          <c:val>
            <c:numRef>
              <c:f>ČR!$L$21:$L$30</c:f>
              <c:numCache>
                <c:formatCode>0</c:formatCode>
                <c:ptCount val="10"/>
                <c:pt idx="0">
                  <c:v>862.712981624451</c:v>
                </c:pt>
                <c:pt idx="1">
                  <c:v>1201.3534021467674</c:v>
                </c:pt>
                <c:pt idx="2">
                  <c:v>1273.9272217655252</c:v>
                </c:pt>
                <c:pt idx="3">
                  <c:v>1141.506417794229</c:v>
                </c:pt>
                <c:pt idx="4">
                  <c:v>1374.7319860343321</c:v>
                </c:pt>
                <c:pt idx="5">
                  <c:v>1948.6458637925653</c:v>
                </c:pt>
                <c:pt idx="6">
                  <c:v>2517.5008011547475</c:v>
                </c:pt>
                <c:pt idx="7">
                  <c:v>2517.0238954981883</c:v>
                </c:pt>
                <c:pt idx="8">
                  <c:v>2291.5971374065257</c:v>
                </c:pt>
                <c:pt idx="9">
                  <c:v>1758.229591547137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3E5-469A-A45C-42B931E75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064176"/>
        <c:axId val="478067704"/>
      </c:lineChart>
      <c:catAx>
        <c:axId val="47806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7704"/>
        <c:crosses val="autoZero"/>
        <c:auto val="1"/>
        <c:lblAlgn val="ctr"/>
        <c:lblOffset val="100"/>
        <c:noMultiLvlLbl val="0"/>
      </c:catAx>
      <c:valAx>
        <c:axId val="47806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/>
              <a:t>Porovnání</a:t>
            </a:r>
            <a:r>
              <a:rPr lang="cs-CZ" sz="1800" b="1" baseline="0" dirty="0"/>
              <a:t> počtu pozitivních v rizikové skupině 65 + (po krajích) - 17. 11. 2020</a:t>
            </a:r>
            <a:endParaRPr lang="cs-CZ" sz="1800" b="1" dirty="0"/>
          </a:p>
        </c:rich>
      </c:tx>
      <c:layout>
        <c:manualLayout>
          <c:xMode val="edge"/>
          <c:yMode val="edge"/>
          <c:x val="9.4611606151111985E-2"/>
          <c:y val="1.3242270997341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9027288674342842E-2"/>
          <c:y val="0.16090520243776865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9005992"/>
        <c:axId val="47899854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ČR!$A$2:$A$25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'65 +'!$B$3:$B$16</c15:sqref>
                        </c15:formulaRef>
                      </c:ext>
                    </c:extLst>
                    <c:numCache>
                      <c:formatCode>#,##0"   ";;\-"   "</c:formatCode>
                      <c:ptCount val="14"/>
                      <c:pt idx="0">
                        <c:v>352</c:v>
                      </c:pt>
                      <c:pt idx="1">
                        <c:v>522</c:v>
                      </c:pt>
                      <c:pt idx="2">
                        <c:v>186</c:v>
                      </c:pt>
                      <c:pt idx="3">
                        <c:v>233</c:v>
                      </c:pt>
                      <c:pt idx="4">
                        <c:v>12</c:v>
                      </c:pt>
                      <c:pt idx="5">
                        <c:v>341</c:v>
                      </c:pt>
                      <c:pt idx="6">
                        <c:v>158</c:v>
                      </c:pt>
                      <c:pt idx="7">
                        <c:v>306</c:v>
                      </c:pt>
                      <c:pt idx="8">
                        <c:v>295</c:v>
                      </c:pt>
                      <c:pt idx="9">
                        <c:v>326</c:v>
                      </c:pt>
                      <c:pt idx="10">
                        <c:v>499</c:v>
                      </c:pt>
                      <c:pt idx="11">
                        <c:v>171</c:v>
                      </c:pt>
                      <c:pt idx="12">
                        <c:v>405</c:v>
                      </c:pt>
                      <c:pt idx="13">
                        <c:v>420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E-8ED5-44FA-80D4-1ED74422CEF2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v>65 +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D5-44FA-80D4-1ED74422CEF2}"/>
              </c:ext>
            </c:extLst>
          </c:dPt>
          <c:dLbls>
            <c:dLbl>
              <c:idx val="0"/>
              <c:layout>
                <c:manualLayout>
                  <c:x val="-1.2717656524090391E-3"/>
                  <c:y val="-6.157551743913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D5-44FA-80D4-1ED74422CEF2}"/>
                </c:ext>
              </c:extLst>
            </c:dLbl>
            <c:dLbl>
              <c:idx val="1"/>
              <c:layout>
                <c:manualLayout>
                  <c:x val="-1.7198855168229599E-5"/>
                  <c:y val="-7.012651408511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D5-44FA-80D4-1ED74422CEF2}"/>
                </c:ext>
              </c:extLst>
            </c:dLbl>
            <c:dLbl>
              <c:idx val="2"/>
              <c:layout>
                <c:manualLayout>
                  <c:x val="-1.393212783075507E-3"/>
                  <c:y val="-4.17675477469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D5-44FA-80D4-1ED74422CEF2}"/>
                </c:ext>
              </c:extLst>
            </c:dLbl>
            <c:dLbl>
              <c:idx val="3"/>
              <c:layout>
                <c:manualLayout>
                  <c:x val="-1.3932127830754825E-3"/>
                  <c:y val="-3.117581634603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D5-44FA-80D4-1ED74422CEF2}"/>
                </c:ext>
              </c:extLst>
            </c:dLbl>
            <c:dLbl>
              <c:idx val="4"/>
              <c:layout>
                <c:manualLayout>
                  <c:x val="-1.150318521742571E-3"/>
                  <c:y val="-5.247015275533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D5-44FA-80D4-1ED74422CEF2}"/>
                </c:ext>
              </c:extLst>
            </c:dLbl>
            <c:dLbl>
              <c:idx val="5"/>
              <c:layout>
                <c:manualLayout>
                  <c:x val="1.8887086350387107E-5"/>
                  <c:y val="-6.571259753575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D5-44FA-80D4-1ED74422CEF2}"/>
                </c:ext>
              </c:extLst>
            </c:dLbl>
            <c:dLbl>
              <c:idx val="6"/>
              <c:layout>
                <c:manualLayout>
                  <c:x val="-9.8267988194566374E-17"/>
                  <c:y val="-4.441801925060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D5-44FA-80D4-1ED74422CEF2}"/>
                </c:ext>
              </c:extLst>
            </c:dLbl>
            <c:dLbl>
              <c:idx val="7"/>
              <c:layout>
                <c:manualLayout>
                  <c:x val="-1.3572323560058488E-3"/>
                  <c:y val="-5.931320925221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D5-44FA-80D4-1ED74422CEF2}"/>
                </c:ext>
              </c:extLst>
            </c:dLbl>
            <c:dLbl>
              <c:idx val="8"/>
              <c:layout>
                <c:manualLayout>
                  <c:x val="-1.340033500837521E-3"/>
                  <c:y val="-4.777905218706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D5-44FA-80D4-1ED74422CEF2}"/>
                </c:ext>
              </c:extLst>
            </c:dLbl>
            <c:dLbl>
              <c:idx val="9"/>
              <c:layout>
                <c:manualLayout>
                  <c:x val="0"/>
                  <c:y val="-5.517612915558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D5-44FA-80D4-1ED74422CEF2}"/>
                </c:ext>
              </c:extLst>
            </c:dLbl>
            <c:dLbl>
              <c:idx val="10"/>
              <c:layout>
                <c:manualLayout>
                  <c:x val="-5.3179282237961464E-5"/>
                  <c:y val="-6.560155014510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D5-44FA-80D4-1ED74422CEF2}"/>
                </c:ext>
              </c:extLst>
            </c:dLbl>
            <c:dLbl>
              <c:idx val="11"/>
              <c:layout>
                <c:manualLayout>
                  <c:x val="-1.325050449095873E-3"/>
                  <c:y val="-3.498027561997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D5-44FA-80D4-1ED74422CEF2}"/>
                </c:ext>
              </c:extLst>
            </c:dLbl>
            <c:dLbl>
              <c:idx val="12"/>
              <c:layout>
                <c:manualLayout>
                  <c:x val="-1.4464975797623288E-3"/>
                  <c:y val="-6.157551743913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D5-44FA-80D4-1ED74422CEF2}"/>
                </c:ext>
              </c:extLst>
            </c:dLbl>
            <c:dLbl>
              <c:idx val="13"/>
              <c:layout>
                <c:manualLayout>
                  <c:x val="-1.7198855168229599E-5"/>
                  <c:y val="-6.836296334914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ED5-44FA-80D4-1ED74422C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+'!$A$3:$A$16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 +'!$C$3:$C$16</c:f>
              <c:numCache>
                <c:formatCode>#,##0"   ";;\-"   "</c:formatCode>
                <c:ptCount val="14"/>
                <c:pt idx="0">
                  <c:v>74</c:v>
                </c:pt>
                <c:pt idx="1">
                  <c:v>90</c:v>
                </c:pt>
                <c:pt idx="2">
                  <c:v>39</c:v>
                </c:pt>
                <c:pt idx="3">
                  <c:v>26</c:v>
                </c:pt>
                <c:pt idx="4">
                  <c:v>2</c:v>
                </c:pt>
                <c:pt idx="5">
                  <c:v>77</c:v>
                </c:pt>
                <c:pt idx="6">
                  <c:v>17</c:v>
                </c:pt>
                <c:pt idx="7">
                  <c:v>69</c:v>
                </c:pt>
                <c:pt idx="8">
                  <c:v>53</c:v>
                </c:pt>
                <c:pt idx="9">
                  <c:v>65</c:v>
                </c:pt>
                <c:pt idx="10">
                  <c:v>88</c:v>
                </c:pt>
                <c:pt idx="11">
                  <c:v>29</c:v>
                </c:pt>
                <c:pt idx="12">
                  <c:v>80</c:v>
                </c:pt>
                <c:pt idx="1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ED5-44FA-80D4-1ED74422CEF2}"/>
            </c:ext>
          </c:extLst>
        </c:ser>
        <c:ser>
          <c:idx val="3"/>
          <c:order val="2"/>
          <c:tx>
            <c:v>POZITIVNÍ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932127830754825E-3"/>
                  <c:y val="-0.1780501537980293"/>
                </c:manualLayout>
              </c:layout>
              <c:tx>
                <c:rich>
                  <a:bodyPr/>
                  <a:lstStyle/>
                  <a:p>
                    <a:fld id="{47E7B5C7-81D6-4BA7-9981-683E2E3F3D9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8ED5-44FA-80D4-1ED74422CEF2}"/>
                </c:ext>
              </c:extLst>
            </c:dLbl>
            <c:dLbl>
              <c:idx val="1"/>
              <c:layout>
                <c:manualLayout>
                  <c:x val="-1.3894142629156279E-3"/>
                  <c:y val="-0.2536894148723563"/>
                </c:manualLayout>
              </c:layout>
              <c:tx>
                <c:rich>
                  <a:bodyPr/>
                  <a:lstStyle/>
                  <a:p>
                    <a:fld id="{1AC8D6BE-8C61-46D0-93DC-7C65BF571A4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8ED5-44FA-80D4-1ED74422CEF2}"/>
                </c:ext>
              </c:extLst>
            </c:dLbl>
            <c:dLbl>
              <c:idx val="2"/>
              <c:layout>
                <c:manualLayout>
                  <c:x val="-2.5586198710085863E-3"/>
                  <c:y val="-0.1900830683141303"/>
                </c:manualLayout>
              </c:layout>
              <c:tx>
                <c:rich>
                  <a:bodyPr/>
                  <a:lstStyle/>
                  <a:p>
                    <a:fld id="{B667272B-AB31-4F39-8608-857D6E738A0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8ED5-44FA-80D4-1ED74422CEF2}"/>
                </c:ext>
              </c:extLst>
            </c:dLbl>
            <c:dLbl>
              <c:idx val="3"/>
              <c:layout>
                <c:manualLayout>
                  <c:x val="-5.3179282238010592E-5"/>
                  <c:y val="-0.13440800792450863"/>
                </c:manualLayout>
              </c:layout>
              <c:tx>
                <c:rich>
                  <a:bodyPr/>
                  <a:lstStyle/>
                  <a:p>
                    <a:fld id="{E2AEE527-C3BC-40FE-969D-CBB7AA1CDC2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8ED5-44FA-80D4-1ED74422CEF2}"/>
                </c:ext>
              </c:extLst>
            </c:dLbl>
            <c:dLbl>
              <c:idx val="4"/>
              <c:layout>
                <c:manualLayout>
                  <c:x val="-1.4786794866722061E-3"/>
                  <c:y val="-8.3479832473107071E-2"/>
                </c:manualLayout>
              </c:layout>
              <c:tx>
                <c:rich>
                  <a:bodyPr/>
                  <a:lstStyle/>
                  <a:p>
                    <a:fld id="{6E01E6E6-749C-4B00-A527-5F51DF079F7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8ED5-44FA-80D4-1ED74422CEF2}"/>
                </c:ext>
              </c:extLst>
            </c:dLbl>
            <c:dLbl>
              <c:idx val="5"/>
              <c:layout>
                <c:manualLayout>
                  <c:x val="3.7985201599035242E-6"/>
                  <c:y val="-0.16144674417392219"/>
                </c:manualLayout>
              </c:layout>
              <c:tx>
                <c:rich>
                  <a:bodyPr/>
                  <a:lstStyle/>
                  <a:p>
                    <a:fld id="{179133C5-DAA2-4020-8362-32F856CB903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8ED5-44FA-80D4-1ED74422CEF2}"/>
                </c:ext>
              </c:extLst>
            </c:dLbl>
            <c:dLbl>
              <c:idx val="6"/>
              <c:layout>
                <c:manualLayout>
                  <c:x val="-5.3179282237961464E-5"/>
                  <c:y val="-9.8097596579948904E-2"/>
                </c:manualLayout>
              </c:layout>
              <c:tx>
                <c:rich>
                  <a:bodyPr/>
                  <a:lstStyle/>
                  <a:p>
                    <a:fld id="{15F36A05-CB63-43DC-AC99-C813BB50B1C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8ED5-44FA-80D4-1ED74422CEF2}"/>
                </c:ext>
              </c:extLst>
            </c:dLbl>
            <c:dLbl>
              <c:idx val="7"/>
              <c:layout>
                <c:manualLayout>
                  <c:x val="-2.7718645722048561E-4"/>
                  <c:y val="-0.14820447317658109"/>
                </c:manualLayout>
              </c:layout>
              <c:tx>
                <c:rich>
                  <a:bodyPr/>
                  <a:lstStyle/>
                  <a:p>
                    <a:fld id="{E5E2834E-7246-4276-A868-D61A2E5DF0F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8ED5-44FA-80D4-1ED74422CEF2}"/>
                </c:ext>
              </c:extLst>
            </c:dLbl>
            <c:dLbl>
              <c:idx val="8"/>
              <c:layout>
                <c:manualLayout>
                  <c:x val="-1.7462641290441711E-4"/>
                  <c:y val="-0.1493583928540396"/>
                </c:manualLayout>
              </c:layout>
              <c:tx>
                <c:rich>
                  <a:bodyPr/>
                  <a:lstStyle/>
                  <a:p>
                    <a:fld id="{D809E6A9-07D8-4D55-A1C3-705EB5CEEC2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8ED5-44FA-80D4-1ED74422CEF2}"/>
                </c:ext>
              </c:extLst>
            </c:dLbl>
            <c:dLbl>
              <c:idx val="9"/>
              <c:layout>
                <c:manualLayout>
                  <c:x val="-1.3250504490959713E-3"/>
                  <c:y val="-0.1660271449177137"/>
                </c:manualLayout>
              </c:layout>
              <c:tx>
                <c:rich>
                  <a:bodyPr/>
                  <a:lstStyle/>
                  <a:p>
                    <a:fld id="{802704E0-261A-443F-B88B-A33808D7473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8ED5-44FA-80D4-1ED74422CEF2}"/>
                </c:ext>
              </c:extLst>
            </c:dLbl>
            <c:dLbl>
              <c:idx val="10"/>
              <c:layout>
                <c:manualLayout>
                  <c:x val="-1.5146599137420363E-3"/>
                  <c:y val="-0.2452591974697183"/>
                </c:manualLayout>
              </c:layout>
              <c:tx>
                <c:rich>
                  <a:bodyPr/>
                  <a:lstStyle/>
                  <a:p>
                    <a:fld id="{999C6FAB-F359-4BBA-8903-C021A3AE256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8ED5-44FA-80D4-1ED74422CEF2}"/>
                </c:ext>
              </c:extLst>
            </c:dLbl>
            <c:dLbl>
              <c:idx val="11"/>
              <c:layout>
                <c:manualLayout>
                  <c:x val="-1.271765652409125E-3"/>
                  <c:y val="-0.1533192569035331"/>
                </c:manualLayout>
              </c:layout>
              <c:tx>
                <c:rich>
                  <a:bodyPr/>
                  <a:lstStyle/>
                  <a:p>
                    <a:fld id="{43375EB9-90F6-49D6-ABB7-59D874FD9DE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8ED5-44FA-80D4-1ED74422CEF2}"/>
                </c:ext>
              </c:extLst>
            </c:dLbl>
            <c:dLbl>
              <c:idx val="12"/>
              <c:layout>
                <c:manualLayout>
                  <c:x val="-3.4292195887574353E-5"/>
                  <c:y val="-0.19748014528265823"/>
                </c:manualLayout>
              </c:layout>
              <c:tx>
                <c:rich>
                  <a:bodyPr/>
                  <a:lstStyle/>
                  <a:p>
                    <a:fld id="{D2B573AE-844F-46F0-B93A-E8AB7A02BF5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8ED5-44FA-80D4-1ED74422CEF2}"/>
                </c:ext>
              </c:extLst>
            </c:dLbl>
            <c:dLbl>
              <c:idx val="13"/>
              <c:layout>
                <c:manualLayout>
                  <c:x val="6.8267848428494183E-5"/>
                  <c:y val="-0.20139530438107159"/>
                </c:manualLayout>
              </c:layout>
              <c:tx>
                <c:rich>
                  <a:bodyPr/>
                  <a:lstStyle/>
                  <a:p>
                    <a:fld id="{8E35F860-EAF2-462A-A203-B743ED48B70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8ED5-44FA-80D4-1ED74422C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'65 +'!$A$3:$A$16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 +'!$D$3:$D$16</c:f>
              <c:numCache>
                <c:formatCode>#,##0"   ";;\-"   "</c:formatCode>
                <c:ptCount val="14"/>
                <c:pt idx="0">
                  <c:v>278</c:v>
                </c:pt>
                <c:pt idx="1">
                  <c:v>432</c:v>
                </c:pt>
                <c:pt idx="2">
                  <c:v>147</c:v>
                </c:pt>
                <c:pt idx="3">
                  <c:v>207</c:v>
                </c:pt>
                <c:pt idx="4">
                  <c:v>10</c:v>
                </c:pt>
                <c:pt idx="5">
                  <c:v>264</c:v>
                </c:pt>
                <c:pt idx="6">
                  <c:v>141</c:v>
                </c:pt>
                <c:pt idx="7">
                  <c:v>237</c:v>
                </c:pt>
                <c:pt idx="8">
                  <c:v>242</c:v>
                </c:pt>
                <c:pt idx="9">
                  <c:v>261</c:v>
                </c:pt>
                <c:pt idx="10">
                  <c:v>411</c:v>
                </c:pt>
                <c:pt idx="11">
                  <c:v>142</c:v>
                </c:pt>
                <c:pt idx="12">
                  <c:v>325</c:v>
                </c:pt>
                <c:pt idx="13">
                  <c:v>332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'65 +'!$B$3:$B$16</c15:f>
                <c15:dlblRangeCache>
                  <c:ptCount val="14"/>
                  <c:pt idx="0">
                    <c:v>352   </c:v>
                  </c:pt>
                  <c:pt idx="1">
                    <c:v>522   </c:v>
                  </c:pt>
                  <c:pt idx="2">
                    <c:v>186   </c:v>
                  </c:pt>
                  <c:pt idx="3">
                    <c:v>233   </c:v>
                  </c:pt>
                  <c:pt idx="4">
                    <c:v>12   </c:v>
                  </c:pt>
                  <c:pt idx="5">
                    <c:v>341   </c:v>
                  </c:pt>
                  <c:pt idx="6">
                    <c:v>158   </c:v>
                  </c:pt>
                  <c:pt idx="7">
                    <c:v>306   </c:v>
                  </c:pt>
                  <c:pt idx="8">
                    <c:v>295   </c:v>
                  </c:pt>
                  <c:pt idx="9">
                    <c:v>326   </c:v>
                  </c:pt>
                  <c:pt idx="10">
                    <c:v>499   </c:v>
                  </c:pt>
                  <c:pt idx="11">
                    <c:v>171   </c:v>
                  </c:pt>
                  <c:pt idx="12">
                    <c:v>405   </c:v>
                  </c:pt>
                  <c:pt idx="13">
                    <c:v>420  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8ED5-44FA-80D4-1ED74422C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9005992"/>
        <c:axId val="478998544"/>
      </c:barChart>
      <c:lineChart>
        <c:grouping val="standard"/>
        <c:varyColors val="0"/>
        <c:ser>
          <c:idx val="0"/>
          <c:order val="3"/>
          <c:tx>
            <c:v>PODÍL</c:v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rgbClr val="4472C4">
                  <a:lumMod val="75000"/>
                </a:srgbClr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574038341823278E-2"/>
                  <c:y val="-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ED5-44FA-80D4-1ED74422CEF2}"/>
                </c:ext>
              </c:extLst>
            </c:dLbl>
            <c:dLbl>
              <c:idx val="1"/>
              <c:layout>
                <c:manualLayout>
                  <c:x val="-2.9859535146671341E-2"/>
                  <c:y val="-2.648454199468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ED5-44FA-80D4-1ED74422CEF2}"/>
                </c:ext>
              </c:extLst>
            </c:dLbl>
            <c:dLbl>
              <c:idx val="2"/>
              <c:layout>
                <c:manualLayout>
                  <c:x val="-3.2574038341823278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ED5-44FA-80D4-1ED74422CEF2}"/>
                </c:ext>
              </c:extLst>
            </c:dLbl>
            <c:dLbl>
              <c:idx val="3"/>
              <c:layout>
                <c:manualLayout>
                  <c:x val="-3.5288541536975221E-2"/>
                  <c:y val="-2.869158716090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ED5-44FA-80D4-1ED74422CEF2}"/>
                </c:ext>
              </c:extLst>
            </c:dLbl>
            <c:dLbl>
              <c:idx val="4"/>
              <c:layout>
                <c:manualLayout>
                  <c:x val="-2.884407300570465E-2"/>
                  <c:y val="-2.648454199468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ED5-44FA-80D4-1ED74422CEF2}"/>
                </c:ext>
              </c:extLst>
            </c:dLbl>
            <c:dLbl>
              <c:idx val="5"/>
              <c:layout>
                <c:manualLayout>
                  <c:x val="-3.2574038341823278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ED5-44FA-80D4-1ED74422CEF2}"/>
                </c:ext>
              </c:extLst>
            </c:dLbl>
            <c:dLbl>
              <c:idx val="6"/>
              <c:layout>
                <c:manualLayout>
                  <c:x val="-3.6753744339951183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ED5-44FA-80D4-1ED74422CEF2}"/>
                </c:ext>
              </c:extLst>
            </c:dLbl>
            <c:dLbl>
              <c:idx val="7"/>
              <c:layout>
                <c:manualLayout>
                  <c:x val="-3.5360501567398117E-2"/>
                  <c:y val="-2.869158716090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ED5-44FA-80D4-1ED74422CEF2}"/>
                </c:ext>
              </c:extLst>
            </c:dLbl>
            <c:dLbl>
              <c:idx val="8"/>
              <c:layout>
                <c:manualLayout>
                  <c:x val="-3.7167548413815046E-2"/>
                  <c:y val="-3.310567749335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ED5-44FA-80D4-1ED74422CEF2}"/>
                </c:ext>
              </c:extLst>
            </c:dLbl>
            <c:dLbl>
              <c:idx val="9"/>
              <c:layout>
                <c:manualLayout>
                  <c:x val="-3.5396484530342796E-2"/>
                  <c:y val="-2.869158716090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ED5-44FA-80D4-1ED74422CEF2}"/>
                </c:ext>
              </c:extLst>
            </c:dLbl>
            <c:dLbl>
              <c:idx val="10"/>
              <c:layout>
                <c:manualLayout>
                  <c:x val="-3.6753744339951239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ED5-44FA-80D4-1ED74422CEF2}"/>
                </c:ext>
              </c:extLst>
            </c:dLbl>
            <c:dLbl>
              <c:idx val="11"/>
              <c:layout>
                <c:manualLayout>
                  <c:x val="-3.0030458265966807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ED5-44FA-80D4-1ED74422CEF2}"/>
                </c:ext>
              </c:extLst>
            </c:dLbl>
            <c:dLbl>
              <c:idx val="12"/>
              <c:layout>
                <c:manualLayout>
                  <c:x val="-3.2830335491565769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ED5-44FA-80D4-1ED74422CEF2}"/>
                </c:ext>
              </c:extLst>
            </c:dLbl>
            <c:dLbl>
              <c:idx val="13"/>
              <c:layout>
                <c:manualLayout>
                  <c:x val="-3.2574038341823278E-2"/>
                  <c:y val="-3.310567749335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ED5-44FA-80D4-1ED74422CEF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+'!$A$3:$A$16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 +'!$E$3:$E$16</c:f>
              <c:numCache>
                <c:formatCode>0.0%"    ";\-"   "</c:formatCode>
                <c:ptCount val="14"/>
                <c:pt idx="0">
                  <c:v>0.21022727272727273</c:v>
                </c:pt>
                <c:pt idx="1">
                  <c:v>0.17241379310344829</c:v>
                </c:pt>
                <c:pt idx="2">
                  <c:v>0.20967741935483872</c:v>
                </c:pt>
                <c:pt idx="3">
                  <c:v>0.11158798283261803</c:v>
                </c:pt>
                <c:pt idx="4">
                  <c:v>0.16666666666666666</c:v>
                </c:pt>
                <c:pt idx="5">
                  <c:v>0.22580645161290322</c:v>
                </c:pt>
                <c:pt idx="6">
                  <c:v>0.10759493670886076</c:v>
                </c:pt>
                <c:pt idx="7">
                  <c:v>0.22549019607843138</c:v>
                </c:pt>
                <c:pt idx="8">
                  <c:v>0.17966101694915254</c:v>
                </c:pt>
                <c:pt idx="9">
                  <c:v>0.19938650306748465</c:v>
                </c:pt>
                <c:pt idx="10">
                  <c:v>0.17635270541082165</c:v>
                </c:pt>
                <c:pt idx="11">
                  <c:v>0.16959064327485379</c:v>
                </c:pt>
                <c:pt idx="12">
                  <c:v>0.19753086419753085</c:v>
                </c:pt>
                <c:pt idx="13">
                  <c:v>0.20952380952380953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8ED5-44FA-80D4-1ED74422C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065352"/>
        <c:axId val="479002072"/>
      </c:lineChart>
      <c:catAx>
        <c:axId val="47900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998544"/>
        <c:crosses val="autoZero"/>
        <c:auto val="1"/>
        <c:lblAlgn val="ctr"/>
        <c:lblOffset val="100"/>
        <c:noMultiLvlLbl val="0"/>
      </c:catAx>
      <c:valAx>
        <c:axId val="47899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Počet pozitivních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\ ##0&quot;   &quot;;;\-&quot;   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9005992"/>
        <c:crosses val="autoZero"/>
        <c:crossBetween val="between"/>
      </c:valAx>
      <c:valAx>
        <c:axId val="479002072"/>
        <c:scaling>
          <c:orientation val="minMax"/>
          <c:max val="0.55000000000000004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/>
                  <a:t>Podíl kategorie</a:t>
                </a:r>
                <a:r>
                  <a:rPr lang="cs-CZ" sz="1100" b="1" baseline="0"/>
                  <a:t>  65+ v pozitivních  (%)</a:t>
                </a:r>
                <a:endParaRPr lang="cs-CZ" sz="1100" b="1"/>
              </a:p>
            </c:rich>
          </c:tx>
          <c:layout>
            <c:manualLayout>
              <c:xMode val="edge"/>
              <c:yMode val="edge"/>
              <c:x val="0.95873807310136394"/>
              <c:y val="0.28990963279634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5352"/>
        <c:crosses val="max"/>
        <c:crossBetween val="between"/>
      </c:valAx>
      <c:catAx>
        <c:axId val="478065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002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Porovnání</a:t>
            </a:r>
            <a:r>
              <a:rPr lang="cs-CZ" sz="1800" b="1" baseline="0"/>
              <a:t> počtu pozitivních v rizikové skupině 65 + (po krajích) - 7 dní</a:t>
            </a:r>
            <a:endParaRPr lang="cs-CZ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3648893888263973E-2"/>
          <c:y val="0.15428410058564901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8998936"/>
        <c:axId val="479004032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ČR!$A$2:$A$25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'65+ týden'!$B$3:$B$16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2856</c:v>
                      </c:pt>
                      <c:pt idx="1">
                        <c:v>4487</c:v>
                      </c:pt>
                      <c:pt idx="2">
                        <c:v>2645</c:v>
                      </c:pt>
                      <c:pt idx="3">
                        <c:v>1992</c:v>
                      </c:pt>
                      <c:pt idx="4">
                        <c:v>715</c:v>
                      </c:pt>
                      <c:pt idx="5">
                        <c:v>3042</c:v>
                      </c:pt>
                      <c:pt idx="6">
                        <c:v>2005</c:v>
                      </c:pt>
                      <c:pt idx="7">
                        <c:v>2331</c:v>
                      </c:pt>
                      <c:pt idx="8">
                        <c:v>2667</c:v>
                      </c:pt>
                      <c:pt idx="9">
                        <c:v>3163</c:v>
                      </c:pt>
                      <c:pt idx="10">
                        <c:v>3863</c:v>
                      </c:pt>
                      <c:pt idx="11">
                        <c:v>2544</c:v>
                      </c:pt>
                      <c:pt idx="12">
                        <c:v>2677</c:v>
                      </c:pt>
                      <c:pt idx="13">
                        <c:v>4827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E-B62E-40E7-9A44-188F6F4654C0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v>65 +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2E-40E7-9A44-188F6F4654C0}"/>
              </c:ext>
            </c:extLst>
          </c:dPt>
          <c:dLbls>
            <c:dLbl>
              <c:idx val="0"/>
              <c:layout>
                <c:manualLayout>
                  <c:x val="0"/>
                  <c:y val="-5.959021948803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E-40E7-9A44-188F6F4654C0}"/>
                </c:ext>
              </c:extLst>
            </c:dLbl>
            <c:dLbl>
              <c:idx val="1"/>
              <c:layout>
                <c:manualLayout>
                  <c:x val="-1.3572303462067242E-3"/>
                  <c:y val="-8.160540812957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2E-40E7-9A44-188F6F4654C0}"/>
                </c:ext>
              </c:extLst>
            </c:dLbl>
            <c:dLbl>
              <c:idx val="2"/>
              <c:layout>
                <c:manualLayout>
                  <c:x val="-4.6560308692187403E-17"/>
                  <c:y val="-5.959021948803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2E-40E7-9A44-188F6F4654C0}"/>
                </c:ext>
              </c:extLst>
            </c:dLbl>
            <c:dLbl>
              <c:idx val="3"/>
              <c:layout>
                <c:manualLayout>
                  <c:x val="-1.2698412698412698E-3"/>
                  <c:y val="-5.0762038823140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E-40E7-9A44-188F6F4654C0}"/>
                </c:ext>
              </c:extLst>
            </c:dLbl>
            <c:dLbl>
              <c:idx val="4"/>
              <c:layout>
                <c:manualLayout>
                  <c:x val="0"/>
                  <c:y val="-3.531272265957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E-40E7-9A44-188F6F4654C0}"/>
                </c:ext>
              </c:extLst>
            </c:dLbl>
            <c:dLbl>
              <c:idx val="5"/>
              <c:layout>
                <c:manualLayout>
                  <c:x val="1.0950631171103146E-3"/>
                  <c:y val="-5.959021948803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E-40E7-9A44-188F6F4654C0}"/>
                </c:ext>
              </c:extLst>
            </c:dLbl>
            <c:dLbl>
              <c:idx val="6"/>
              <c:layout>
                <c:manualLayout>
                  <c:x val="0"/>
                  <c:y val="-4.1933858158247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E-40E7-9A44-188F6F4654C0}"/>
                </c:ext>
              </c:extLst>
            </c:dLbl>
            <c:dLbl>
              <c:idx val="7"/>
              <c:layout>
                <c:manualLayout>
                  <c:x val="-1.3572303462068172E-3"/>
                  <c:y val="-5.517612915558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2E-40E7-9A44-188F6F4654C0}"/>
                </c:ext>
              </c:extLst>
            </c:dLbl>
            <c:dLbl>
              <c:idx val="8"/>
              <c:layout>
                <c:manualLayout>
                  <c:x val="-9.3120617384374806E-17"/>
                  <c:y val="-4.6347948490694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2E-40E7-9A44-188F6F4654C0}"/>
                </c:ext>
              </c:extLst>
            </c:dLbl>
            <c:dLbl>
              <c:idx val="9"/>
              <c:layout>
                <c:manualLayout>
                  <c:x val="-2.5396825396826329E-3"/>
                  <c:y val="-5.738317432181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2E-40E7-9A44-188F6F4654C0}"/>
                </c:ext>
              </c:extLst>
            </c:dLbl>
            <c:dLbl>
              <c:idx val="10"/>
              <c:layout>
                <c:manualLayout>
                  <c:x val="9.3120617384374806E-17"/>
                  <c:y val="-6.841840015292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2E-40E7-9A44-188F6F4654C0}"/>
                </c:ext>
              </c:extLst>
            </c:dLbl>
            <c:dLbl>
              <c:idx val="11"/>
              <c:layout>
                <c:manualLayout>
                  <c:x val="-1.8624123476874961E-16"/>
                  <c:y val="-4.8554993656917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2E-40E7-9A44-188F6F4654C0}"/>
                </c:ext>
              </c:extLst>
            </c:dLbl>
            <c:dLbl>
              <c:idx val="12"/>
              <c:layout>
                <c:manualLayout>
                  <c:x val="-9.3120617384374806E-17"/>
                  <c:y val="-5.076203882314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2E-40E7-9A44-188F6F4654C0}"/>
                </c:ext>
              </c:extLst>
            </c:dLbl>
            <c:dLbl>
              <c:idx val="13"/>
              <c:layout>
                <c:manualLayout>
                  <c:x val="-8.7389076365454324E-5"/>
                  <c:y val="-7.283249048537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2E-40E7-9A44-188F6F465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'65+ týden'!$A$3:$A$16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'65+ týden'!$C$3:$C$16</c:f>
              <c:numCache>
                <c:formatCode>#,##0</c:formatCode>
                <c:ptCount val="14"/>
                <c:pt idx="0">
                  <c:v>711</c:v>
                </c:pt>
                <c:pt idx="1">
                  <c:v>1014</c:v>
                </c:pt>
                <c:pt idx="2">
                  <c:v>562</c:v>
                </c:pt>
                <c:pt idx="3">
                  <c:v>459</c:v>
                </c:pt>
                <c:pt idx="4">
                  <c:v>216</c:v>
                </c:pt>
                <c:pt idx="5">
                  <c:v>686</c:v>
                </c:pt>
                <c:pt idx="6">
                  <c:v>361</c:v>
                </c:pt>
                <c:pt idx="7">
                  <c:v>670</c:v>
                </c:pt>
                <c:pt idx="8">
                  <c:v>572</c:v>
                </c:pt>
                <c:pt idx="9">
                  <c:v>625</c:v>
                </c:pt>
                <c:pt idx="10">
                  <c:v>784</c:v>
                </c:pt>
                <c:pt idx="11">
                  <c:v>548</c:v>
                </c:pt>
                <c:pt idx="12">
                  <c:v>531</c:v>
                </c:pt>
                <c:pt idx="13">
                  <c:v>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62E-40E7-9A44-188F6F4654C0}"/>
            </c:ext>
          </c:extLst>
        </c:ser>
        <c:ser>
          <c:idx val="3"/>
          <c:order val="2"/>
          <c:tx>
            <c:v>POZITIVNÍ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698412698412698E-3"/>
                  <c:y val="-0.14102912175125995"/>
                </c:manualLayout>
              </c:layout>
              <c:tx>
                <c:rich>
                  <a:bodyPr/>
                  <a:lstStyle/>
                  <a:p>
                    <a:fld id="{5021D496-B2A4-42BF-BBE1-8002AD00B3A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B62E-40E7-9A44-188F6F4654C0}"/>
                </c:ext>
              </c:extLst>
            </c:dLbl>
            <c:dLbl>
              <c:idx val="1"/>
              <c:layout>
                <c:manualLayout>
                  <c:x val="-1.7477815273090865E-4"/>
                  <c:y val="-0.20900404914585619"/>
                </c:manualLayout>
              </c:layout>
              <c:tx>
                <c:rich>
                  <a:bodyPr/>
                  <a:lstStyle/>
                  <a:p>
                    <a:fld id="{3919DCEF-F704-47C3-830C-8A2939E66FE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B62E-40E7-9A44-188F6F4654C0}"/>
                </c:ext>
              </c:extLst>
            </c:dLbl>
            <c:dLbl>
              <c:idx val="2"/>
              <c:layout>
                <c:manualLayout>
                  <c:x val="-1.2698412698412698E-3"/>
                  <c:y val="-0.1317020315242515"/>
                </c:manualLayout>
              </c:layout>
              <c:tx>
                <c:rich>
                  <a:bodyPr/>
                  <a:lstStyle/>
                  <a:p>
                    <a:fld id="{ECD54348-BB63-4099-A5C6-A182084EE38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B62E-40E7-9A44-188F6F4654C0}"/>
                </c:ext>
              </c:extLst>
            </c:dLbl>
            <c:dLbl>
              <c:idx val="3"/>
              <c:layout>
                <c:manualLayout>
                  <c:x val="-1.2698412698413165E-3"/>
                  <c:y val="-0.13943190309855247"/>
                </c:manualLayout>
              </c:layout>
              <c:tx>
                <c:rich>
                  <a:bodyPr/>
                  <a:lstStyle/>
                  <a:p>
                    <a:fld id="{C2D46A45-2F34-4A10-9BA9-0183D740357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62E-40E7-9A44-188F6F4654C0}"/>
                </c:ext>
              </c:extLst>
            </c:dLbl>
            <c:dLbl>
              <c:idx val="4"/>
              <c:layout>
                <c:manualLayout>
                  <c:x val="-1.3572303462067242E-3"/>
                  <c:y val="-4.8554993656917435E-2"/>
                </c:manualLayout>
              </c:layout>
              <c:tx>
                <c:rich>
                  <a:bodyPr/>
                  <a:lstStyle/>
                  <a:p>
                    <a:fld id="{3B8C0B3D-8B64-4B97-B19D-1872E6FED43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B62E-40E7-9A44-188F6F4654C0}"/>
                </c:ext>
              </c:extLst>
            </c:dLbl>
            <c:dLbl>
              <c:idx val="5"/>
              <c:layout>
                <c:manualLayout>
                  <c:x val="-1.7477815273095519E-4"/>
                  <c:y val="-0.14963575065603121"/>
                </c:manualLayout>
              </c:layout>
              <c:tx>
                <c:rich>
                  <a:bodyPr/>
                  <a:lstStyle/>
                  <a:p>
                    <a:fld id="{7AECC13E-AA8E-4D5E-AEC9-35045BBA9F2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B62E-40E7-9A44-188F6F4654C0}"/>
                </c:ext>
              </c:extLst>
            </c:dLbl>
            <c:dLbl>
              <c:idx val="6"/>
              <c:layout>
                <c:manualLayout>
                  <c:x val="-1.2698412698412698E-3"/>
                  <c:y val="-0.110352258311176"/>
                </c:manualLayout>
              </c:layout>
              <c:tx>
                <c:rich>
                  <a:bodyPr/>
                  <a:lstStyle/>
                  <a:p>
                    <a:fld id="{F1B42EFE-A2E0-45FF-92D6-9F7A937ABFE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B62E-40E7-9A44-188F6F4654C0}"/>
                </c:ext>
              </c:extLst>
            </c:dLbl>
            <c:dLbl>
              <c:idx val="7"/>
              <c:layout>
                <c:manualLayout>
                  <c:x val="-1.7477815273090865E-4"/>
                  <c:y val="-0.1704414090332447"/>
                </c:manualLayout>
              </c:layout>
              <c:tx>
                <c:rich>
                  <a:bodyPr/>
                  <a:lstStyle/>
                  <a:p>
                    <a:fld id="{8E80604D-8D9D-4851-88D5-84E966B5B59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B62E-40E7-9A44-188F6F4654C0}"/>
                </c:ext>
              </c:extLst>
            </c:dLbl>
            <c:dLbl>
              <c:idx val="8"/>
              <c:layout>
                <c:manualLayout>
                  <c:x val="-1.2698412698412698E-3"/>
                  <c:y val="-0.13242270997341118"/>
                </c:manualLayout>
              </c:layout>
              <c:tx>
                <c:rich>
                  <a:bodyPr/>
                  <a:lstStyle/>
                  <a:p>
                    <a:fld id="{55715C62-4845-4B14-9F51-86D0E14729E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B62E-40E7-9A44-188F6F4654C0}"/>
                </c:ext>
              </c:extLst>
            </c:dLbl>
            <c:dLbl>
              <c:idx val="9"/>
              <c:layout>
                <c:manualLayout>
                  <c:x val="-1.2698412698413629E-3"/>
                  <c:y val="-0.15890725196809344"/>
                </c:manualLayout>
              </c:layout>
              <c:tx>
                <c:rich>
                  <a:bodyPr/>
                  <a:lstStyle/>
                  <a:p>
                    <a:fld id="{867D44A9-5ECF-4FBF-9F94-FD9D70AC80D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B62E-40E7-9A44-188F6F4654C0}"/>
                </c:ext>
              </c:extLst>
            </c:dLbl>
            <c:dLbl>
              <c:idx val="10"/>
              <c:layout>
                <c:manualLayout>
                  <c:x val="9.3120617384374806E-17"/>
                  <c:y val="-0.18941782666875209"/>
                </c:manualLayout>
              </c:layout>
              <c:tx>
                <c:rich>
                  <a:bodyPr/>
                  <a:lstStyle/>
                  <a:p>
                    <a:fld id="{96F925DC-3CE4-43FB-B2C7-FB07C71E860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B62E-40E7-9A44-188F6F4654C0}"/>
                </c:ext>
              </c:extLst>
            </c:dLbl>
            <c:dLbl>
              <c:idx val="11"/>
              <c:layout>
                <c:manualLayout>
                  <c:x val="-9.3120617384374806E-17"/>
                  <c:y val="-0.13429713431694559"/>
                </c:manualLayout>
              </c:layout>
              <c:tx>
                <c:rich>
                  <a:bodyPr/>
                  <a:lstStyle/>
                  <a:p>
                    <a:fld id="{C51C9961-D1DD-4F7B-9DCE-A30633E5E2D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B62E-40E7-9A44-188F6F4654C0}"/>
                </c:ext>
              </c:extLst>
            </c:dLbl>
            <c:dLbl>
              <c:idx val="12"/>
              <c:layout>
                <c:manualLayout>
                  <c:x val="1.0950631171103612E-3"/>
                  <c:y val="-0.13865596162869506"/>
                </c:manualLayout>
              </c:layout>
              <c:tx>
                <c:rich>
                  <a:bodyPr/>
                  <a:lstStyle/>
                  <a:p>
                    <a:fld id="{D2F7DFE0-013C-4A4D-93CC-9688477D177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62E-40E7-9A44-188F6F4654C0}"/>
                </c:ext>
              </c:extLst>
            </c:dLbl>
            <c:dLbl>
              <c:idx val="13"/>
              <c:layout>
                <c:manualLayout>
                  <c:x val="0"/>
                  <c:y val="-0.23615383278591662"/>
                </c:manualLayout>
              </c:layout>
              <c:tx>
                <c:rich>
                  <a:bodyPr/>
                  <a:lstStyle/>
                  <a:p>
                    <a:fld id="{115EDD58-E3D4-4D4E-9DC5-B1FF5B913FB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B62E-40E7-9A44-188F6F465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'65+ týden'!$A$3:$A$16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'65+ týden'!$D$3:$D$16</c:f>
              <c:numCache>
                <c:formatCode>#,##0"   ";;\-"   "</c:formatCode>
                <c:ptCount val="14"/>
                <c:pt idx="0">
                  <c:v>2145</c:v>
                </c:pt>
                <c:pt idx="1">
                  <c:v>3473</c:v>
                </c:pt>
                <c:pt idx="2">
                  <c:v>2083</c:v>
                </c:pt>
                <c:pt idx="3">
                  <c:v>1533</c:v>
                </c:pt>
                <c:pt idx="4">
                  <c:v>499</c:v>
                </c:pt>
                <c:pt idx="5">
                  <c:v>2356</c:v>
                </c:pt>
                <c:pt idx="6">
                  <c:v>1644</c:v>
                </c:pt>
                <c:pt idx="7">
                  <c:v>1661</c:v>
                </c:pt>
                <c:pt idx="8">
                  <c:v>2095</c:v>
                </c:pt>
                <c:pt idx="9">
                  <c:v>2538</c:v>
                </c:pt>
                <c:pt idx="10">
                  <c:v>3079</c:v>
                </c:pt>
                <c:pt idx="11">
                  <c:v>1996</c:v>
                </c:pt>
                <c:pt idx="12">
                  <c:v>2146</c:v>
                </c:pt>
                <c:pt idx="13">
                  <c:v>3945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'65+ týden'!$B$3:$B$16</c15:f>
                <c15:dlblRangeCache>
                  <c:ptCount val="14"/>
                  <c:pt idx="0">
                    <c:v>2 856</c:v>
                  </c:pt>
                  <c:pt idx="1">
                    <c:v>4 487</c:v>
                  </c:pt>
                  <c:pt idx="2">
                    <c:v>2 645</c:v>
                  </c:pt>
                  <c:pt idx="3">
                    <c:v>1 992</c:v>
                  </c:pt>
                  <c:pt idx="4">
                    <c:v>715</c:v>
                  </c:pt>
                  <c:pt idx="5">
                    <c:v>3 042</c:v>
                  </c:pt>
                  <c:pt idx="6">
                    <c:v>2 005</c:v>
                  </c:pt>
                  <c:pt idx="7">
                    <c:v>2 331</c:v>
                  </c:pt>
                  <c:pt idx="8">
                    <c:v>2 667</c:v>
                  </c:pt>
                  <c:pt idx="9">
                    <c:v>3 163</c:v>
                  </c:pt>
                  <c:pt idx="10">
                    <c:v>3 863</c:v>
                  </c:pt>
                  <c:pt idx="11">
                    <c:v>2 544</c:v>
                  </c:pt>
                  <c:pt idx="12">
                    <c:v>2 677</c:v>
                  </c:pt>
                  <c:pt idx="13">
                    <c:v>4 827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B62E-40E7-9A44-188F6F465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8998936"/>
        <c:axId val="479004032"/>
      </c:barChart>
      <c:lineChart>
        <c:grouping val="standard"/>
        <c:varyColors val="0"/>
        <c:ser>
          <c:idx val="0"/>
          <c:order val="3"/>
          <c:tx>
            <c:v>PODÍL</c:v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rgbClr val="4472C4">
                  <a:lumMod val="75000"/>
                </a:srgbClr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574038341823278E-2"/>
                  <c:y val="-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62E-40E7-9A44-188F6F4654C0}"/>
                </c:ext>
              </c:extLst>
            </c:dLbl>
            <c:dLbl>
              <c:idx val="1"/>
              <c:layout>
                <c:manualLayout>
                  <c:x val="-2.9859535146671341E-2"/>
                  <c:y val="-2.648454199468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62E-40E7-9A44-188F6F4654C0}"/>
                </c:ext>
              </c:extLst>
            </c:dLbl>
            <c:dLbl>
              <c:idx val="2"/>
              <c:layout>
                <c:manualLayout>
                  <c:x val="-3.2574038341823278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62E-40E7-9A44-188F6F4654C0}"/>
                </c:ext>
              </c:extLst>
            </c:dLbl>
            <c:dLbl>
              <c:idx val="3"/>
              <c:layout>
                <c:manualLayout>
                  <c:x val="-3.020922384701917E-2"/>
                  <c:y val="-2.869158716090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62E-40E7-9A44-188F6F4654C0}"/>
                </c:ext>
              </c:extLst>
            </c:dLbl>
            <c:dLbl>
              <c:idx val="4"/>
              <c:layout>
                <c:manualLayout>
                  <c:x val="-2.8851893513310835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62E-40E7-9A44-188F6F4654C0}"/>
                </c:ext>
              </c:extLst>
            </c:dLbl>
            <c:dLbl>
              <c:idx val="5"/>
              <c:layout>
                <c:manualLayout>
                  <c:x val="-3.2574038341823278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62E-40E7-9A44-188F6F4654C0}"/>
                </c:ext>
              </c:extLst>
            </c:dLbl>
            <c:dLbl>
              <c:idx val="6"/>
              <c:layout>
                <c:manualLayout>
                  <c:x val="-3.257402824646919E-2"/>
                  <c:y val="-2.648454199468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62E-40E7-9A44-188F6F4654C0}"/>
                </c:ext>
              </c:extLst>
            </c:dLbl>
            <c:dLbl>
              <c:idx val="7"/>
              <c:layout>
                <c:manualLayout>
                  <c:x val="-3.0034345706786651E-2"/>
                  <c:y val="-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62E-40E7-9A44-188F6F4654C0}"/>
                </c:ext>
              </c:extLst>
            </c:dLbl>
            <c:dLbl>
              <c:idx val="8"/>
              <c:layout>
                <c:manualLayout>
                  <c:x val="-3.4018747656542933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62E-40E7-9A44-188F6F4654C0}"/>
                </c:ext>
              </c:extLst>
            </c:dLbl>
            <c:dLbl>
              <c:idx val="9"/>
              <c:layout>
                <c:manualLayout>
                  <c:x val="-3.2486639170103734E-2"/>
                  <c:y val="-2.869158716090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62E-40E7-9A44-188F6F4654C0}"/>
                </c:ext>
              </c:extLst>
            </c:dLbl>
            <c:dLbl>
              <c:idx val="10"/>
              <c:layout>
                <c:manualLayout>
                  <c:x val="-3.5113710786151824E-2"/>
                  <c:y val="-2.648454199468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62E-40E7-9A44-188F6F4654C0}"/>
                </c:ext>
              </c:extLst>
            </c:dLbl>
            <c:dLbl>
              <c:idx val="11"/>
              <c:layout>
                <c:manualLayout>
                  <c:x val="-3.2574038341823278E-2"/>
                  <c:y val="-3.0898632327129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62E-40E7-9A44-188F6F4654C0}"/>
                </c:ext>
              </c:extLst>
            </c:dLbl>
            <c:dLbl>
              <c:idx val="12"/>
              <c:layout>
                <c:manualLayout>
                  <c:x val="-3.6645793134551193E-2"/>
                  <c:y val="-3.089863232712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62E-40E7-9A44-188F6F4654C0}"/>
                </c:ext>
              </c:extLst>
            </c:dLbl>
            <c:dLbl>
              <c:idx val="13"/>
              <c:layout>
                <c:manualLayout>
                  <c:x val="-3.2574038341823278E-2"/>
                  <c:y val="-3.310567749335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62E-40E7-9A44-188F6F4654C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'65+ týden'!$A$3:$A$16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Plzeňský kraj</c:v>
                </c:pt>
                <c:pt idx="4">
                  <c:v>Karlovarský kraj</c:v>
                </c:pt>
                <c:pt idx="5">
                  <c:v>Ústecký kraj</c:v>
                </c:pt>
                <c:pt idx="6">
                  <c:v>Liberecký kraj</c:v>
                </c:pt>
                <c:pt idx="7">
                  <c:v>Královéhradecký kraj</c:v>
                </c:pt>
                <c:pt idx="8">
                  <c:v>Pardubický kraj</c:v>
                </c:pt>
                <c:pt idx="9">
                  <c:v>Kraj Vysočina</c:v>
                </c:pt>
                <c:pt idx="10">
                  <c:v>Jihomoravský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Moravskoslezský kraj</c:v>
                </c:pt>
              </c:strCache>
            </c:strRef>
          </c:cat>
          <c:val>
            <c:numRef>
              <c:f>'65+ týden'!$E$3:$E$16</c:f>
              <c:numCache>
                <c:formatCode>0.0%"    ";\-"   "</c:formatCode>
                <c:ptCount val="14"/>
                <c:pt idx="0">
                  <c:v>0.24894957983193278</c:v>
                </c:pt>
                <c:pt idx="1">
                  <c:v>0.22598618230443504</c:v>
                </c:pt>
                <c:pt idx="2">
                  <c:v>0.21247637051039697</c:v>
                </c:pt>
                <c:pt idx="3">
                  <c:v>0.23042168674698796</c:v>
                </c:pt>
                <c:pt idx="4">
                  <c:v>0.3020979020979021</c:v>
                </c:pt>
                <c:pt idx="5">
                  <c:v>0.22550953320184089</c:v>
                </c:pt>
                <c:pt idx="6">
                  <c:v>0.1800498753117207</c:v>
                </c:pt>
                <c:pt idx="7">
                  <c:v>0.28743028743028742</c:v>
                </c:pt>
                <c:pt idx="8">
                  <c:v>0.21447319085114361</c:v>
                </c:pt>
                <c:pt idx="9">
                  <c:v>0.19759721783117293</c:v>
                </c:pt>
                <c:pt idx="10">
                  <c:v>0.2029510742945897</c:v>
                </c:pt>
                <c:pt idx="11">
                  <c:v>0.21540880503144655</c:v>
                </c:pt>
                <c:pt idx="12">
                  <c:v>0.19835636906985432</c:v>
                </c:pt>
                <c:pt idx="13">
                  <c:v>0.18272218769422002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B62E-40E7-9A44-188F6F465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005600"/>
        <c:axId val="479000896"/>
      </c:lineChart>
      <c:catAx>
        <c:axId val="478998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9004032"/>
        <c:crosses val="autoZero"/>
        <c:auto val="1"/>
        <c:lblAlgn val="ctr"/>
        <c:lblOffset val="100"/>
        <c:noMultiLvlLbl val="0"/>
      </c:catAx>
      <c:valAx>
        <c:axId val="47900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 i="0" baseline="0">
                    <a:effectLst/>
                  </a:rPr>
                  <a:t>Počet pozitivních</a:t>
                </a:r>
                <a:endParaRPr lang="cs-CZ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1.1343082114735659E-2"/>
              <c:y val="0.39177032827624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998936"/>
        <c:crosses val="autoZero"/>
        <c:crossBetween val="between"/>
      </c:valAx>
      <c:valAx>
        <c:axId val="479000896"/>
        <c:scaling>
          <c:orientation val="minMax"/>
          <c:max val="0.70000000000000007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 i="0" baseline="0">
                    <a:effectLst/>
                  </a:rPr>
                  <a:t>Podíl kategorie  65+ v pozitivních  (%)</a:t>
                </a:r>
                <a:endParaRPr lang="cs-CZ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0.9557705041885195"/>
              <c:y val="0.289909632796343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9005600"/>
        <c:crosses val="max"/>
        <c:crossBetween val="between"/>
      </c:valAx>
      <c:catAx>
        <c:axId val="479005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9000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GRAFY_K!$A$3</c:f>
              <c:strCache>
                <c:ptCount val="1"/>
                <c:pt idx="0">
                  <c:v>CZ010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GRAFY_K!$B$3:$O$3</c:f>
              <c:numCache>
                <c:formatCode>General</c:formatCode>
                <c:ptCount val="14"/>
                <c:pt idx="0">
                  <c:v>912</c:v>
                </c:pt>
                <c:pt idx="1">
                  <c:v>873</c:v>
                </c:pt>
                <c:pt idx="2">
                  <c:v>730</c:v>
                </c:pt>
                <c:pt idx="3">
                  <c:v>406</c:v>
                </c:pt>
                <c:pt idx="4">
                  <c:v>201</c:v>
                </c:pt>
                <c:pt idx="5">
                  <c:v>396</c:v>
                </c:pt>
                <c:pt idx="6">
                  <c:v>582</c:v>
                </c:pt>
                <c:pt idx="7">
                  <c:v>760</c:v>
                </c:pt>
                <c:pt idx="8">
                  <c:v>479</c:v>
                </c:pt>
                <c:pt idx="9">
                  <c:v>491</c:v>
                </c:pt>
                <c:pt idx="10">
                  <c:v>260</c:v>
                </c:pt>
                <c:pt idx="11">
                  <c:v>136</c:v>
                </c:pt>
                <c:pt idx="12">
                  <c:v>379</c:v>
                </c:pt>
                <c:pt idx="13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1-4343-88AD-B40EE873F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2.0440097838862019E-2"/>
              <c:y val="6.861681483821471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2096865211188"/>
          <c:y val="0.10786769195919381"/>
          <c:w val="0.862905761634297"/>
          <c:h val="0.769118679538126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[1]Praha_grafy!$Q$1</c:f>
              <c:strCache>
                <c:ptCount val="1"/>
                <c:pt idx="0">
                  <c:v>#ODKAZ!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Praha!$R$2:$R$12</c:f>
              <c:strCache>
                <c:ptCount val="11"/>
                <c:pt idx="0">
                  <c:v>Praha 1</c:v>
                </c:pt>
                <c:pt idx="1">
                  <c:v>Praha 2</c:v>
                </c:pt>
                <c:pt idx="2">
                  <c:v>Praha 3</c:v>
                </c:pt>
                <c:pt idx="3">
                  <c:v>Praha 4</c:v>
                </c:pt>
                <c:pt idx="4">
                  <c:v>Praha 5</c:v>
                </c:pt>
                <c:pt idx="5">
                  <c:v>Praha 6</c:v>
                </c:pt>
                <c:pt idx="6">
                  <c:v>Praha 7</c:v>
                </c:pt>
                <c:pt idx="7">
                  <c:v>Praha 8</c:v>
                </c:pt>
                <c:pt idx="8">
                  <c:v>Praha 9</c:v>
                </c:pt>
                <c:pt idx="9">
                  <c:v>Praha 10</c:v>
                </c:pt>
                <c:pt idx="10">
                  <c:v>neudáno</c:v>
                </c:pt>
              </c:strCache>
            </c:strRef>
          </c:cat>
          <c:val>
            <c:numRef>
              <c:f>Praha!$S$2:$S$12</c:f>
              <c:numCache>
                <c:formatCode>General</c:formatCode>
                <c:ptCount val="11"/>
                <c:pt idx="0">
                  <c:v>56</c:v>
                </c:pt>
                <c:pt idx="1">
                  <c:v>59</c:v>
                </c:pt>
                <c:pt idx="2">
                  <c:v>125</c:v>
                </c:pt>
                <c:pt idx="3">
                  <c:v>552</c:v>
                </c:pt>
                <c:pt idx="4">
                  <c:v>370</c:v>
                </c:pt>
                <c:pt idx="5">
                  <c:v>441</c:v>
                </c:pt>
                <c:pt idx="6">
                  <c:v>80</c:v>
                </c:pt>
                <c:pt idx="7">
                  <c:v>232</c:v>
                </c:pt>
                <c:pt idx="8">
                  <c:v>407</c:v>
                </c:pt>
                <c:pt idx="9">
                  <c:v>348</c:v>
                </c:pt>
                <c:pt idx="1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3-4AD0-B86D-52FD089AD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catAx>
        <c:axId val="15338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Algn val="ctr"/>
        <c:lblOffset val="100"/>
        <c:tickLblSkip val="1"/>
        <c:noMultiLvlLbl val="0"/>
      </c:cat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/>
                  <a:t>Počet nových případů</a:t>
                </a:r>
              </a:p>
            </c:rich>
          </c:tx>
          <c:layout>
            <c:manualLayout>
              <c:xMode val="edge"/>
              <c:yMode val="edge"/>
              <c:x val="5.1271274767268754E-3"/>
              <c:y val="0.32611409718773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Počet provedených testů</a:t>
            </a:r>
            <a:r>
              <a:rPr lang="cs-CZ" baseline="0"/>
              <a:t> </a:t>
            </a:r>
            <a:r>
              <a:rPr lang="cs-CZ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7836008847388996E-2"/>
          <c:y val="0.1621272331130969"/>
          <c:w val="0.80527479239920052"/>
          <c:h val="0.66023184076081898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8060648"/>
        <c:axId val="47806692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PHA!$B$1</c15:sqref>
                        </c15:formulaRef>
                      </c:ext>
                    </c:extLst>
                    <c:strCache>
                      <c:ptCount val="1"/>
                      <c:pt idx="0">
                        <c:v>Vzorky denně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PHA!$A$2:$A$25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44075</c:v>
                      </c:pt>
                      <c:pt idx="1">
                        <c:v>44076</c:v>
                      </c:pt>
                      <c:pt idx="2">
                        <c:v>44077</c:v>
                      </c:pt>
                      <c:pt idx="3">
                        <c:v>44078</c:v>
                      </c:pt>
                      <c:pt idx="4">
                        <c:v>44079</c:v>
                      </c:pt>
                      <c:pt idx="5">
                        <c:v>44080</c:v>
                      </c:pt>
                      <c:pt idx="6">
                        <c:v>44081</c:v>
                      </c:pt>
                      <c:pt idx="7">
                        <c:v>44082</c:v>
                      </c:pt>
                      <c:pt idx="8">
                        <c:v>44083</c:v>
                      </c:pt>
                      <c:pt idx="9">
                        <c:v>44084</c:v>
                      </c:pt>
                      <c:pt idx="10">
                        <c:v>44085</c:v>
                      </c:pt>
                      <c:pt idx="11">
                        <c:v>44086</c:v>
                      </c:pt>
                      <c:pt idx="12">
                        <c:v>44087</c:v>
                      </c:pt>
                      <c:pt idx="13">
                        <c:v>44088</c:v>
                      </c:pt>
                      <c:pt idx="14">
                        <c:v>44089</c:v>
                      </c:pt>
                      <c:pt idx="15">
                        <c:v>44090</c:v>
                      </c:pt>
                      <c:pt idx="16">
                        <c:v>44091</c:v>
                      </c:pt>
                      <c:pt idx="17">
                        <c:v>44092</c:v>
                      </c:pt>
                      <c:pt idx="18">
                        <c:v>44093</c:v>
                      </c:pt>
                      <c:pt idx="19">
                        <c:v>44094</c:v>
                      </c:pt>
                      <c:pt idx="20">
                        <c:v>44095</c:v>
                      </c:pt>
                      <c:pt idx="21">
                        <c:v>44096</c:v>
                      </c:pt>
                      <c:pt idx="22">
                        <c:v>44097</c:v>
                      </c:pt>
                      <c:pt idx="23">
                        <c:v>44098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PHA!$B$2:$B$19</c15:sqref>
                        </c15:formulaRef>
                      </c:ext>
                    </c:extLst>
                    <c:numCache>
                      <c:formatCode>#,##0</c:formatCode>
                      <c:ptCount val="18"/>
                      <c:pt idx="0">
                        <c:v>2678</c:v>
                      </c:pt>
                      <c:pt idx="1">
                        <c:v>2880</c:v>
                      </c:pt>
                      <c:pt idx="2">
                        <c:v>2749</c:v>
                      </c:pt>
                      <c:pt idx="3">
                        <c:v>3017</c:v>
                      </c:pt>
                      <c:pt idx="4">
                        <c:v>2330</c:v>
                      </c:pt>
                      <c:pt idx="5">
                        <c:v>1837</c:v>
                      </c:pt>
                      <c:pt idx="6">
                        <c:v>2925</c:v>
                      </c:pt>
                      <c:pt idx="7">
                        <c:v>3469</c:v>
                      </c:pt>
                      <c:pt idx="8">
                        <c:v>3384</c:v>
                      </c:pt>
                      <c:pt idx="9">
                        <c:v>3094</c:v>
                      </c:pt>
                      <c:pt idx="10">
                        <c:v>3724</c:v>
                      </c:pt>
                      <c:pt idx="11">
                        <c:v>3605</c:v>
                      </c:pt>
                      <c:pt idx="12">
                        <c:v>2278</c:v>
                      </c:pt>
                      <c:pt idx="13">
                        <c:v>4037</c:v>
                      </c:pt>
                      <c:pt idx="14">
                        <c:v>4007</c:v>
                      </c:pt>
                      <c:pt idx="15">
                        <c:v>3945</c:v>
                      </c:pt>
                      <c:pt idx="16">
                        <c:v>5594</c:v>
                      </c:pt>
                      <c:pt idx="17">
                        <c:v>4393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60-8966-4A8F-8DC3-C34A8A9B0D02}"/>
                  </c:ext>
                </c:extLst>
              </c15:ser>
            </c15:filteredBarSeries>
          </c:ext>
        </c:extLst>
      </c:barChart>
      <c:barChart>
        <c:barDir val="col"/>
        <c:grouping val="stacked"/>
        <c:varyColors val="0"/>
        <c:ser>
          <c:idx val="2"/>
          <c:order val="1"/>
          <c:tx>
            <c:strRef>
              <c:f>PHA!$C$1</c:f>
              <c:strCache>
                <c:ptCount val="1"/>
                <c:pt idx="0">
                  <c:v>Pozitivní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705882352941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66-4A8F-8DC3-C34A8A9B0D02}"/>
                </c:ext>
              </c:extLst>
            </c:dLbl>
            <c:dLbl>
              <c:idx val="1"/>
              <c:layout>
                <c:manualLayout>
                  <c:x val="0"/>
                  <c:y val="-6.797385620915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66-4A8F-8DC3-C34A8A9B0D02}"/>
                </c:ext>
              </c:extLst>
            </c:dLbl>
            <c:dLbl>
              <c:idx val="2"/>
              <c:layout>
                <c:manualLayout>
                  <c:x val="-1.6860050561565802E-3"/>
                  <c:y val="-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66-4A8F-8DC3-C34A8A9B0D02}"/>
                </c:ext>
              </c:extLst>
            </c:dLbl>
            <c:dLbl>
              <c:idx val="3"/>
              <c:layout>
                <c:manualLayout>
                  <c:x val="-1.2363894249720163E-16"/>
                  <c:y val="-0.10980392156862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66-4A8F-8DC3-C34A8A9B0D02}"/>
                </c:ext>
              </c:extLst>
            </c:dLbl>
            <c:dLbl>
              <c:idx val="4"/>
              <c:layout>
                <c:manualLayout>
                  <c:x val="3.3720101123131604E-3"/>
                  <c:y val="-0.133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66-4A8F-8DC3-C34A8A9B0D02}"/>
                </c:ext>
              </c:extLst>
            </c:dLbl>
            <c:dLbl>
              <c:idx val="5"/>
              <c:layout>
                <c:manualLayout>
                  <c:x val="1.6860050561564566E-3"/>
                  <c:y val="-8.627450980392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66-4A8F-8DC3-C34A8A9B0D02}"/>
                </c:ext>
              </c:extLst>
            </c:dLbl>
            <c:dLbl>
              <c:idx val="6"/>
              <c:layout>
                <c:manualLayout>
                  <c:x val="-1.2363894249720163E-16"/>
                  <c:y val="-7.0588235294117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66-4A8F-8DC3-C34A8A9B0D02}"/>
                </c:ext>
              </c:extLst>
            </c:dLbl>
            <c:dLbl>
              <c:idx val="7"/>
              <c:layout>
                <c:manualLayout>
                  <c:x val="1.6860050561565802E-3"/>
                  <c:y val="-4.9673202614379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66-4A8F-8DC3-C34A8A9B0D02}"/>
                </c:ext>
              </c:extLst>
            </c:dLbl>
            <c:dLbl>
              <c:idx val="8"/>
              <c:layout>
                <c:manualLayout>
                  <c:x val="0"/>
                  <c:y val="-7.058823529411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66-4A8F-8DC3-C34A8A9B0D02}"/>
                </c:ext>
              </c:extLst>
            </c:dLbl>
            <c:dLbl>
              <c:idx val="9"/>
              <c:layout>
                <c:manualLayout>
                  <c:x val="0"/>
                  <c:y val="-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66-4A8F-8DC3-C34A8A9B0D02}"/>
                </c:ext>
              </c:extLst>
            </c:dLbl>
            <c:dLbl>
              <c:idx val="10"/>
              <c:layout>
                <c:manualLayout>
                  <c:x val="0"/>
                  <c:y val="-6.013071895424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66-4A8F-8DC3-C34A8A9B0D02}"/>
                </c:ext>
              </c:extLst>
            </c:dLbl>
            <c:dLbl>
              <c:idx val="11"/>
              <c:layout>
                <c:manualLayout>
                  <c:x val="3.3720101123131604E-3"/>
                  <c:y val="-8.36601307189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66-4A8F-8DC3-C34A8A9B0D02}"/>
                </c:ext>
              </c:extLst>
            </c:dLbl>
            <c:dLbl>
              <c:idx val="12"/>
              <c:layout>
                <c:manualLayout>
                  <c:x val="0"/>
                  <c:y val="-6.274509803921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66-4A8F-8DC3-C34A8A9B0D02}"/>
                </c:ext>
              </c:extLst>
            </c:dLbl>
            <c:dLbl>
              <c:idx val="13"/>
              <c:layout>
                <c:manualLayout>
                  <c:x val="1.6860050561565802E-3"/>
                  <c:y val="-5.751633986928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66-4A8F-8DC3-C34A8A9B0D02}"/>
                </c:ext>
              </c:extLst>
            </c:dLbl>
            <c:dLbl>
              <c:idx val="14"/>
              <c:layout>
                <c:manualLayout>
                  <c:x val="0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66-4A8F-8DC3-C34A8A9B0D02}"/>
                </c:ext>
              </c:extLst>
            </c:dLbl>
            <c:dLbl>
              <c:idx val="15"/>
              <c:layout>
                <c:manualLayout>
                  <c:x val="1.6860050561565802E-3"/>
                  <c:y val="-4.7058823529411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66-4A8F-8DC3-C34A8A9B0D02}"/>
                </c:ext>
              </c:extLst>
            </c:dLbl>
            <c:dLbl>
              <c:idx val="16"/>
              <c:layout>
                <c:manualLayout>
                  <c:x val="0"/>
                  <c:y val="-7.058823529411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66-4A8F-8DC3-C34A8A9B0D02}"/>
                </c:ext>
              </c:extLst>
            </c:dLbl>
            <c:dLbl>
              <c:idx val="17"/>
              <c:layout>
                <c:manualLayout>
                  <c:x val="0"/>
                  <c:y val="-5.228758169934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66-4A8F-8DC3-C34A8A9B0D02}"/>
                </c:ext>
              </c:extLst>
            </c:dLbl>
            <c:dLbl>
              <c:idx val="18"/>
              <c:layout>
                <c:manualLayout>
                  <c:x val="0"/>
                  <c:y val="-5.2287581699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66-4A8F-8DC3-C34A8A9B0D02}"/>
                </c:ext>
              </c:extLst>
            </c:dLbl>
            <c:dLbl>
              <c:idx val="19"/>
              <c:layout>
                <c:manualLayout>
                  <c:x val="0"/>
                  <c:y val="-4.9673202614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66-4A8F-8DC3-C34A8A9B0D02}"/>
                </c:ext>
              </c:extLst>
            </c:dLbl>
            <c:dLbl>
              <c:idx val="20"/>
              <c:layout>
                <c:manualLayout>
                  <c:x val="1.6860050561565802E-3"/>
                  <c:y val="-3.398692810457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66-4A8F-8DC3-C34A8A9B0D02}"/>
                </c:ext>
              </c:extLst>
            </c:dLbl>
            <c:dLbl>
              <c:idx val="21"/>
              <c:layout>
                <c:manualLayout>
                  <c:x val="0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66-4A8F-8DC3-C34A8A9B0D02}"/>
                </c:ext>
              </c:extLst>
            </c:dLbl>
            <c:dLbl>
              <c:idx val="22"/>
              <c:layout>
                <c:manualLayout>
                  <c:x val="0"/>
                  <c:y val="-3.13725490196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66-4A8F-8DC3-C34A8A9B0D02}"/>
                </c:ext>
              </c:extLst>
            </c:dLbl>
            <c:dLbl>
              <c:idx val="23"/>
              <c:layout>
                <c:manualLayout>
                  <c:x val="0"/>
                  <c:y val="-4.183006535947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66-4A8F-8DC3-C34A8A9B0D02}"/>
                </c:ext>
              </c:extLst>
            </c:dLbl>
            <c:dLbl>
              <c:idx val="24"/>
              <c:layout>
                <c:manualLayout>
                  <c:x val="1.6860050561565802E-3"/>
                  <c:y val="-4.9673202614379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66-4A8F-8DC3-C34A8A9B0D02}"/>
                </c:ext>
              </c:extLst>
            </c:dLbl>
            <c:dLbl>
              <c:idx val="25"/>
              <c:layout>
                <c:manualLayout>
                  <c:x val="0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66-4A8F-8DC3-C34A8A9B0D02}"/>
                </c:ext>
              </c:extLst>
            </c:dLbl>
            <c:dLbl>
              <c:idx val="26"/>
              <c:layout>
                <c:manualLayout>
                  <c:x val="0"/>
                  <c:y val="-3.566529492455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66-4A8F-8DC3-C34A8A9B0D02}"/>
                </c:ext>
              </c:extLst>
            </c:dLbl>
            <c:dLbl>
              <c:idx val="27"/>
              <c:layout>
                <c:manualLayout>
                  <c:x val="-1.2292154377368289E-16"/>
                  <c:y val="-3.29218106995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66-4A8F-8DC3-C34A8A9B0D02}"/>
                </c:ext>
              </c:extLst>
            </c:dLbl>
            <c:dLbl>
              <c:idx val="28"/>
              <c:layout>
                <c:manualLayout>
                  <c:x val="0"/>
                  <c:y val="-2.0915032679738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66-4A8F-8DC3-C34A8A9B0D02}"/>
                </c:ext>
              </c:extLst>
            </c:dLbl>
            <c:dLbl>
              <c:idx val="29"/>
              <c:layout>
                <c:manualLayout>
                  <c:x val="0"/>
                  <c:y val="-3.398692810457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66-4A8F-8DC3-C34A8A9B0D02}"/>
                </c:ext>
              </c:extLst>
            </c:dLbl>
            <c:dLbl>
              <c:idx val="30"/>
              <c:layout>
                <c:manualLayout>
                  <c:x val="0"/>
                  <c:y val="-3.1372549019607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66-4A8F-8DC3-C34A8A9B0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PHA!$A$49:$A$79</c:f>
              <c:numCache>
                <c:formatCode>m/d/yyyy</c:formatCode>
                <c:ptCount val="31"/>
                <c:pt idx="0">
                  <c:v>44122</c:v>
                </c:pt>
                <c:pt idx="1">
                  <c:v>44123</c:v>
                </c:pt>
                <c:pt idx="2">
                  <c:v>44124</c:v>
                </c:pt>
                <c:pt idx="3">
                  <c:v>44125</c:v>
                </c:pt>
                <c:pt idx="4">
                  <c:v>44126</c:v>
                </c:pt>
                <c:pt idx="5">
                  <c:v>44127</c:v>
                </c:pt>
                <c:pt idx="6">
                  <c:v>44128</c:v>
                </c:pt>
                <c:pt idx="7">
                  <c:v>44129</c:v>
                </c:pt>
                <c:pt idx="8">
                  <c:v>44130</c:v>
                </c:pt>
                <c:pt idx="9">
                  <c:v>44131</c:v>
                </c:pt>
                <c:pt idx="10">
                  <c:v>44132</c:v>
                </c:pt>
                <c:pt idx="11">
                  <c:v>44133</c:v>
                </c:pt>
                <c:pt idx="12">
                  <c:v>44134</c:v>
                </c:pt>
                <c:pt idx="13">
                  <c:v>44135</c:v>
                </c:pt>
                <c:pt idx="14">
                  <c:v>44136</c:v>
                </c:pt>
                <c:pt idx="15">
                  <c:v>44137</c:v>
                </c:pt>
                <c:pt idx="16">
                  <c:v>44138</c:v>
                </c:pt>
                <c:pt idx="17">
                  <c:v>44139</c:v>
                </c:pt>
                <c:pt idx="18">
                  <c:v>44140</c:v>
                </c:pt>
                <c:pt idx="19">
                  <c:v>44141</c:v>
                </c:pt>
                <c:pt idx="20">
                  <c:v>44142</c:v>
                </c:pt>
                <c:pt idx="21">
                  <c:v>44143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  <c:pt idx="28">
                  <c:v>44150</c:v>
                </c:pt>
                <c:pt idx="29">
                  <c:v>44151</c:v>
                </c:pt>
                <c:pt idx="30">
                  <c:v>44152</c:v>
                </c:pt>
              </c:numCache>
            </c:numRef>
          </c:cat>
          <c:val>
            <c:numRef>
              <c:f>PHA!$C$49:$C$79</c:f>
              <c:numCache>
                <c:formatCode>#,##0</c:formatCode>
                <c:ptCount val="31"/>
                <c:pt idx="0">
                  <c:v>646</c:v>
                </c:pt>
                <c:pt idx="1">
                  <c:v>1025</c:v>
                </c:pt>
                <c:pt idx="2">
                  <c:v>1567</c:v>
                </c:pt>
                <c:pt idx="3">
                  <c:v>1673</c:v>
                </c:pt>
                <c:pt idx="4">
                  <c:v>1719</c:v>
                </c:pt>
                <c:pt idx="5">
                  <c:v>1501</c:v>
                </c:pt>
                <c:pt idx="6">
                  <c:v>1297</c:v>
                </c:pt>
                <c:pt idx="7">
                  <c:v>733</c:v>
                </c:pt>
                <c:pt idx="8">
                  <c:v>1247</c:v>
                </c:pt>
                <c:pt idx="9">
                  <c:v>1484</c:v>
                </c:pt>
                <c:pt idx="10">
                  <c:v>1080</c:v>
                </c:pt>
                <c:pt idx="11">
                  <c:v>1334</c:v>
                </c:pt>
                <c:pt idx="12">
                  <c:v>1167</c:v>
                </c:pt>
                <c:pt idx="13">
                  <c:v>941</c:v>
                </c:pt>
                <c:pt idx="14">
                  <c:v>438</c:v>
                </c:pt>
                <c:pt idx="15">
                  <c:v>715</c:v>
                </c:pt>
                <c:pt idx="16">
                  <c:v>868</c:v>
                </c:pt>
                <c:pt idx="17">
                  <c:v>912</c:v>
                </c:pt>
                <c:pt idx="18">
                  <c:v>873</c:v>
                </c:pt>
                <c:pt idx="19">
                  <c:v>730</c:v>
                </c:pt>
                <c:pt idx="20">
                  <c:v>406</c:v>
                </c:pt>
                <c:pt idx="21">
                  <c:v>201</c:v>
                </c:pt>
                <c:pt idx="22">
                  <c:v>396</c:v>
                </c:pt>
                <c:pt idx="23">
                  <c:v>582</c:v>
                </c:pt>
                <c:pt idx="24">
                  <c:v>760</c:v>
                </c:pt>
                <c:pt idx="25">
                  <c:v>479</c:v>
                </c:pt>
                <c:pt idx="26">
                  <c:v>491</c:v>
                </c:pt>
                <c:pt idx="27">
                  <c:v>260</c:v>
                </c:pt>
                <c:pt idx="28">
                  <c:v>136</c:v>
                </c:pt>
                <c:pt idx="29">
                  <c:v>379</c:v>
                </c:pt>
                <c:pt idx="30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966-4A8F-8DC3-C34A8A9B0D02}"/>
            </c:ext>
          </c:extLst>
        </c:ser>
        <c:ser>
          <c:idx val="3"/>
          <c:order val="2"/>
          <c:tx>
            <c:strRef>
              <c:f>PHA!$D$1</c:f>
              <c:strCache>
                <c:ptCount val="1"/>
                <c:pt idx="0">
                  <c:v>Negativní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5686274509803932"/>
                </c:manualLayout>
              </c:layout>
              <c:tx>
                <c:rich>
                  <a:bodyPr/>
                  <a:lstStyle/>
                  <a:p>
                    <a:fld id="{5AE4112C-0D76-445C-B084-BED63A60987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8966-4A8F-8DC3-C34A8A9B0D02}"/>
                </c:ext>
              </c:extLst>
            </c:dLbl>
            <c:dLbl>
              <c:idx val="1"/>
              <c:layout>
                <c:manualLayout>
                  <c:x val="-1.2363894249720163E-16"/>
                  <c:y val="-0.19346405228758171"/>
                </c:manualLayout>
              </c:layout>
              <c:tx>
                <c:rich>
                  <a:bodyPr/>
                  <a:lstStyle/>
                  <a:p>
                    <a:fld id="{C579F3B2-252A-4CBB-BD23-00BEF24F8DE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8966-4A8F-8DC3-C34A8A9B0D02}"/>
                </c:ext>
              </c:extLst>
            </c:dLbl>
            <c:dLbl>
              <c:idx val="2"/>
              <c:layout>
                <c:manualLayout>
                  <c:x val="-3.3720101123131604E-3"/>
                  <c:y val="-0.22222222222222218"/>
                </c:manualLayout>
              </c:layout>
              <c:tx>
                <c:rich>
                  <a:bodyPr/>
                  <a:lstStyle/>
                  <a:p>
                    <a:fld id="{10DFC1F3-B8F8-465E-9F0B-CA77F5E177D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8966-4A8F-8DC3-C34A8A9B0D02}"/>
                </c:ext>
              </c:extLst>
            </c:dLbl>
            <c:dLbl>
              <c:idx val="3"/>
              <c:layout>
                <c:manualLayout>
                  <c:x val="-3.372010112313284E-3"/>
                  <c:y val="-0.24575163398692809"/>
                </c:manualLayout>
              </c:layout>
              <c:tx>
                <c:rich>
                  <a:bodyPr/>
                  <a:lstStyle/>
                  <a:p>
                    <a:fld id="{C5CF187E-A472-47C0-A4FF-AD2C5DA25D6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8966-4A8F-8DC3-C34A8A9B0D02}"/>
                </c:ext>
              </c:extLst>
            </c:dLbl>
            <c:dLbl>
              <c:idx val="4"/>
              <c:layout>
                <c:manualLayout>
                  <c:x val="0"/>
                  <c:y val="-0.25620915032679736"/>
                </c:manualLayout>
              </c:layout>
              <c:tx>
                <c:rich>
                  <a:bodyPr/>
                  <a:lstStyle/>
                  <a:p>
                    <a:fld id="{DCD593BD-C9DC-4A52-9E25-806EC8D1FEE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8966-4A8F-8DC3-C34A8A9B0D02}"/>
                </c:ext>
              </c:extLst>
            </c:dLbl>
            <c:dLbl>
              <c:idx val="5"/>
              <c:layout>
                <c:manualLayout>
                  <c:x val="5.0580151684697407E-3"/>
                  <c:y val="-0.25620915032679736"/>
                </c:manualLayout>
              </c:layout>
              <c:tx>
                <c:rich>
                  <a:bodyPr/>
                  <a:lstStyle/>
                  <a:p>
                    <a:fld id="{3588DE05-C41B-4C41-8091-E0CA2926D0D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8966-4A8F-8DC3-C34A8A9B0D02}"/>
                </c:ext>
              </c:extLst>
            </c:dLbl>
            <c:dLbl>
              <c:idx val="6"/>
              <c:layout>
                <c:manualLayout>
                  <c:x val="1.6860050561564566E-3"/>
                  <c:y val="-0.23529411764705882"/>
                </c:manualLayout>
              </c:layout>
              <c:tx>
                <c:rich>
                  <a:bodyPr/>
                  <a:lstStyle/>
                  <a:p>
                    <a:fld id="{75658C14-D452-46A8-9B10-A2F76064B9F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8966-4A8F-8DC3-C34A8A9B0D02}"/>
                </c:ext>
              </c:extLst>
            </c:dLbl>
            <c:dLbl>
              <c:idx val="7"/>
              <c:layout>
                <c:manualLayout>
                  <c:x val="3.3720101123131604E-3"/>
                  <c:y val="-0.11241830065359477"/>
                </c:manualLayout>
              </c:layout>
              <c:tx>
                <c:rich>
                  <a:bodyPr/>
                  <a:lstStyle/>
                  <a:p>
                    <a:fld id="{8BD132BA-1C44-413B-A7E1-17868C3F6A1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8966-4A8F-8DC3-C34A8A9B0D02}"/>
                </c:ext>
              </c:extLst>
            </c:dLbl>
            <c:dLbl>
              <c:idx val="8"/>
              <c:layout>
                <c:manualLayout>
                  <c:x val="-1.2363894249720163E-16"/>
                  <c:y val="-0.17516339869281045"/>
                </c:manualLayout>
              </c:layout>
              <c:tx>
                <c:rich>
                  <a:bodyPr/>
                  <a:lstStyle/>
                  <a:p>
                    <a:fld id="{3975417C-DE47-4F3B-8B0A-7E6DB063606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8966-4A8F-8DC3-C34A8A9B0D02}"/>
                </c:ext>
              </c:extLst>
            </c:dLbl>
            <c:dLbl>
              <c:idx val="9"/>
              <c:layout>
                <c:manualLayout>
                  <c:x val="0"/>
                  <c:y val="-0.2196078431372549"/>
                </c:manualLayout>
              </c:layout>
              <c:tx>
                <c:rich>
                  <a:bodyPr/>
                  <a:lstStyle/>
                  <a:p>
                    <a:fld id="{39DBA304-742C-40E3-A05B-1E6354074EC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8966-4A8F-8DC3-C34A8A9B0D02}"/>
                </c:ext>
              </c:extLst>
            </c:dLbl>
            <c:dLbl>
              <c:idx val="10"/>
              <c:layout>
                <c:manualLayout>
                  <c:x val="-1.6860050561567038E-3"/>
                  <c:y val="-0.22222222222222221"/>
                </c:manualLayout>
              </c:layout>
              <c:tx>
                <c:rich>
                  <a:bodyPr/>
                  <a:lstStyle/>
                  <a:p>
                    <a:fld id="{32027E3D-F650-4F32-9301-C822E341199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8966-4A8F-8DC3-C34A8A9B0D02}"/>
                </c:ext>
              </c:extLst>
            </c:dLbl>
            <c:dLbl>
              <c:idx val="11"/>
              <c:layout>
                <c:manualLayout>
                  <c:x val="0"/>
                  <c:y val="-0.19346405228758171"/>
                </c:manualLayout>
              </c:layout>
              <c:tx>
                <c:rich>
                  <a:bodyPr/>
                  <a:lstStyle/>
                  <a:p>
                    <a:fld id="{2A97ADA6-7A51-422C-9768-0C2F80715CF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8966-4A8F-8DC3-C34A8A9B0D02}"/>
                </c:ext>
              </c:extLst>
            </c:dLbl>
            <c:dLbl>
              <c:idx val="12"/>
              <c:layout>
                <c:manualLayout>
                  <c:x val="3.3720101123130368E-3"/>
                  <c:y val="-0.22222222222222221"/>
                </c:manualLayout>
              </c:layout>
              <c:tx>
                <c:rich>
                  <a:bodyPr/>
                  <a:lstStyle/>
                  <a:p>
                    <a:fld id="{E9D5EAF1-30AE-4303-8044-B20823971B3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8966-4A8F-8DC3-C34A8A9B0D02}"/>
                </c:ext>
              </c:extLst>
            </c:dLbl>
            <c:dLbl>
              <c:idx val="13"/>
              <c:layout>
                <c:manualLayout>
                  <c:x val="1.6860050561564566E-3"/>
                  <c:y val="-0.17254901960784319"/>
                </c:manualLayout>
              </c:layout>
              <c:tx>
                <c:rich>
                  <a:bodyPr/>
                  <a:lstStyle/>
                  <a:p>
                    <a:fld id="{2E971BB3-0694-4918-BE43-CD7A4FDE80C8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8966-4A8F-8DC3-C34A8A9B0D02}"/>
                </c:ext>
              </c:extLst>
            </c:dLbl>
            <c:dLbl>
              <c:idx val="14"/>
              <c:layout>
                <c:manualLayout>
                  <c:x val="0"/>
                  <c:y val="-8.8888888888888989E-2"/>
                </c:manualLayout>
              </c:layout>
              <c:tx>
                <c:rich>
                  <a:bodyPr/>
                  <a:lstStyle/>
                  <a:p>
                    <a:fld id="{7B97FF85-52C9-459B-920F-7765F5A9420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8966-4A8F-8DC3-C34A8A9B0D02}"/>
                </c:ext>
              </c:extLst>
            </c:dLbl>
            <c:dLbl>
              <c:idx val="15"/>
              <c:layout>
                <c:manualLayout>
                  <c:x val="-3.372010112313284E-3"/>
                  <c:y val="-0.16209150326797386"/>
                </c:manualLayout>
              </c:layout>
              <c:tx>
                <c:rich>
                  <a:bodyPr/>
                  <a:lstStyle/>
                  <a:p>
                    <a:fld id="{AC0094B6-D1E8-4895-A673-76098C7B87D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8966-4A8F-8DC3-C34A8A9B0D02}"/>
                </c:ext>
              </c:extLst>
            </c:dLbl>
            <c:dLbl>
              <c:idx val="16"/>
              <c:layout>
                <c:manualLayout>
                  <c:x val="-1.6860050561567038E-3"/>
                  <c:y val="-0.17516339869281045"/>
                </c:manualLayout>
              </c:layout>
              <c:tx>
                <c:rich>
                  <a:bodyPr/>
                  <a:lstStyle/>
                  <a:p>
                    <a:fld id="{BAB628EA-CA0F-4ED7-8CB8-A2A909F2C0A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8966-4A8F-8DC3-C34A8A9B0D02}"/>
                </c:ext>
              </c:extLst>
            </c:dLbl>
            <c:dLbl>
              <c:idx val="17"/>
              <c:layout>
                <c:manualLayout>
                  <c:x val="1.6860050561565802E-3"/>
                  <c:y val="-0.19607843137254907"/>
                </c:manualLayout>
              </c:layout>
              <c:tx>
                <c:rich>
                  <a:bodyPr/>
                  <a:lstStyle/>
                  <a:p>
                    <a:fld id="{798B8B31-1EAE-4F07-9C9D-0BFEE1A6891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8966-4A8F-8DC3-C34A8A9B0D02}"/>
                </c:ext>
              </c:extLst>
            </c:dLbl>
            <c:dLbl>
              <c:idx val="18"/>
              <c:layout>
                <c:manualLayout>
                  <c:x val="-1.2363894249720163E-16"/>
                  <c:y val="-0.17777777777777778"/>
                </c:manualLayout>
              </c:layout>
              <c:tx>
                <c:rich>
                  <a:bodyPr/>
                  <a:lstStyle/>
                  <a:p>
                    <a:fld id="{83E7E756-07D6-4A62-A28E-D994D4F7B119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8966-4A8F-8DC3-C34A8A9B0D02}"/>
                </c:ext>
              </c:extLst>
            </c:dLbl>
            <c:dLbl>
              <c:idx val="19"/>
              <c:layout>
                <c:manualLayout>
                  <c:x val="0"/>
                  <c:y val="-0.16993464052287582"/>
                </c:manualLayout>
              </c:layout>
              <c:tx>
                <c:rich>
                  <a:bodyPr/>
                  <a:lstStyle/>
                  <a:p>
                    <a:fld id="{139FF1A4-4B7B-438C-AB9E-1A1A7C05B57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8966-4A8F-8DC3-C34A8A9B0D02}"/>
                </c:ext>
              </c:extLst>
            </c:dLbl>
            <c:dLbl>
              <c:idx val="20"/>
              <c:layout>
                <c:manualLayout>
                  <c:x val="3.3720101123131604E-3"/>
                  <c:y val="-0.11503267973856209"/>
                </c:manualLayout>
              </c:layout>
              <c:tx>
                <c:rich>
                  <a:bodyPr/>
                  <a:lstStyle/>
                  <a:p>
                    <a:fld id="{C047D372-81B3-4791-BFDE-D60B5F9E70F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8966-4A8F-8DC3-C34A8A9B0D02}"/>
                </c:ext>
              </c:extLst>
            </c:dLbl>
            <c:dLbl>
              <c:idx val="21"/>
              <c:layout>
                <c:manualLayout>
                  <c:x val="3.3720101123130368E-3"/>
                  <c:y val="-6.5359477124183107E-2"/>
                </c:manualLayout>
              </c:layout>
              <c:tx>
                <c:rich>
                  <a:bodyPr/>
                  <a:lstStyle/>
                  <a:p>
                    <a:fld id="{E6F476E0-2C34-4040-B645-DC9E3392F18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8966-4A8F-8DC3-C34A8A9B0D02}"/>
                </c:ext>
              </c:extLst>
            </c:dLbl>
            <c:dLbl>
              <c:idx val="22"/>
              <c:layout>
                <c:manualLayout>
                  <c:x val="0"/>
                  <c:y val="-0.15424836601307199"/>
                </c:manualLayout>
              </c:layout>
              <c:tx>
                <c:rich>
                  <a:bodyPr/>
                  <a:lstStyle/>
                  <a:p>
                    <a:fld id="{04A7C113-0AF7-4782-BC70-E2425D93821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8966-4A8F-8DC3-C34A8A9B0D02}"/>
                </c:ext>
              </c:extLst>
            </c:dLbl>
            <c:dLbl>
              <c:idx val="23"/>
              <c:layout>
                <c:manualLayout>
                  <c:x val="-1.6860050561567038E-3"/>
                  <c:y val="-0.17254901960784308"/>
                </c:manualLayout>
              </c:layout>
              <c:tx>
                <c:rich>
                  <a:bodyPr/>
                  <a:lstStyle/>
                  <a:p>
                    <a:fld id="{FD95B379-8070-498C-9F72-47A5E99B50B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8966-4A8F-8DC3-C34A8A9B0D02}"/>
                </c:ext>
              </c:extLst>
            </c:dLbl>
            <c:dLbl>
              <c:idx val="24"/>
              <c:layout>
                <c:manualLayout>
                  <c:x val="-1.656665913053383E-3"/>
                  <c:y val="-0.14901960784313736"/>
                </c:manualLayout>
              </c:layout>
              <c:tx>
                <c:rich>
                  <a:bodyPr/>
                  <a:lstStyle/>
                  <a:p>
                    <a:fld id="{2CDBEBCF-0F02-4771-BA8B-1E6FEFDD50A1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8966-4A8F-8DC3-C34A8A9B0D02}"/>
                </c:ext>
              </c:extLst>
            </c:dLbl>
            <c:dLbl>
              <c:idx val="25"/>
              <c:layout>
                <c:manualLayout>
                  <c:x val="1.7152900900552464E-3"/>
                  <c:y val="-0.18794487108864483"/>
                </c:manualLayout>
              </c:layout>
              <c:tx>
                <c:rich>
                  <a:bodyPr/>
                  <a:lstStyle/>
                  <a:p>
                    <a:fld id="{8BD737B3-B3CB-4924-A9DA-FE502D74EE43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8966-4A8F-8DC3-C34A8A9B0D02}"/>
                </c:ext>
              </c:extLst>
            </c:dLbl>
            <c:dLbl>
              <c:idx val="26"/>
              <c:layout>
                <c:manualLayout>
                  <c:x val="5.0286666998391487E-3"/>
                  <c:y val="-0.16186556927297668"/>
                </c:manualLayout>
              </c:layout>
              <c:tx>
                <c:rich>
                  <a:bodyPr/>
                  <a:lstStyle/>
                  <a:p>
                    <a:fld id="{9956E9F2-349C-4ABD-8199-447155D68A40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8966-4A8F-8DC3-C34A8A9B0D02}"/>
                </c:ext>
              </c:extLst>
            </c:dLbl>
            <c:dLbl>
              <c:idx val="27"/>
              <c:layout>
                <c:manualLayout>
                  <c:x val="3.313331826106766E-3"/>
                  <c:y val="-0.11926097473109978"/>
                </c:manualLayout>
              </c:layout>
              <c:tx>
                <c:rich>
                  <a:bodyPr/>
                  <a:lstStyle/>
                  <a:p>
                    <a:fld id="{6A278915-9745-4A6F-BEC6-227E7ECA63F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B-8966-4A8F-8DC3-C34A8A9B0D02}"/>
                </c:ext>
              </c:extLst>
            </c:dLbl>
            <c:dLbl>
              <c:idx val="28"/>
              <c:layout>
                <c:manualLayout>
                  <c:x val="0"/>
                  <c:y val="-0.10457516339869281"/>
                </c:manualLayout>
              </c:layout>
              <c:tx>
                <c:rich>
                  <a:bodyPr/>
                  <a:lstStyle/>
                  <a:p>
                    <a:fld id="{6B09525B-9BB6-43EA-A512-469335B7100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8966-4A8F-8DC3-C34A8A9B0D02}"/>
                </c:ext>
              </c:extLst>
            </c:dLbl>
            <c:dLbl>
              <c:idx val="29"/>
              <c:layout>
                <c:manualLayout>
                  <c:x val="-1.6860050561567038E-3"/>
                  <c:y val="-0.14640522875817003"/>
                </c:manualLayout>
              </c:layout>
              <c:tx>
                <c:rich>
                  <a:bodyPr/>
                  <a:lstStyle/>
                  <a:p>
                    <a:fld id="{FC56ECA3-0177-4B9C-B534-FF64C9FF056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8966-4A8F-8DC3-C34A8A9B0D02}"/>
                </c:ext>
              </c:extLst>
            </c:dLbl>
            <c:dLbl>
              <c:idx val="30"/>
              <c:layout>
                <c:manualLayout>
                  <c:x val="5.0580151684697407E-3"/>
                  <c:y val="-0.11503267973856209"/>
                </c:manualLayout>
              </c:layout>
              <c:tx>
                <c:rich>
                  <a:bodyPr/>
                  <a:lstStyle/>
                  <a:p>
                    <a:fld id="{EC89676D-8D92-4F28-AC63-C5FB4BCAC3D5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8966-4A8F-8DC3-C34A8A9B0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PHA!$A$49:$A$79</c:f>
              <c:numCache>
                <c:formatCode>m/d/yyyy</c:formatCode>
                <c:ptCount val="31"/>
                <c:pt idx="0">
                  <c:v>44122</c:v>
                </c:pt>
                <c:pt idx="1">
                  <c:v>44123</c:v>
                </c:pt>
                <c:pt idx="2">
                  <c:v>44124</c:v>
                </c:pt>
                <c:pt idx="3">
                  <c:v>44125</c:v>
                </c:pt>
                <c:pt idx="4">
                  <c:v>44126</c:v>
                </c:pt>
                <c:pt idx="5">
                  <c:v>44127</c:v>
                </c:pt>
                <c:pt idx="6">
                  <c:v>44128</c:v>
                </c:pt>
                <c:pt idx="7">
                  <c:v>44129</c:v>
                </c:pt>
                <c:pt idx="8">
                  <c:v>44130</c:v>
                </c:pt>
                <c:pt idx="9">
                  <c:v>44131</c:v>
                </c:pt>
                <c:pt idx="10">
                  <c:v>44132</c:v>
                </c:pt>
                <c:pt idx="11">
                  <c:v>44133</c:v>
                </c:pt>
                <c:pt idx="12">
                  <c:v>44134</c:v>
                </c:pt>
                <c:pt idx="13">
                  <c:v>44135</c:v>
                </c:pt>
                <c:pt idx="14">
                  <c:v>44136</c:v>
                </c:pt>
                <c:pt idx="15">
                  <c:v>44137</c:v>
                </c:pt>
                <c:pt idx="16">
                  <c:v>44138</c:v>
                </c:pt>
                <c:pt idx="17">
                  <c:v>44139</c:v>
                </c:pt>
                <c:pt idx="18">
                  <c:v>44140</c:v>
                </c:pt>
                <c:pt idx="19">
                  <c:v>44141</c:v>
                </c:pt>
                <c:pt idx="20">
                  <c:v>44142</c:v>
                </c:pt>
                <c:pt idx="21">
                  <c:v>44143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  <c:pt idx="28">
                  <c:v>44150</c:v>
                </c:pt>
                <c:pt idx="29">
                  <c:v>44151</c:v>
                </c:pt>
                <c:pt idx="30">
                  <c:v>44152</c:v>
                </c:pt>
              </c:numCache>
            </c:numRef>
          </c:cat>
          <c:val>
            <c:numRef>
              <c:f>PHA!$D$49:$D$79</c:f>
              <c:numCache>
                <c:formatCode>General</c:formatCode>
                <c:ptCount val="31"/>
                <c:pt idx="0">
                  <c:v>2399</c:v>
                </c:pt>
                <c:pt idx="1">
                  <c:v>4192</c:v>
                </c:pt>
                <c:pt idx="2">
                  <c:v>4894</c:v>
                </c:pt>
                <c:pt idx="3">
                  <c:v>4812</c:v>
                </c:pt>
                <c:pt idx="4">
                  <c:v>5718</c:v>
                </c:pt>
                <c:pt idx="5">
                  <c:v>5351</c:v>
                </c:pt>
                <c:pt idx="6">
                  <c:v>5392</c:v>
                </c:pt>
                <c:pt idx="7">
                  <c:v>2375</c:v>
                </c:pt>
                <c:pt idx="8">
                  <c:v>3876</c:v>
                </c:pt>
                <c:pt idx="9">
                  <c:v>5027</c:v>
                </c:pt>
                <c:pt idx="10">
                  <c:v>4659</c:v>
                </c:pt>
                <c:pt idx="11">
                  <c:v>4284</c:v>
                </c:pt>
                <c:pt idx="12">
                  <c:v>4579</c:v>
                </c:pt>
                <c:pt idx="13">
                  <c:v>3760</c:v>
                </c:pt>
                <c:pt idx="14">
                  <c:v>1823</c:v>
                </c:pt>
                <c:pt idx="15">
                  <c:v>3653</c:v>
                </c:pt>
                <c:pt idx="16">
                  <c:v>3758</c:v>
                </c:pt>
                <c:pt idx="17">
                  <c:v>3833</c:v>
                </c:pt>
                <c:pt idx="18">
                  <c:v>3780</c:v>
                </c:pt>
                <c:pt idx="19">
                  <c:v>3819</c:v>
                </c:pt>
                <c:pt idx="20">
                  <c:v>2166</c:v>
                </c:pt>
                <c:pt idx="21">
                  <c:v>1309</c:v>
                </c:pt>
                <c:pt idx="22">
                  <c:v>3314</c:v>
                </c:pt>
                <c:pt idx="23">
                  <c:v>3896</c:v>
                </c:pt>
                <c:pt idx="24">
                  <c:v>3132</c:v>
                </c:pt>
                <c:pt idx="25">
                  <c:v>3480</c:v>
                </c:pt>
                <c:pt idx="26">
                  <c:v>3408</c:v>
                </c:pt>
                <c:pt idx="27">
                  <c:v>1935</c:v>
                </c:pt>
                <c:pt idx="28">
                  <c:v>1351</c:v>
                </c:pt>
                <c:pt idx="29">
                  <c:v>3046</c:v>
                </c:pt>
                <c:pt idx="30">
                  <c:v>2029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PHA!$B$49:$B$79</c15:f>
                <c15:dlblRangeCache>
                  <c:ptCount val="31"/>
                  <c:pt idx="0">
                    <c:v>3 045</c:v>
                  </c:pt>
                  <c:pt idx="1">
                    <c:v>5 217</c:v>
                  </c:pt>
                  <c:pt idx="2">
                    <c:v>6 461</c:v>
                  </c:pt>
                  <c:pt idx="3">
                    <c:v>6 485</c:v>
                  </c:pt>
                  <c:pt idx="4">
                    <c:v>7 437</c:v>
                  </c:pt>
                  <c:pt idx="5">
                    <c:v>6 852</c:v>
                  </c:pt>
                  <c:pt idx="6">
                    <c:v>6 689</c:v>
                  </c:pt>
                  <c:pt idx="7">
                    <c:v>3 108</c:v>
                  </c:pt>
                  <c:pt idx="8">
                    <c:v>5 123</c:v>
                  </c:pt>
                  <c:pt idx="9">
                    <c:v>6 511</c:v>
                  </c:pt>
                  <c:pt idx="10">
                    <c:v>5 739</c:v>
                  </c:pt>
                  <c:pt idx="11">
                    <c:v>5 618</c:v>
                  </c:pt>
                  <c:pt idx="12">
                    <c:v>5 746</c:v>
                  </c:pt>
                  <c:pt idx="13">
                    <c:v>4 701</c:v>
                  </c:pt>
                  <c:pt idx="14">
                    <c:v>2 261</c:v>
                  </c:pt>
                  <c:pt idx="15">
                    <c:v>4 368</c:v>
                  </c:pt>
                  <c:pt idx="16">
                    <c:v>4 626</c:v>
                  </c:pt>
                  <c:pt idx="17">
                    <c:v>4 745</c:v>
                  </c:pt>
                  <c:pt idx="18">
                    <c:v>4 653</c:v>
                  </c:pt>
                  <c:pt idx="19">
                    <c:v>4 549</c:v>
                  </c:pt>
                  <c:pt idx="20">
                    <c:v>2 572</c:v>
                  </c:pt>
                  <c:pt idx="21">
                    <c:v>1 510</c:v>
                  </c:pt>
                  <c:pt idx="22">
                    <c:v>3 710</c:v>
                  </c:pt>
                  <c:pt idx="23">
                    <c:v>4 478</c:v>
                  </c:pt>
                  <c:pt idx="24">
                    <c:v>3 892</c:v>
                  </c:pt>
                  <c:pt idx="25">
                    <c:v>3 959</c:v>
                  </c:pt>
                  <c:pt idx="26">
                    <c:v>3 899</c:v>
                  </c:pt>
                  <c:pt idx="27">
                    <c:v>2 195</c:v>
                  </c:pt>
                  <c:pt idx="28">
                    <c:v>1 487</c:v>
                  </c:pt>
                  <c:pt idx="29">
                    <c:v>3 425</c:v>
                  </c:pt>
                  <c:pt idx="30">
                    <c:v>2 381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8966-4A8F-8DC3-C34A8A9B0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8060648"/>
        <c:axId val="478066920"/>
      </c:barChart>
      <c:lineChart>
        <c:grouping val="standard"/>
        <c:varyColors val="0"/>
        <c:ser>
          <c:idx val="0"/>
          <c:order val="3"/>
          <c:tx>
            <c:strRef>
              <c:f>PHA!$E$1</c:f>
              <c:strCache>
                <c:ptCount val="1"/>
                <c:pt idx="0">
                  <c:v>Procento pozitivních</c:v>
                </c:pt>
              </c:strCache>
            </c:strRef>
          </c:tx>
          <c:spPr>
            <a:ln w="28575" cap="sq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662085954661864E-2"/>
                  <c:y val="7.058823529411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8966-4A8F-8DC3-C34A8A9B0D02}"/>
                </c:ext>
              </c:extLst>
            </c:dLbl>
            <c:dLbl>
              <c:idx val="1"/>
              <c:layout>
                <c:manualLayout>
                  <c:x val="-3.0348091010818569E-2"/>
                  <c:y val="1.30718954248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8966-4A8F-8DC3-C34A8A9B0D02}"/>
                </c:ext>
              </c:extLst>
            </c:dLbl>
            <c:dLbl>
              <c:idx val="2"/>
              <c:layout>
                <c:manualLayout>
                  <c:x val="-2.5290075842348703E-2"/>
                  <c:y val="5.2287581699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8966-4A8F-8DC3-C34A8A9B0D02}"/>
                </c:ext>
              </c:extLst>
            </c:dLbl>
            <c:dLbl>
              <c:idx val="3"/>
              <c:layout>
                <c:manualLayout>
                  <c:x val="-2.6976080898505284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8966-4A8F-8DC3-C34A8A9B0D02}"/>
                </c:ext>
              </c:extLst>
            </c:dLbl>
            <c:dLbl>
              <c:idx val="4"/>
              <c:layout>
                <c:manualLayout>
                  <c:x val="-2.6976080898505408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8966-4A8F-8DC3-C34A8A9B0D02}"/>
                </c:ext>
              </c:extLst>
            </c:dLbl>
            <c:dLbl>
              <c:idx val="5"/>
              <c:layout>
                <c:manualLayout>
                  <c:x val="-3.0348091010818569E-2"/>
                  <c:y val="3.6601307189542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8966-4A8F-8DC3-C34A8A9B0D02}"/>
                </c:ext>
              </c:extLst>
            </c:dLbl>
            <c:dLbl>
              <c:idx val="6"/>
              <c:layout>
                <c:manualLayout>
                  <c:x val="-3.3720101123131604E-2"/>
                  <c:y val="-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8966-4A8F-8DC3-C34A8A9B0D02}"/>
                </c:ext>
              </c:extLst>
            </c:dLbl>
            <c:dLbl>
              <c:idx val="7"/>
              <c:layout>
                <c:manualLayout>
                  <c:x val="-2.8662085954661864E-2"/>
                  <c:y val="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8966-4A8F-8DC3-C34A8A9B0D02}"/>
                </c:ext>
              </c:extLst>
            </c:dLbl>
            <c:dLbl>
              <c:idx val="8"/>
              <c:layout>
                <c:manualLayout>
                  <c:x val="-3.3720101123131604E-2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8966-4A8F-8DC3-C34A8A9B0D02}"/>
                </c:ext>
              </c:extLst>
            </c:dLbl>
            <c:dLbl>
              <c:idx val="9"/>
              <c:layout>
                <c:manualLayout>
                  <c:x val="-2.5290075842348828E-2"/>
                  <c:y val="-3.6601307189542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8966-4A8F-8DC3-C34A8A9B0D02}"/>
                </c:ext>
              </c:extLst>
            </c:dLbl>
            <c:dLbl>
              <c:idx val="10"/>
              <c:layout>
                <c:manualLayout>
                  <c:x val="-3.0348091010818569E-2"/>
                  <c:y val="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8966-4A8F-8DC3-C34A8A9B0D02}"/>
                </c:ext>
              </c:extLst>
            </c:dLbl>
            <c:dLbl>
              <c:idx val="11"/>
              <c:layout>
                <c:manualLayout>
                  <c:x val="-2.6976080898505284E-2"/>
                  <c:y val="-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8966-4A8F-8DC3-C34A8A9B0D02}"/>
                </c:ext>
              </c:extLst>
            </c:dLbl>
            <c:dLbl>
              <c:idx val="12"/>
              <c:layout>
                <c:manualLayout>
                  <c:x val="-2.5290075842348578E-2"/>
                  <c:y val="2.091503267973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8966-4A8F-8DC3-C34A8A9B0D02}"/>
                </c:ext>
              </c:extLst>
            </c:dLbl>
            <c:dLbl>
              <c:idx val="13"/>
              <c:layout>
                <c:manualLayout>
                  <c:x val="-2.6976080898505284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8966-4A8F-8DC3-C34A8A9B0D02}"/>
                </c:ext>
              </c:extLst>
            </c:dLbl>
            <c:dLbl>
              <c:idx val="14"/>
              <c:layout>
                <c:manualLayout>
                  <c:x val="-3.8778116291601467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8966-4A8F-8DC3-C34A8A9B0D02}"/>
                </c:ext>
              </c:extLst>
            </c:dLbl>
            <c:dLbl>
              <c:idx val="15"/>
              <c:layout>
                <c:manualLayout>
                  <c:x val="-3.2034096066975021E-2"/>
                  <c:y val="-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8966-4A8F-8DC3-C34A8A9B0D02}"/>
                </c:ext>
              </c:extLst>
            </c:dLbl>
            <c:dLbl>
              <c:idx val="16"/>
              <c:layout>
                <c:manualLayout>
                  <c:x val="-3.3720101123131604E-2"/>
                  <c:y val="-4.183006535947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8966-4A8F-8DC3-C34A8A9B0D02}"/>
                </c:ext>
              </c:extLst>
            </c:dLbl>
            <c:dLbl>
              <c:idx val="17"/>
              <c:layout>
                <c:manualLayout>
                  <c:x val="-2.6976080898505284E-2"/>
                  <c:y val="5.228758169934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8966-4A8F-8DC3-C34A8A9B0D02}"/>
                </c:ext>
              </c:extLst>
            </c:dLbl>
            <c:dLbl>
              <c:idx val="18"/>
              <c:layout>
                <c:manualLayout>
                  <c:x val="-3.3720101123131604E-2"/>
                  <c:y val="-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8966-4A8F-8DC3-C34A8A9B0D02}"/>
                </c:ext>
              </c:extLst>
            </c:dLbl>
            <c:dLbl>
              <c:idx val="19"/>
              <c:layout>
                <c:manualLayout>
                  <c:x val="-2.6976080898505284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8966-4A8F-8DC3-C34A8A9B0D02}"/>
                </c:ext>
              </c:extLst>
            </c:dLbl>
            <c:dLbl>
              <c:idx val="20"/>
              <c:layout>
                <c:manualLayout>
                  <c:x val="-3.5406106179288306E-2"/>
                  <c:y val="5.22875816993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8966-4A8F-8DC3-C34A8A9B0D02}"/>
                </c:ext>
              </c:extLst>
            </c:dLbl>
            <c:dLbl>
              <c:idx val="21"/>
              <c:layout>
                <c:manualLayout>
                  <c:x val="-2.6976080898505408E-2"/>
                  <c:y val="-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8966-4A8F-8DC3-C34A8A9B0D02}"/>
                </c:ext>
              </c:extLst>
            </c:dLbl>
            <c:dLbl>
              <c:idx val="22"/>
              <c:layout>
                <c:manualLayout>
                  <c:x val="-2.8662085954661864E-2"/>
                  <c:y val="4.444444444444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8966-4A8F-8DC3-C34A8A9B0D02}"/>
                </c:ext>
              </c:extLst>
            </c:dLbl>
            <c:dLbl>
              <c:idx val="23"/>
              <c:layout>
                <c:manualLayout>
                  <c:x val="-2.3604070786192123E-2"/>
                  <c:y val="3.9215686274509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8966-4A8F-8DC3-C34A8A9B0D02}"/>
                </c:ext>
              </c:extLst>
            </c:dLbl>
            <c:dLbl>
              <c:idx val="24"/>
              <c:layout>
                <c:manualLayout>
                  <c:x val="-3.0348091010818569E-2"/>
                  <c:y val="-1.830065359477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8966-4A8F-8DC3-C34A8A9B0D02}"/>
                </c:ext>
              </c:extLst>
            </c:dLbl>
            <c:dLbl>
              <c:idx val="25"/>
              <c:layout>
                <c:manualLayout>
                  <c:x val="-3.1848222432314728E-2"/>
                  <c:y val="2.7434842249656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8966-4A8F-8DC3-C34A8A9B0D02}"/>
                </c:ext>
              </c:extLst>
            </c:dLbl>
            <c:dLbl>
              <c:idx val="26"/>
              <c:layout>
                <c:manualLayout>
                  <c:x val="-3.185806120835584E-2"/>
                  <c:y val="-2.298080387010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8966-4A8F-8DC3-C34A8A9B0D02}"/>
                </c:ext>
              </c:extLst>
            </c:dLbl>
            <c:dLbl>
              <c:idx val="27"/>
              <c:layout>
                <c:manualLayout>
                  <c:x val="-3.0191571328833638E-2"/>
                  <c:y val="4.612279347434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8966-4A8F-8DC3-C34A8A9B0D02}"/>
                </c:ext>
              </c:extLst>
            </c:dLbl>
            <c:dLbl>
              <c:idx val="28"/>
              <c:layout>
                <c:manualLayout>
                  <c:x val="-2.8662085954661864E-2"/>
                  <c:y val="4.183006535947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8966-4A8F-8DC3-C34A8A9B0D02}"/>
                </c:ext>
              </c:extLst>
            </c:dLbl>
            <c:dLbl>
              <c:idx val="29"/>
              <c:layout>
                <c:manualLayout>
                  <c:x val="-2.1918065730035418E-2"/>
                  <c:y val="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8966-4A8F-8DC3-C34A8A9B0D02}"/>
                </c:ext>
              </c:extLst>
            </c:dLbl>
            <c:dLbl>
              <c:idx val="30"/>
              <c:layout>
                <c:manualLayout>
                  <c:x val="-2.1918065730035543E-2"/>
                  <c:y val="4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8966-4A8F-8DC3-C34A8A9B0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PHA!$A$49:$A$79</c:f>
              <c:numCache>
                <c:formatCode>m/d/yyyy</c:formatCode>
                <c:ptCount val="31"/>
                <c:pt idx="0">
                  <c:v>44122</c:v>
                </c:pt>
                <c:pt idx="1">
                  <c:v>44123</c:v>
                </c:pt>
                <c:pt idx="2">
                  <c:v>44124</c:v>
                </c:pt>
                <c:pt idx="3">
                  <c:v>44125</c:v>
                </c:pt>
                <c:pt idx="4">
                  <c:v>44126</c:v>
                </c:pt>
                <c:pt idx="5">
                  <c:v>44127</c:v>
                </c:pt>
                <c:pt idx="6">
                  <c:v>44128</c:v>
                </c:pt>
                <c:pt idx="7">
                  <c:v>44129</c:v>
                </c:pt>
                <c:pt idx="8">
                  <c:v>44130</c:v>
                </c:pt>
                <c:pt idx="9">
                  <c:v>44131</c:v>
                </c:pt>
                <c:pt idx="10">
                  <c:v>44132</c:v>
                </c:pt>
                <c:pt idx="11">
                  <c:v>44133</c:v>
                </c:pt>
                <c:pt idx="12">
                  <c:v>44134</c:v>
                </c:pt>
                <c:pt idx="13">
                  <c:v>44135</c:v>
                </c:pt>
                <c:pt idx="14">
                  <c:v>44136</c:v>
                </c:pt>
                <c:pt idx="15">
                  <c:v>44137</c:v>
                </c:pt>
                <c:pt idx="16">
                  <c:v>44138</c:v>
                </c:pt>
                <c:pt idx="17">
                  <c:v>44139</c:v>
                </c:pt>
                <c:pt idx="18">
                  <c:v>44140</c:v>
                </c:pt>
                <c:pt idx="19">
                  <c:v>44141</c:v>
                </c:pt>
                <c:pt idx="20">
                  <c:v>44142</c:v>
                </c:pt>
                <c:pt idx="21">
                  <c:v>44143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  <c:pt idx="28">
                  <c:v>44150</c:v>
                </c:pt>
                <c:pt idx="29">
                  <c:v>44151</c:v>
                </c:pt>
                <c:pt idx="30">
                  <c:v>44152</c:v>
                </c:pt>
              </c:numCache>
            </c:numRef>
          </c:cat>
          <c:val>
            <c:numRef>
              <c:f>PHA!$E$49:$E$79</c:f>
              <c:numCache>
                <c:formatCode>0.00</c:formatCode>
                <c:ptCount val="31"/>
                <c:pt idx="0">
                  <c:v>21.215106732348112</c:v>
                </c:pt>
                <c:pt idx="1">
                  <c:v>19.647306881349433</c:v>
                </c:pt>
                <c:pt idx="2">
                  <c:v>24.253211577155238</c:v>
                </c:pt>
                <c:pt idx="3">
                  <c:v>25.797995373939862</c:v>
                </c:pt>
                <c:pt idx="4">
                  <c:v>23.114158935054455</c:v>
                </c:pt>
                <c:pt idx="5">
                  <c:v>21.906012842965559</c:v>
                </c:pt>
                <c:pt idx="6">
                  <c:v>19.390043354761548</c:v>
                </c:pt>
                <c:pt idx="7">
                  <c:v>23.584298584298587</c:v>
                </c:pt>
                <c:pt idx="8">
                  <c:v>24.341206324419286</c:v>
                </c:pt>
                <c:pt idx="9">
                  <c:v>22.792197819075412</c:v>
                </c:pt>
                <c:pt idx="10">
                  <c:v>18.818609513852586</c:v>
                </c:pt>
                <c:pt idx="11">
                  <c:v>23.74510501957992</c:v>
                </c:pt>
                <c:pt idx="12">
                  <c:v>20.309780717020537</c:v>
                </c:pt>
                <c:pt idx="13">
                  <c:v>20.017017655817913</c:v>
                </c:pt>
                <c:pt idx="14">
                  <c:v>19.371959310039806</c:v>
                </c:pt>
                <c:pt idx="15">
                  <c:v>16.36904761904762</c:v>
                </c:pt>
                <c:pt idx="16">
                  <c:v>18.763510592304367</c:v>
                </c:pt>
                <c:pt idx="17">
                  <c:v>19.220231822971549</c:v>
                </c:pt>
                <c:pt idx="18">
                  <c:v>18.762088974854933</c:v>
                </c:pt>
                <c:pt idx="19">
                  <c:v>16.047482963288633</c:v>
                </c:pt>
                <c:pt idx="20">
                  <c:v>15.78538102643857</c:v>
                </c:pt>
                <c:pt idx="21">
                  <c:v>13.311258278145695</c:v>
                </c:pt>
                <c:pt idx="22">
                  <c:v>10.673854447439354</c:v>
                </c:pt>
                <c:pt idx="23">
                  <c:v>12.996873604287629</c:v>
                </c:pt>
                <c:pt idx="24">
                  <c:v>19.527235354573484</c:v>
                </c:pt>
                <c:pt idx="25">
                  <c:v>12.09901490275322</c:v>
                </c:pt>
                <c:pt idx="26">
                  <c:v>12.592972557065913</c:v>
                </c:pt>
                <c:pt idx="27">
                  <c:v>11.845102505694761</c:v>
                </c:pt>
                <c:pt idx="28">
                  <c:v>9.1459314055144585</c:v>
                </c:pt>
                <c:pt idx="29">
                  <c:v>11.065693430656934</c:v>
                </c:pt>
                <c:pt idx="30">
                  <c:v>14.783704325913483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8966-4A8F-8DC3-C34A8A9B0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064960"/>
        <c:axId val="478063000"/>
      </c:lineChart>
      <c:dateAx>
        <c:axId val="4780606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6920"/>
        <c:crosses val="autoZero"/>
        <c:auto val="1"/>
        <c:lblOffset val="100"/>
        <c:baseTimeUnit val="days"/>
      </c:dateAx>
      <c:valAx>
        <c:axId val="47806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0648"/>
        <c:crosses val="autoZero"/>
        <c:crossBetween val="between"/>
      </c:valAx>
      <c:valAx>
        <c:axId val="478063000"/>
        <c:scaling>
          <c:orientation val="minMax"/>
          <c:max val="5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8064960"/>
        <c:crosses val="max"/>
        <c:crossBetween val="between"/>
      </c:valAx>
      <c:dateAx>
        <c:axId val="4780649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7806300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88174769186266"/>
          <c:y val="9.0392514319656447E-2"/>
          <c:w val="0.52313440533632849"/>
          <c:h val="5.3019528367305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GRAFY_K!$A$4</c:f>
              <c:strCache>
                <c:ptCount val="1"/>
                <c:pt idx="0">
                  <c:v>CZ020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GRAFY_K!$B$2:$O$2</c:f>
              <c:numCache>
                <c:formatCode>m/d/yyyy</c:formatCode>
                <c:ptCount val="14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</c:numCache>
            </c:numRef>
          </c:cat>
          <c:val>
            <c:numRef>
              <c:f>GRAFY_K!$B$4:$O$4</c:f>
              <c:numCache>
                <c:formatCode>General</c:formatCode>
                <c:ptCount val="14"/>
                <c:pt idx="0">
                  <c:v>1991</c:v>
                </c:pt>
                <c:pt idx="1">
                  <c:v>1645</c:v>
                </c:pt>
                <c:pt idx="2">
                  <c:v>1438</c:v>
                </c:pt>
                <c:pt idx="3">
                  <c:v>786</c:v>
                </c:pt>
                <c:pt idx="4">
                  <c:v>353</c:v>
                </c:pt>
                <c:pt idx="5">
                  <c:v>519</c:v>
                </c:pt>
                <c:pt idx="6">
                  <c:v>984</c:v>
                </c:pt>
                <c:pt idx="7">
                  <c:v>1214</c:v>
                </c:pt>
                <c:pt idx="8">
                  <c:v>879</c:v>
                </c:pt>
                <c:pt idx="9">
                  <c:v>793</c:v>
                </c:pt>
                <c:pt idx="10">
                  <c:v>388</c:v>
                </c:pt>
                <c:pt idx="11">
                  <c:v>172</c:v>
                </c:pt>
                <c:pt idx="12">
                  <c:v>519</c:v>
                </c:pt>
                <c:pt idx="13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B-4620-8C18-38624C139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3879776"/>
        <c:axId val="1793986880"/>
      </c:barChart>
      <c:dateAx>
        <c:axId val="15338797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93986880"/>
        <c:crosses val="autoZero"/>
        <c:auto val="1"/>
        <c:lblOffset val="100"/>
        <c:baseTimeUnit val="days"/>
      </c:dateAx>
      <c:valAx>
        <c:axId val="1793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Počet</a:t>
                </a:r>
                <a:r>
                  <a:rPr lang="cs-CZ" baseline="0" dirty="0"/>
                  <a:t> nových případů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2.8039163304944267E-2"/>
              <c:y val="1.99600798403193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38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5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3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:notes"/>
          <p:cNvSpPr txBox="1">
            <a:spLocks noGrp="1"/>
          </p:cNvSpPr>
          <p:nvPr>
            <p:ph type="sldNum" idx="12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023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763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:notes"/>
          <p:cNvSpPr txBox="1">
            <a:spLocks noGrp="1"/>
          </p:cNvSpPr>
          <p:nvPr>
            <p:ph type="sldNum" idx="12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383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51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71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375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765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B4F48-45DA-4A93-94D7-4559DBB1A6C9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54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Honza</a:t>
            </a:r>
            <a:r>
              <a:rPr lang="en-US" dirty="0"/>
              <a:t> Jann – </a:t>
            </a:r>
            <a:r>
              <a:rPr lang="en-US" dirty="0" err="1"/>
              <a:t>podobne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ty </a:t>
            </a:r>
            <a:r>
              <a:rPr lang="en-US" dirty="0" err="1"/>
              <a:t>kraje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misto</a:t>
            </a:r>
            <a:r>
              <a:rPr lang="en-US" dirty="0"/>
              <a:t> </a:t>
            </a:r>
            <a:r>
              <a:rPr lang="en-US" dirty="0" err="1"/>
              <a:t>tabulky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</a:t>
            </a:r>
            <a:r>
              <a:rPr lang="en-US" dirty="0" err="1"/>
              <a:t>okresu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dole </a:t>
            </a:r>
            <a:r>
              <a:rPr lang="en-US" dirty="0" err="1"/>
              <a:t>tabulka</a:t>
            </a:r>
            <a:r>
              <a:rPr lang="en-US" dirty="0"/>
              <a:t> se </a:t>
            </a:r>
            <a:r>
              <a:rPr lang="en-US" dirty="0" err="1"/>
              <a:t>souhrnnymi</a:t>
            </a:r>
            <a:r>
              <a:rPr lang="en-US" dirty="0"/>
              <a:t> </a:t>
            </a:r>
            <a:r>
              <a:rPr lang="en-US" dirty="0" err="1"/>
              <a:t>pocty</a:t>
            </a:r>
            <a:r>
              <a:rPr lang="en-US" dirty="0"/>
              <a:t> za </a:t>
            </a:r>
            <a:r>
              <a:rPr lang="en-US" dirty="0" err="1"/>
              <a:t>casti</a:t>
            </a:r>
            <a:r>
              <a:rPr lang="en-US" dirty="0"/>
              <a:t> </a:t>
            </a:r>
            <a:r>
              <a:rPr lang="en-US" dirty="0" err="1"/>
              <a:t>prahy</a:t>
            </a:r>
            <a:r>
              <a:rPr lang="en-US" dirty="0"/>
              <a:t> za </a:t>
            </a:r>
            <a:r>
              <a:rPr lang="en-US" dirty="0" err="1"/>
              <a:t>zobrazene</a:t>
            </a:r>
            <a:r>
              <a:rPr lang="en-US" dirty="0"/>
              <a:t> </a:t>
            </a:r>
            <a:r>
              <a:rPr lang="en-US" dirty="0" err="1"/>
              <a:t>obdobi</a:t>
            </a:r>
            <a:r>
              <a:rPr lang="en-US" dirty="0"/>
              <a:t> (co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koukam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14 </a:t>
            </a:r>
            <a:r>
              <a:rPr lang="en-US" dirty="0" err="1"/>
              <a:t>dni</a:t>
            </a:r>
            <a:r>
              <a:rPr lang="en-US" dirty="0"/>
              <a:t> </a:t>
            </a:r>
            <a:r>
              <a:rPr lang="en-US" dirty="0" err="1"/>
              <a:t>zobrazuji</a:t>
            </a:r>
            <a:r>
              <a:rPr lang="en-US" dirty="0"/>
              <a:t>)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51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37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	</a:t>
            </a:r>
            <a:r>
              <a:rPr lang="en-US" dirty="0" err="1"/>
              <a:t>Honza</a:t>
            </a:r>
            <a:r>
              <a:rPr lang="en-US" dirty="0"/>
              <a:t> Jann – ale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predelame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 </a:t>
            </a:r>
            <a:r>
              <a:rPr lang="en-US" dirty="0" err="1"/>
              <a:t>vsechny</a:t>
            </a:r>
            <a:r>
              <a:rPr lang="en-US" dirty="0"/>
              <a:t> region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kazdy</a:t>
            </a:r>
            <a:r>
              <a:rPr lang="en-US" dirty="0"/>
              <a:t> den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Vpravo</a:t>
            </a:r>
            <a:r>
              <a:rPr lang="en-US" dirty="0"/>
              <a:t> </a:t>
            </a:r>
            <a:r>
              <a:rPr lang="en-US" dirty="0" err="1"/>
              <a:t>vyrez</a:t>
            </a:r>
            <a:r>
              <a:rPr lang="en-US" dirty="0"/>
              <a:t> </a:t>
            </a:r>
            <a:r>
              <a:rPr lang="en-US" dirty="0" err="1"/>
              <a:t>Tve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–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kombinujes</a:t>
            </a:r>
            <a:r>
              <a:rPr lang="en-US" dirty="0"/>
              <a:t> ty </a:t>
            </a:r>
            <a:r>
              <a:rPr lang="en-US" dirty="0" err="1"/>
              <a:t>plochy</a:t>
            </a:r>
            <a:r>
              <a:rPr lang="en-US" dirty="0"/>
              <a:t> pro </a:t>
            </a:r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kolecka</a:t>
            </a:r>
            <a:r>
              <a:rPr lang="en-US" dirty="0"/>
              <a:t> pro </a:t>
            </a:r>
            <a:r>
              <a:rPr lang="en-US" dirty="0" err="1"/>
              <a:t>absolutni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Vlevo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vyvoje</a:t>
            </a:r>
            <a:r>
              <a:rPr lang="en-US" dirty="0"/>
              <a:t> v </a:t>
            </a:r>
            <a:r>
              <a:rPr lang="en-US" dirty="0" err="1"/>
              <a:t>kraji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Pod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tabulka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4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Honza</a:t>
            </a:r>
            <a:r>
              <a:rPr lang="en-US" dirty="0"/>
              <a:t> Jann – ale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predelame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 </a:t>
            </a:r>
            <a:r>
              <a:rPr lang="en-US" dirty="0" err="1"/>
              <a:t>vsechny</a:t>
            </a:r>
            <a:r>
              <a:rPr lang="en-US" dirty="0"/>
              <a:t> region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kazdy</a:t>
            </a:r>
            <a:r>
              <a:rPr lang="en-US" dirty="0"/>
              <a:t> den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Vpravo</a:t>
            </a:r>
            <a:r>
              <a:rPr lang="en-US" dirty="0"/>
              <a:t> </a:t>
            </a:r>
            <a:r>
              <a:rPr lang="en-US" dirty="0" err="1"/>
              <a:t>vyrez</a:t>
            </a:r>
            <a:r>
              <a:rPr lang="en-US" dirty="0"/>
              <a:t> </a:t>
            </a:r>
            <a:r>
              <a:rPr lang="en-US" dirty="0" err="1"/>
              <a:t>Tve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–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kombinujes</a:t>
            </a:r>
            <a:r>
              <a:rPr lang="en-US" dirty="0"/>
              <a:t> ty </a:t>
            </a:r>
            <a:r>
              <a:rPr lang="en-US" dirty="0" err="1"/>
              <a:t>plochy</a:t>
            </a:r>
            <a:r>
              <a:rPr lang="en-US" dirty="0"/>
              <a:t> pro </a:t>
            </a:r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kolecka</a:t>
            </a:r>
            <a:r>
              <a:rPr lang="en-US" dirty="0"/>
              <a:t> pro </a:t>
            </a:r>
            <a:r>
              <a:rPr lang="en-US" dirty="0" err="1"/>
              <a:t>absolutni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Vlevo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vyvoje</a:t>
            </a:r>
            <a:r>
              <a:rPr lang="en-US" dirty="0"/>
              <a:t> v </a:t>
            </a:r>
            <a:r>
              <a:rPr lang="en-US" dirty="0" err="1"/>
              <a:t>kraji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Pod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tabulka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1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2" name="Google Shape;1472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3:notes"/>
          <p:cNvSpPr txBox="1">
            <a:spLocks noGrp="1"/>
          </p:cNvSpPr>
          <p:nvPr>
            <p:ph type="sldNum" idx="12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37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Honza</a:t>
            </a:r>
            <a:r>
              <a:rPr lang="en-US" dirty="0"/>
              <a:t> Jann – ale </a:t>
            </a:r>
            <a:r>
              <a:rPr lang="en-US" dirty="0" err="1"/>
              <a:t>trochu</a:t>
            </a:r>
            <a:r>
              <a:rPr lang="en-US" dirty="0"/>
              <a:t> </a:t>
            </a:r>
            <a:r>
              <a:rPr lang="en-US" dirty="0" err="1"/>
              <a:t>predelame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 </a:t>
            </a:r>
            <a:r>
              <a:rPr lang="en-US" dirty="0" err="1"/>
              <a:t>vsechny</a:t>
            </a:r>
            <a:r>
              <a:rPr lang="en-US" dirty="0"/>
              <a:t> region </a:t>
            </a:r>
            <a:r>
              <a:rPr lang="en-US" dirty="0" err="1"/>
              <a:t>standardne</a:t>
            </a:r>
            <a:r>
              <a:rPr lang="en-US" dirty="0"/>
              <a:t> </a:t>
            </a:r>
            <a:r>
              <a:rPr lang="en-US" dirty="0" err="1"/>
              <a:t>kazdy</a:t>
            </a:r>
            <a:r>
              <a:rPr lang="en-US" dirty="0"/>
              <a:t> den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Vpravo</a:t>
            </a:r>
            <a:r>
              <a:rPr lang="en-US" dirty="0"/>
              <a:t> </a:t>
            </a:r>
            <a:r>
              <a:rPr lang="en-US" dirty="0" err="1"/>
              <a:t>vyrez</a:t>
            </a:r>
            <a:r>
              <a:rPr lang="en-US" dirty="0"/>
              <a:t> </a:t>
            </a:r>
            <a:r>
              <a:rPr lang="en-US" dirty="0" err="1"/>
              <a:t>Tve</a:t>
            </a:r>
            <a:r>
              <a:rPr lang="en-US" dirty="0"/>
              <a:t> </a:t>
            </a:r>
            <a:r>
              <a:rPr lang="en-US" dirty="0" err="1"/>
              <a:t>mapy</a:t>
            </a:r>
            <a:r>
              <a:rPr lang="en-US" dirty="0"/>
              <a:t> –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kombinujes</a:t>
            </a:r>
            <a:r>
              <a:rPr lang="en-US" dirty="0"/>
              <a:t> ty </a:t>
            </a:r>
            <a:r>
              <a:rPr lang="en-US" dirty="0" err="1"/>
              <a:t>plochy</a:t>
            </a:r>
            <a:r>
              <a:rPr lang="en-US" dirty="0"/>
              <a:t> pro </a:t>
            </a:r>
            <a:r>
              <a:rPr lang="en-US" dirty="0" err="1"/>
              <a:t>relativni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a </a:t>
            </a:r>
            <a:r>
              <a:rPr lang="en-US" dirty="0" err="1"/>
              <a:t>kolecka</a:t>
            </a:r>
            <a:r>
              <a:rPr lang="en-US" dirty="0"/>
              <a:t> pro </a:t>
            </a:r>
            <a:r>
              <a:rPr lang="en-US" dirty="0" err="1"/>
              <a:t>absolutni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Vlevo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vyvoje</a:t>
            </a:r>
            <a:r>
              <a:rPr lang="en-US" dirty="0"/>
              <a:t> v </a:t>
            </a:r>
            <a:r>
              <a:rPr lang="en-US" dirty="0" err="1"/>
              <a:t>kraji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Pod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tabulka</a:t>
            </a:r>
            <a:r>
              <a:rPr lang="en-US" dirty="0"/>
              <a:t> s </a:t>
            </a:r>
            <a:r>
              <a:rPr lang="en-US" dirty="0" err="1"/>
              <a:t>vyvojem</a:t>
            </a:r>
            <a:r>
              <a:rPr lang="en-US" dirty="0"/>
              <a:t> v </a:t>
            </a:r>
            <a:r>
              <a:rPr lang="en-US" dirty="0" err="1"/>
              <a:t>okresech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8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FCB68-01F3-4028-943D-0453D67E25E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9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16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5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758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1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77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cs-CZ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covidneversleeps</a:t>
            </a:r>
            <a:endParaRPr kumimoji="0" lang="cs-CZ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86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68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42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1" r:id="rId4"/>
    <p:sldLayoutId id="2147483658" r:id="rId5"/>
    <p:sldLayoutId id="214748366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90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8B192-724F-7843-8473-7FB8726C7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Analytický briefing EPI situace COVID-19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479B6-0ED4-884F-800F-23D2FCE02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18. listopadu 2020</a:t>
            </a:r>
          </a:p>
          <a:p>
            <a:r>
              <a:rPr lang="cs-CZ" dirty="0"/>
              <a:t>16:00 hod</a:t>
            </a:r>
          </a:p>
        </p:txBody>
      </p:sp>
    </p:spTree>
    <p:extLst>
      <p:ext uri="{BB962C8B-B14F-4D97-AF65-F5344CB8AC3E}">
        <p14:creationId xmlns:p14="http://schemas.microsoft.com/office/powerpoint/2010/main" val="20825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CE832-A54D-4160-9284-639F53A3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7494"/>
            <a:ext cx="9885238" cy="896492"/>
          </a:xfrm>
        </p:spPr>
        <p:txBody>
          <a:bodyPr/>
          <a:lstStyle/>
          <a:p>
            <a:r>
              <a:rPr lang="cs-CZ" dirty="0"/>
              <a:t>Denní přírůstek v jednotlivých okresech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0136CEE-32C4-4A87-ADC7-13D046E6D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98161"/>
              </p:ext>
            </p:extLst>
          </p:nvPr>
        </p:nvGraphicFramePr>
        <p:xfrm>
          <a:off x="9133197" y="1791137"/>
          <a:ext cx="2714625" cy="3275726"/>
        </p:xfrm>
        <a:graphic>
          <a:graphicData uri="http://schemas.openxmlformats.org/drawingml/2006/table">
            <a:tbl>
              <a:tblPr firstRow="1" firstCol="1" bandRow="1"/>
              <a:tblGrid>
                <a:gridCol w="1365022">
                  <a:extLst>
                    <a:ext uri="{9D8B030D-6E8A-4147-A177-3AD203B41FA5}">
                      <a16:colId xmlns:a16="http://schemas.microsoft.com/office/drawing/2014/main" val="3184229790"/>
                    </a:ext>
                  </a:extLst>
                </a:gridCol>
                <a:gridCol w="1349603">
                  <a:extLst>
                    <a:ext uri="{9D8B030D-6E8A-4147-A177-3AD203B41FA5}">
                      <a16:colId xmlns:a16="http://schemas.microsoft.com/office/drawing/2014/main" val="93098105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92185"/>
                  </a:ext>
                </a:extLst>
              </a:tr>
              <a:tr h="22662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01596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Brno-venkov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Kroměříž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341238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Svitavy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727684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Havlíčkův Brod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78113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Vsetín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47570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Karviná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604257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Ostrava-město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11272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323633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24AFDCC8-E220-433B-8652-2F676086E5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" y="1032002"/>
            <a:ext cx="8390255" cy="539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25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4BD55D2-1959-4A95-8FB8-3BCD33D0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Počet případů kumulativně ve věkové kategorii 65+ za 7 dní</a:t>
            </a:r>
            <a:br>
              <a:rPr lang="cs-CZ" dirty="0"/>
            </a:br>
            <a:r>
              <a:rPr lang="cs-CZ" dirty="0"/>
              <a:t>v jednotlivých okresech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10A8747-53A0-4ED6-B721-BA728B1D3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35181"/>
              </p:ext>
            </p:extLst>
          </p:nvPr>
        </p:nvGraphicFramePr>
        <p:xfrm>
          <a:off x="9227820" y="2157327"/>
          <a:ext cx="2500721" cy="3078074"/>
        </p:xfrm>
        <a:graphic>
          <a:graphicData uri="http://schemas.openxmlformats.org/drawingml/2006/table">
            <a:tbl>
              <a:tblPr firstRow="1" firstCol="1" bandRow="1"/>
              <a:tblGrid>
                <a:gridCol w="1213674">
                  <a:extLst>
                    <a:ext uri="{9D8B030D-6E8A-4147-A177-3AD203B41FA5}">
                      <a16:colId xmlns:a16="http://schemas.microsoft.com/office/drawing/2014/main" val="3184229790"/>
                    </a:ext>
                  </a:extLst>
                </a:gridCol>
                <a:gridCol w="1287047">
                  <a:extLst>
                    <a:ext uri="{9D8B030D-6E8A-4147-A177-3AD203B41FA5}">
                      <a16:colId xmlns:a16="http://schemas.microsoft.com/office/drawing/2014/main" val="930981056"/>
                    </a:ext>
                  </a:extLst>
                </a:gridCol>
              </a:tblGrid>
              <a:tr h="632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na 65+ za 7 dní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92185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01596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341238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Ústí nad Orlicí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981213"/>
                  </a:ext>
                </a:extLst>
              </a:tr>
              <a:tr h="27253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Hradec Králové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192482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Karviná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959479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Ostrava-město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08120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Šumperk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325193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Jičín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27410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55FAF8C1-4F7F-40C5-A8AC-A3FDAE0FAC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9" y="1003742"/>
            <a:ext cx="8384350" cy="5385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27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4BD55D2-1959-4A95-8FB8-3BCD33D0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Počet případů ve věkové kategorii 65+ v krajích (za předchozí den)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DD2A5B0-1FC5-4018-B9A6-4667674CBBE3}"/>
              </a:ext>
            </a:extLst>
          </p:cNvPr>
          <p:cNvGraphicFramePr>
            <a:graphicFrameLocks/>
          </p:cNvGraphicFramePr>
          <p:nvPr/>
        </p:nvGraphicFramePr>
        <p:xfrm>
          <a:off x="531224" y="896492"/>
          <a:ext cx="10303464" cy="540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116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34BD55D2-1959-4A95-8FB8-3BCD33D0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Počet případů ve věkové kategorii 65+ v krajích (za 7 dní)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26A2003-4E77-4157-B9AB-F61E2A1315DE}"/>
              </a:ext>
            </a:extLst>
          </p:cNvPr>
          <p:cNvGraphicFramePr>
            <a:graphicFrameLocks/>
          </p:cNvGraphicFramePr>
          <p:nvPr/>
        </p:nvGraphicFramePr>
        <p:xfrm>
          <a:off x="522514" y="896492"/>
          <a:ext cx="10574111" cy="540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68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FA6ED-00B5-4632-8C9C-373CF917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situace v jednotlivých okresech (incidence za 14 dní)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745955"/>
              </p:ext>
            </p:extLst>
          </p:nvPr>
        </p:nvGraphicFramePr>
        <p:xfrm>
          <a:off x="9262753" y="2000250"/>
          <a:ext cx="2675247" cy="3316650"/>
        </p:xfrm>
        <a:graphic>
          <a:graphicData uri="http://schemas.openxmlformats.org/drawingml/2006/table">
            <a:tbl>
              <a:tblPr firstRow="1" firstCol="1" bandRow="1"/>
              <a:tblGrid>
                <a:gridCol w="16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 na 100 tisíc obyvatel za 14 dní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Pelhřimov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Havlíčkův Brod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Vsetín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Žďár nad Sázavou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Písek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Chrudim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Jihlava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Jičín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Jindřichův Hradec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Benešov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784C5203-DC1C-41B0-A7EF-4354F0A451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3" y="1292882"/>
            <a:ext cx="7590790" cy="4731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11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počtu případů hlášených za 7 dní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B85D0F-6F18-47D4-89BD-C35FC51CF7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" y="1443990"/>
            <a:ext cx="9812655" cy="491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97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hl. městě Praze 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" y="1180351"/>
            <a:ext cx="5068007" cy="24768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0A89F8-A9BB-4A84-977C-633146A64C22}"/>
              </a:ext>
            </a:extLst>
          </p:cNvPr>
          <p:cNvSpPr txBox="1"/>
          <p:nvPr/>
        </p:nvSpPr>
        <p:spPr>
          <a:xfrm>
            <a:off x="748411" y="3581361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obvodech HMP v posledním týdnu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2FD1DA8A-651A-4948-9181-EC45F619EB8E}"/>
              </a:ext>
            </a:extLst>
          </p:cNvPr>
          <p:cNvSpPr txBox="1"/>
          <p:nvPr/>
        </p:nvSpPr>
        <p:spPr>
          <a:xfrm>
            <a:off x="186608" y="6500082"/>
            <a:ext cx="23089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B7F658-B409-42E6-A922-161AF2AF5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267" y="1711354"/>
            <a:ext cx="6245807" cy="4416766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129EAADE-309E-4498-8B03-210B75CD9285}"/>
              </a:ext>
            </a:extLst>
          </p:cNvPr>
          <p:cNvGraphicFramePr>
            <a:graphicFrameLocks/>
          </p:cNvGraphicFramePr>
          <p:nvPr/>
        </p:nvGraphicFramePr>
        <p:xfrm>
          <a:off x="45739" y="1315649"/>
          <a:ext cx="6204141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1395B0CB-0A78-4098-AB74-DB6C03788267}"/>
              </a:ext>
            </a:extLst>
          </p:cNvPr>
          <p:cNvGraphicFramePr>
            <a:graphicFrameLocks/>
          </p:cNvGraphicFramePr>
          <p:nvPr/>
        </p:nvGraphicFramePr>
        <p:xfrm>
          <a:off x="-67286" y="3636728"/>
          <a:ext cx="6163286" cy="2887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851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4688E-90B9-4149-A373-8442087A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19" y="-1682"/>
            <a:ext cx="9885238" cy="896492"/>
          </a:xfrm>
        </p:spPr>
        <p:txBody>
          <a:bodyPr/>
          <a:lstStyle/>
          <a:p>
            <a:r>
              <a:rPr lang="cs-CZ" dirty="0"/>
              <a:t>Popis situace v </a:t>
            </a:r>
            <a:r>
              <a:rPr lang="en-US" dirty="0"/>
              <a:t>HMP</a:t>
            </a:r>
            <a:endParaRPr lang="cs-CZ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F0B70B5-6149-4CC1-B53A-AAA05E503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53297"/>
              </p:ext>
            </p:extLst>
          </p:nvPr>
        </p:nvGraphicFramePr>
        <p:xfrm>
          <a:off x="368300" y="1767178"/>
          <a:ext cx="5727700" cy="3749040"/>
        </p:xfrm>
        <a:graphic>
          <a:graphicData uri="http://schemas.openxmlformats.org/drawingml/2006/table">
            <a:tbl>
              <a:tblPr firstRow="1" firstCol="1" bandRow="1"/>
              <a:tblGrid>
                <a:gridCol w="2864485">
                  <a:extLst>
                    <a:ext uri="{9D8B030D-6E8A-4147-A177-3AD203B41FA5}">
                      <a16:colId xmlns:a16="http://schemas.microsoft.com/office/drawing/2014/main" val="4148514846"/>
                    </a:ext>
                  </a:extLst>
                </a:gridCol>
                <a:gridCol w="2863215">
                  <a:extLst>
                    <a:ext uri="{9D8B030D-6E8A-4147-A177-3AD203B41FA5}">
                      <a16:colId xmlns:a16="http://schemas.microsoft.com/office/drawing/2014/main" val="2504388371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17.11.2020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352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-28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za 16.11. 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3 425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65992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(vypočteno z hodnot posledních 7 dnů)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408 </a:t>
                      </a:r>
                      <a:r>
                        <a:rPr lang="cs-CZ" sz="1800" b="1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-33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87913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17.11.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10 294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03566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100 000/14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525,3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-39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514893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634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+17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94737"/>
                  </a:ext>
                </a:extLst>
              </a:tr>
              <a:tr h="624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Aktuální počet hospitalizovaných/JIP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3143250" algn="l"/>
                        </a:tabLs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653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-44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/110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+6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955590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9F7CE66F-EE18-4151-ADAE-B1C4A0DB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84" y="2026813"/>
            <a:ext cx="5389331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testování a pozitivních případů – denně – HMP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BF8CC8A-CCCB-449F-9F68-C4998F5AD252}"/>
              </a:ext>
            </a:extLst>
          </p:cNvPr>
          <p:cNvGraphicFramePr>
            <a:graphicFrameLocks/>
          </p:cNvGraphicFramePr>
          <p:nvPr/>
        </p:nvGraphicFramePr>
        <p:xfrm>
          <a:off x="542926" y="1000125"/>
          <a:ext cx="9319374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326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5F26EB1-942A-442C-8A7F-C8C7EEEF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F75861A-439F-4B1C-BCE0-2D07AAAE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HMP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FB8BAAD-BC01-44EC-BE36-A8361EA7F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29351"/>
              </p:ext>
            </p:extLst>
          </p:nvPr>
        </p:nvGraphicFramePr>
        <p:xfrm>
          <a:off x="572001" y="1169782"/>
          <a:ext cx="9740973" cy="4380089"/>
        </p:xfrm>
        <a:graphic>
          <a:graphicData uri="http://schemas.openxmlformats.org/drawingml/2006/table">
            <a:tbl>
              <a:tblPr firstRow="1" firstCol="1" bandRow="1"/>
              <a:tblGrid>
                <a:gridCol w="1003722">
                  <a:extLst>
                    <a:ext uri="{9D8B030D-6E8A-4147-A177-3AD203B41FA5}">
                      <a16:colId xmlns:a16="http://schemas.microsoft.com/office/drawing/2014/main" val="549850551"/>
                    </a:ext>
                  </a:extLst>
                </a:gridCol>
                <a:gridCol w="1864981">
                  <a:extLst>
                    <a:ext uri="{9D8B030D-6E8A-4147-A177-3AD203B41FA5}">
                      <a16:colId xmlns:a16="http://schemas.microsoft.com/office/drawing/2014/main" val="590585528"/>
                    </a:ext>
                  </a:extLst>
                </a:gridCol>
                <a:gridCol w="1864145">
                  <a:extLst>
                    <a:ext uri="{9D8B030D-6E8A-4147-A177-3AD203B41FA5}">
                      <a16:colId xmlns:a16="http://schemas.microsoft.com/office/drawing/2014/main" val="2910945414"/>
                    </a:ext>
                  </a:extLst>
                </a:gridCol>
                <a:gridCol w="1669375">
                  <a:extLst>
                    <a:ext uri="{9D8B030D-6E8A-4147-A177-3AD203B41FA5}">
                      <a16:colId xmlns:a16="http://schemas.microsoft.com/office/drawing/2014/main" val="2030299012"/>
                    </a:ext>
                  </a:extLst>
                </a:gridCol>
                <a:gridCol w="1669375">
                  <a:extLst>
                    <a:ext uri="{9D8B030D-6E8A-4147-A177-3AD203B41FA5}">
                      <a16:colId xmlns:a16="http://schemas.microsoft.com/office/drawing/2014/main" val="2355184210"/>
                    </a:ext>
                  </a:extLst>
                </a:gridCol>
                <a:gridCol w="1669375">
                  <a:extLst>
                    <a:ext uri="{9D8B030D-6E8A-4147-A177-3AD203B41FA5}">
                      <a16:colId xmlns:a16="http://schemas.microsoft.com/office/drawing/2014/main" val="1820543650"/>
                    </a:ext>
                  </a:extLst>
                </a:gridCol>
              </a:tblGrid>
              <a:tr h="177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05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05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b="1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050" b="1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3107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ELIŠKA 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  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86994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LDN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Chitussiho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13.10.2020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77415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Centrin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06735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 Zahradní Město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31.10.2020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22764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Alzheimer centrum Pitkovice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79248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Braun dialyzační středisko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95966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Chodov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51129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Charitní domov Břevnov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23.10.2020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14545"/>
                  </a:ext>
                </a:extLst>
              </a:tr>
              <a:tr h="325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Vazební věznice Praha Pankrác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48676" marR="4867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7332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D64548F0-A246-4532-A5E3-AE639053B176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2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21C8F-CE40-437E-8258-05081242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Aktuální situace v ČR </a:t>
            </a:r>
            <a:r>
              <a:rPr lang="cs-CZ"/>
              <a:t>k 17. </a:t>
            </a:r>
            <a:r>
              <a:rPr lang="cs-CZ" dirty="0"/>
              <a:t>11. 2020 (23:59)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8A6D04-F63F-446D-922D-BF72C042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ovéPole 1">
            <a:extLst>
              <a:ext uri="{FF2B5EF4-FFF2-40B4-BE49-F238E27FC236}">
                <a16:creationId xmlns:a16="http://schemas.microsoft.com/office/drawing/2014/main" id="{5749DF99-19D3-4B65-943E-9A927A104DA5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2E1A3CE-EF3D-42FA-AD4A-3BA542DA8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16827"/>
              </p:ext>
            </p:extLst>
          </p:nvPr>
        </p:nvGraphicFramePr>
        <p:xfrm>
          <a:off x="2238375" y="896494"/>
          <a:ext cx="7198233" cy="5376291"/>
        </p:xfrm>
        <a:graphic>
          <a:graphicData uri="http://schemas.openxmlformats.org/drawingml/2006/table">
            <a:tbl>
              <a:tblPr firstRow="1" firstCol="1" bandRow="1"/>
              <a:tblGrid>
                <a:gridCol w="3519704">
                  <a:extLst>
                    <a:ext uri="{9D8B030D-6E8A-4147-A177-3AD203B41FA5}">
                      <a16:colId xmlns:a16="http://schemas.microsoft.com/office/drawing/2014/main" val="2345150829"/>
                    </a:ext>
                  </a:extLst>
                </a:gridCol>
                <a:gridCol w="3678529">
                  <a:extLst>
                    <a:ext uri="{9D8B030D-6E8A-4147-A177-3AD203B41FA5}">
                      <a16:colId xmlns:a16="http://schemas.microsoft.com/office/drawing/2014/main" val="3222461758"/>
                    </a:ext>
                  </a:extLst>
                </a:gridCol>
              </a:tblGrid>
              <a:tr h="79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17.11. 2020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4 246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-1 358</a:t>
                      </a: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za 16.11. 2020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25 781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3190"/>
                  </a:ext>
                </a:extLst>
              </a:tr>
              <a:tr h="79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(vypočteno z hodnot posledních 7 dnů)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5 699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-681</a:t>
                      </a: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na 100 000 obyvatel/7 dní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1714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59817"/>
                  </a:ext>
                </a:extLst>
              </a:tr>
              <a:tr h="80085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17.11. 2020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109 417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-8 438</a:t>
                      </a: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53214"/>
                  </a:ext>
                </a:extLst>
              </a:tr>
              <a:tr h="841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vyléčených k 17.11.2020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353 794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819043"/>
                  </a:ext>
                </a:extLst>
              </a:tr>
              <a:tr h="727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 obyvatel/7 dní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373,0 </a:t>
                      </a:r>
                      <a:r>
                        <a:rPr lang="cs-CZ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-44,6</a:t>
                      </a: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 obyvatel /14 dní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998,6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-73,3</a:t>
                      </a: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07276"/>
                  </a:ext>
                </a:extLst>
              </a:tr>
              <a:tr h="7055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6 558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+56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313246"/>
                  </a:ext>
                </a:extLst>
              </a:tr>
              <a:tr h="715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obsazených JIP/celková kapacita lůžek JIP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1018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-36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3845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hospitalizovaných osob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6 322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-536</a:t>
                      </a: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51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ve Středočeském kraji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A4C8E4-30D0-40E8-A57A-7FFF277CAAC1}"/>
              </a:ext>
            </a:extLst>
          </p:cNvPr>
          <p:cNvSpPr txBox="1"/>
          <p:nvPr/>
        </p:nvSpPr>
        <p:spPr>
          <a:xfrm>
            <a:off x="844729" y="3321249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STC v posledním týdnu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6CF5C00F-6E3D-48C2-B64A-92C4BA0B8C97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3700632"/>
          <a:ext cx="5979571" cy="258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864">
                  <a:extLst>
                    <a:ext uri="{9D8B030D-6E8A-4147-A177-3AD203B41FA5}">
                      <a16:colId xmlns:a16="http://schemas.microsoft.com/office/drawing/2014/main" val="3665828130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1715118549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1265687473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2063193262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3555782394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1597052335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2859800470"/>
                    </a:ext>
                  </a:extLst>
                </a:gridCol>
                <a:gridCol w="718101">
                  <a:extLst>
                    <a:ext uri="{9D8B030D-6E8A-4147-A177-3AD203B41FA5}">
                      <a16:colId xmlns:a16="http://schemas.microsoft.com/office/drawing/2014/main" val="2629328341"/>
                    </a:ext>
                  </a:extLst>
                </a:gridCol>
              </a:tblGrid>
              <a:tr h="17260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3376925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4114512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STC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5162817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Benešov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2673476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Beroun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799648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Kladno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9948577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Kolín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0693952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Kutná Hora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3761388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Mělník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6906872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Mladá Boleslav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5137767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Nymburk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5702609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Praha-východ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787289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Praha-západ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0090296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Příbram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7673973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Rakovník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601033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F73285C-A22A-4FF6-924F-CF9FFB3A7E00}"/>
              </a:ext>
            </a:extLst>
          </p:cNvPr>
          <p:cNvSpPr txBox="1"/>
          <p:nvPr/>
        </p:nvSpPr>
        <p:spPr>
          <a:xfrm>
            <a:off x="618374" y="1053001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Středočeský kraj</a:t>
            </a: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832D25DA-F6F0-452B-9192-032F36B35CE6}"/>
              </a:ext>
            </a:extLst>
          </p:cNvPr>
          <p:cNvSpPr txBox="1"/>
          <p:nvPr/>
        </p:nvSpPr>
        <p:spPr>
          <a:xfrm>
            <a:off x="186609" y="6500082"/>
            <a:ext cx="21279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3D6555-C871-49F6-A084-213CF7BE0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00" y="1903451"/>
            <a:ext cx="5785559" cy="4091299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6F3A0BA-7D88-4777-AD40-FD56A564F0C1}"/>
              </a:ext>
            </a:extLst>
          </p:cNvPr>
          <p:cNvGraphicFramePr>
            <a:graphicFrameLocks/>
          </p:cNvGraphicFramePr>
          <p:nvPr/>
        </p:nvGraphicFramePr>
        <p:xfrm>
          <a:off x="292958" y="1297715"/>
          <a:ext cx="5904221" cy="206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5604B8EC-BD3F-4B46-9436-4A2D8306FEA1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146042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70E18-D0B6-4D78-AE6E-E8F09FB6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situace v STČ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D480AF0-FC8B-4C22-9F17-52A5D99F5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92530"/>
              </p:ext>
            </p:extLst>
          </p:nvPr>
        </p:nvGraphicFramePr>
        <p:xfrm>
          <a:off x="248285" y="1465975"/>
          <a:ext cx="5847715" cy="4084320"/>
        </p:xfrm>
        <a:graphic>
          <a:graphicData uri="http://schemas.openxmlformats.org/drawingml/2006/table">
            <a:tbl>
              <a:tblPr firstRow="1" firstCol="1" bandRow="1"/>
              <a:tblGrid>
                <a:gridCol w="2923222">
                  <a:extLst>
                    <a:ext uri="{9D8B030D-6E8A-4147-A177-3AD203B41FA5}">
                      <a16:colId xmlns:a16="http://schemas.microsoft.com/office/drawing/2014/main" val="3379142243"/>
                    </a:ext>
                  </a:extLst>
                </a:gridCol>
                <a:gridCol w="2924493">
                  <a:extLst>
                    <a:ext uri="{9D8B030D-6E8A-4147-A177-3AD203B41FA5}">
                      <a16:colId xmlns:a16="http://schemas.microsoft.com/office/drawing/2014/main" val="2032709550"/>
                    </a:ext>
                  </a:extLst>
                </a:gridCol>
              </a:tblGrid>
              <a:tr h="680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Potvrzené případy za 17.11.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522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testů za 16.11. 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3 345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180126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Průměrný denní přírůstek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(vypočteno z hodnot posledních 7 dnů)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641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65355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izolací k 17.11. 2020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14 123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+10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054001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 pozitivních na 100 000/14 dní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880,9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-60,3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40374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úmrtí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690 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+9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42592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Aktuální počet hospitalizovaných/JIP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482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-24 </a:t>
                      </a: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83 </a:t>
                      </a:r>
                      <a:r>
                        <a:rPr lang="cs-CZ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800613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D4A883E3-65B4-4784-9A0F-DA40CCFA98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40" y="2057160"/>
            <a:ext cx="5730875" cy="349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1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testování a pozitivních případů – denně – STČ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BA43299-CF76-4262-8149-D96C5DD68C31}"/>
              </a:ext>
            </a:extLst>
          </p:cNvPr>
          <p:cNvGraphicFramePr>
            <a:graphicFrameLocks/>
          </p:cNvGraphicFramePr>
          <p:nvPr/>
        </p:nvGraphicFramePr>
        <p:xfrm>
          <a:off x="533400" y="1000124"/>
          <a:ext cx="9328899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204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BF2BA-2FE3-4838-9E44-8AB2B853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D394F86-06C8-4219-98F9-288BB8FA2DD3}"/>
              </a:ext>
            </a:extLst>
          </p:cNvPr>
          <p:cNvSpPr/>
          <p:nvPr/>
        </p:nvSpPr>
        <p:spPr>
          <a:xfrm>
            <a:off x="332819" y="1410665"/>
            <a:ext cx="9718048" cy="348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důchodců Čáslav – aktualizace 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 potvrzených případů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Hlášeno 6 nových pozitivních případů u klientů od poslední aktualizace (16.11.). 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52 případů (38 klientů, 14 zaměstnanců).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pod Lipami Smečno – nově hlášená událost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potvrzené případy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16.11. hlášen záchyt 2 pozitivních uživatelů DD Smečno.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 nemocných, karantény pro osoby v rizikovém kontaktu. 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Testování 6 zaměstnanců v přímé péči o C+ klienty – PCR 17.11.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79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5A866D-A2E6-439F-9D8B-F8968887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7C2A3D3-1130-448F-B9F8-893B2006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STČ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(nově hlášené a aktualizované v posledních 72 hodinách)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DC099DC-97EA-45CA-87A1-5DFFD20D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26738"/>
              </p:ext>
            </p:extLst>
          </p:nvPr>
        </p:nvGraphicFramePr>
        <p:xfrm>
          <a:off x="434419" y="959993"/>
          <a:ext cx="9783638" cy="5178575"/>
        </p:xfrm>
        <a:graphic>
          <a:graphicData uri="http://schemas.openxmlformats.org/drawingml/2006/table">
            <a:tbl>
              <a:tblPr firstRow="1" firstCol="1" bandRow="1"/>
              <a:tblGrid>
                <a:gridCol w="1144628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720612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692079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869197517"/>
                    </a:ext>
                  </a:extLst>
                </a:gridCol>
                <a:gridCol w="1408773">
                  <a:extLst>
                    <a:ext uri="{9D8B030D-6E8A-4147-A177-3AD203B41FA5}">
                      <a16:colId xmlns:a16="http://schemas.microsoft.com/office/drawing/2014/main" val="1757795110"/>
                    </a:ext>
                  </a:extLst>
                </a:gridCol>
              </a:tblGrid>
              <a:tr h="712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Unhošť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46642"/>
                  </a:ext>
                </a:extLst>
              </a:tr>
              <a:tr h="273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Praha-východ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 Jenštejn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51226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Benešov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ve Vlašimi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557236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Garc 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94692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Rakovník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Masarykova nemocnice Rakovník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18.09.2020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0410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Praha-západ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RHG Roztoky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278880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Příbram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Medihelp  Dobříš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79833"/>
                  </a:ext>
                </a:extLst>
              </a:tr>
              <a:tr h="273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Benešov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Sellier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Bellot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Vlašim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28.09.2020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95185"/>
                  </a:ext>
                </a:extLst>
              </a:tr>
              <a:tr h="220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KL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06387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Mělník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Dům Kněžny Emmy  Neratovice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377451"/>
                  </a:ext>
                </a:extLst>
              </a:tr>
              <a:tr h="400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Nymburk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Mladá Milovice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13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178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5A866D-A2E6-439F-9D8B-F8968887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7C2A3D3-1130-448F-B9F8-893B2006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STČ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(nově hlášené a aktualizované v posledních 72 hodinách)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DC099DC-97EA-45CA-87A1-5DFFD20D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91399"/>
              </p:ext>
            </p:extLst>
          </p:nvPr>
        </p:nvGraphicFramePr>
        <p:xfrm>
          <a:off x="684107" y="1070875"/>
          <a:ext cx="9628867" cy="5083086"/>
        </p:xfrm>
        <a:graphic>
          <a:graphicData uri="http://schemas.openxmlformats.org/drawingml/2006/table">
            <a:tbl>
              <a:tblPr firstRow="1" firstCol="1" bandRow="1"/>
              <a:tblGrid>
                <a:gridCol w="1126520">
                  <a:extLst>
                    <a:ext uri="{9D8B030D-6E8A-4147-A177-3AD203B41FA5}">
                      <a16:colId xmlns:a16="http://schemas.microsoft.com/office/drawing/2014/main" val="3434008217"/>
                    </a:ext>
                  </a:extLst>
                </a:gridCol>
                <a:gridCol w="1702247">
                  <a:extLst>
                    <a:ext uri="{9D8B030D-6E8A-4147-A177-3AD203B41FA5}">
                      <a16:colId xmlns:a16="http://schemas.microsoft.com/office/drawing/2014/main" val="1959958791"/>
                    </a:ext>
                  </a:extLst>
                </a:gridCol>
                <a:gridCol w="2640638">
                  <a:extLst>
                    <a:ext uri="{9D8B030D-6E8A-4147-A177-3AD203B41FA5}">
                      <a16:colId xmlns:a16="http://schemas.microsoft.com/office/drawing/2014/main" val="3510851821"/>
                    </a:ext>
                  </a:extLst>
                </a:gridCol>
                <a:gridCol w="1529452">
                  <a:extLst>
                    <a:ext uri="{9D8B030D-6E8A-4147-A177-3AD203B41FA5}">
                      <a16:colId xmlns:a16="http://schemas.microsoft.com/office/drawing/2014/main" val="3392672515"/>
                    </a:ext>
                  </a:extLst>
                </a:gridCol>
                <a:gridCol w="1243523">
                  <a:extLst>
                    <a:ext uri="{9D8B030D-6E8A-4147-A177-3AD203B41FA5}">
                      <a16:colId xmlns:a16="http://schemas.microsoft.com/office/drawing/2014/main" val="1298662333"/>
                    </a:ext>
                  </a:extLst>
                </a:gridCol>
                <a:gridCol w="1386487">
                  <a:extLst>
                    <a:ext uri="{9D8B030D-6E8A-4147-A177-3AD203B41FA5}">
                      <a16:colId xmlns:a16="http://schemas.microsoft.com/office/drawing/2014/main" val="2762744092"/>
                    </a:ext>
                  </a:extLst>
                </a:gridCol>
              </a:tblGrid>
              <a:tr h="663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3911" marR="43911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62623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Příbram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Medihelp  Dobříš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Kutná Hora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Čáslav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46834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Velvary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635220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Kladno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Vraný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278175"/>
                  </a:ext>
                </a:extLst>
              </a:tr>
              <a:tr h="311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Mělník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Senior-komplex Lužec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n.Vl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01634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Kutná Hora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Městská nemocnice Čáslav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94225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Kolín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Centrum Péče Doubrava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52524"/>
                  </a:ext>
                </a:extLst>
              </a:tr>
              <a:tr h="311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Mělník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Alzheimercentrum  Zlosyň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80579"/>
                  </a:ext>
                </a:extLst>
              </a:tr>
              <a:tr h="311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Benešov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RÚ Kladruby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12.09.2020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927285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Mělník 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Senior-komplex Mělník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1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726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082A2-6FB7-452C-85D4-250320A4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STČ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(nově hlášené a aktualizované v posledních 72 hodinách)</a:t>
            </a:r>
            <a:endParaRPr lang="cs-CZ" sz="2000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7726FFFC-8013-4AC9-B020-DB3D30223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063738"/>
              </p:ext>
            </p:extLst>
          </p:nvPr>
        </p:nvGraphicFramePr>
        <p:xfrm>
          <a:off x="447118" y="998093"/>
          <a:ext cx="9669036" cy="5393801"/>
        </p:xfrm>
        <a:graphic>
          <a:graphicData uri="http://schemas.openxmlformats.org/drawingml/2006/table">
            <a:tbl>
              <a:tblPr firstRow="1" firstCol="1" bandRow="1"/>
              <a:tblGrid>
                <a:gridCol w="1611506">
                  <a:extLst>
                    <a:ext uri="{9D8B030D-6E8A-4147-A177-3AD203B41FA5}">
                      <a16:colId xmlns:a16="http://schemas.microsoft.com/office/drawing/2014/main" val="4114622690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3312256985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3749710641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1864521839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3308382798"/>
                    </a:ext>
                  </a:extLst>
                </a:gridCol>
                <a:gridCol w="1611506">
                  <a:extLst>
                    <a:ext uri="{9D8B030D-6E8A-4147-A177-3AD203B41FA5}">
                      <a16:colId xmlns:a16="http://schemas.microsoft.com/office/drawing/2014/main" val="3006447053"/>
                    </a:ext>
                  </a:extLst>
                </a:gridCol>
              </a:tblGrid>
              <a:tr h="446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4188" marR="4188" marT="41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4188" marR="4188" marT="41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188" marR="4188" marT="41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203457"/>
                  </a:ext>
                </a:extLst>
              </a:tr>
              <a:tr h="424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Příbram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Medihelp  Dobříš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24198"/>
                  </a:ext>
                </a:extLst>
              </a:tr>
              <a:tr h="421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Benešov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ALZHEIMER HOME Pyšely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831066"/>
                  </a:ext>
                </a:extLst>
              </a:tr>
              <a:tr h="398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Ubytovací zařízení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Ubytovna Ludmila 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28699"/>
                  </a:ext>
                </a:extLst>
              </a:tr>
              <a:tr h="497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Mělník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Centrum seniorů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Beroun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Domov seniorů TGM Beroun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8047"/>
                  </a:ext>
                </a:extLst>
              </a:tr>
              <a:tr h="468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Praha-západ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ONP Třebotov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326758"/>
                  </a:ext>
                </a:extLst>
              </a:tr>
              <a:tr h="468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Kutná hora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Zdravotnické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LDN, Měst. nemocnice Čáslav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952931"/>
                  </a:ext>
                </a:extLst>
              </a:tr>
              <a:tr h="468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Školské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DDŠ, SVP a ZŠ Býchory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2028"/>
                  </a:ext>
                </a:extLst>
              </a:tr>
              <a:tr h="375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Výrobní závod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Hügli Food Zásmuky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08733"/>
                  </a:ext>
                </a:extLst>
              </a:tr>
              <a:tr h="282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Výrobní závod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CHOCOLAND Kolín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35370"/>
                  </a:ext>
                </a:extLst>
              </a:tr>
              <a:tr h="468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Nymburk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DD Luxor Poděbrady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188" marR="4188" marT="4188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08.11.2020</a:t>
                      </a:r>
                    </a:p>
                  </a:txBody>
                  <a:tcPr marL="43911" marR="43911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93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68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Moravskoslezském kraji</a:t>
            </a:r>
            <a:br>
              <a:rPr lang="cs-CZ" b="1" dirty="0"/>
            </a:br>
            <a:r>
              <a:rPr lang="cs-CZ" dirty="0"/>
              <a:t>k 17. 11. 2020 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977466-9592-474E-B695-9730074EEB8C}"/>
              </a:ext>
            </a:extLst>
          </p:cNvPr>
          <p:cNvSpPr txBox="1"/>
          <p:nvPr/>
        </p:nvSpPr>
        <p:spPr>
          <a:xfrm>
            <a:off x="774551" y="3916457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MSK v posledním týdnu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769C980-A1EA-40CA-8BF5-BA9D9367C2C1}"/>
              </a:ext>
            </a:extLst>
          </p:cNvPr>
          <p:cNvGraphicFramePr>
            <a:graphicFrameLocks noGrp="1"/>
          </p:cNvGraphicFramePr>
          <p:nvPr/>
        </p:nvGraphicFramePr>
        <p:xfrm>
          <a:off x="186608" y="4323888"/>
          <a:ext cx="5909390" cy="1905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531">
                  <a:extLst>
                    <a:ext uri="{9D8B030D-6E8A-4147-A177-3AD203B41FA5}">
                      <a16:colId xmlns:a16="http://schemas.microsoft.com/office/drawing/2014/main" val="3062993006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4140634270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1051948455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462455523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166304147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3855631997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1108340929"/>
                    </a:ext>
                  </a:extLst>
                </a:gridCol>
                <a:gridCol w="707837">
                  <a:extLst>
                    <a:ext uri="{9D8B030D-6E8A-4147-A177-3AD203B41FA5}">
                      <a16:colId xmlns:a16="http://schemas.microsoft.com/office/drawing/2014/main" val="569924081"/>
                    </a:ext>
                  </a:extLst>
                </a:gridCol>
              </a:tblGrid>
              <a:tr h="21171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263927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7839466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1 068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658705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Bruntál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8119475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Frýdek-Místek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9542657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Karviná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4893739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Nový Jičín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9568095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Opava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9460290"/>
                  </a:ext>
                </a:extLst>
              </a:tr>
              <a:tr h="21171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Ostrava-město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947786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D46D3A13-7EFB-42C1-832B-360E9E6AFB65}"/>
              </a:ext>
            </a:extLst>
          </p:cNvPr>
          <p:cNvSpPr txBox="1"/>
          <p:nvPr/>
        </p:nvSpPr>
        <p:spPr>
          <a:xfrm>
            <a:off x="400049" y="1180311"/>
            <a:ext cx="583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Moravskoslezský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EA011569-C1A5-4B36-9954-E08C92DF5E47}"/>
              </a:ext>
            </a:extLst>
          </p:cNvPr>
          <p:cNvSpPr txBox="1"/>
          <p:nvPr/>
        </p:nvSpPr>
        <p:spPr>
          <a:xfrm>
            <a:off x="186608" y="6500082"/>
            <a:ext cx="24041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7D2353-4A3D-4C9F-B8A1-545B3FB04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40" y="1919846"/>
            <a:ext cx="5759954" cy="407319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A37197D-038B-496F-BE10-85389C4FA6AB}"/>
              </a:ext>
            </a:extLst>
          </p:cNvPr>
          <p:cNvGraphicFramePr>
            <a:graphicFrameLocks/>
          </p:cNvGraphicFramePr>
          <p:nvPr/>
        </p:nvGraphicFramePr>
        <p:xfrm>
          <a:off x="107268" y="1445385"/>
          <a:ext cx="6120000" cy="24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28B85B-58AC-488A-83E5-9E672F09E482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813315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C6255-24A4-4617-BA85-3E4828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965EC81-B02E-46EA-9529-A035CF39660A}"/>
              </a:ext>
            </a:extLst>
          </p:cNvPr>
          <p:cNvSpPr/>
          <p:nvPr/>
        </p:nvSpPr>
        <p:spPr>
          <a:xfrm>
            <a:off x="448637" y="1111891"/>
            <a:ext cx="9769419" cy="393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Středisko sociálních služeb Frýdlant n. O. – aktualizace/informace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 případů (beze změny)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dnech 11.11.-13.11.2020 bylo ve Středisku sociálních služeb města Frýdlant nad Ostravicí prováděno testování klientů a zaměstnanců antigenními testy. Z tohoto testování u všech klientů i zaměstnanců výsledky testů negativní.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týdnu proběhne znovu kontrolní testování.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DZR BESKYD, o.p.s. - aktualizace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dnešnímu dni zjištěna pozitivita SARS-CoV-2 u 38 osob v souvislosti s výskytem onemocnění covid-19 v Domově se zvláštním režimem Beskyd FM, tj. od minulé aktualizace (1.11.) bylo zjištěno 8 nových případů v zařízení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Protiepidemická opatření nastavena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Průběžné testování klientů a zaměstnanců antigenními testy.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05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F4A5F-4497-4874-A5A2-F6B568E8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BBF32-E748-47E5-B18E-9F403BA49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618943" cy="440989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Dům pokojného stáří, Frýdek – Místek – aktualizace/informace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22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potvrzených případů (beze změny)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dnech 11.11.-13.11.2020 bylo v domově pokojného stáří prováděno testování klientů a zaměstnanců antigenními testy. Z tohoto testování vyšla jedna klientka pozitivní, zcela bez klinických potíží. Proto u ní byl dne 14.11. provedeno kontrolní testování metodou RT-PCR. Z tohoto testu výsledek u klientky negativní.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Věznice Heřmanice – aktualizace 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22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187 potvrzených případů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poslední aktualizace (16.11.) hlášeno 7 nových případů 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26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8E523-B5DC-46B9-B0A4-7F78277B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Průměrný počet případů za 7 dní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8AFE2EB-6F4B-4DAB-BAD9-8A015FDD7C65}"/>
              </a:ext>
            </a:extLst>
          </p:cNvPr>
          <p:cNvSpPr/>
          <p:nvPr/>
        </p:nvSpPr>
        <p:spPr>
          <a:xfrm>
            <a:off x="3479652" y="5828778"/>
            <a:ext cx="3610284" cy="549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r>
              <a:rPr lang="cs-CZ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Pzn</a:t>
            </a:r>
            <a:r>
              <a:rPr lang="cs-CZ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Aktuální 7 denní klouzavý průměr má hodnotu </a:t>
            </a: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5 699</a:t>
            </a:r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84250" algn="l"/>
              </a:tabLst>
            </a:pP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959D76-0BEA-40BF-9F9C-47CA53C217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1170432"/>
            <a:ext cx="8174736" cy="4658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39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4C2CB094-AD2A-49F9-9523-59CB8C584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865980-A38D-43A2-80CD-CD52FE7CD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ACB63F4A-AC6C-44EB-B9BE-2A1D739A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MSK </a:t>
            </a:r>
            <a:b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5116694-B603-4ABB-9C6C-1A7306448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54829"/>
              </p:ext>
            </p:extLst>
          </p:nvPr>
        </p:nvGraphicFramePr>
        <p:xfrm>
          <a:off x="218519" y="1037899"/>
          <a:ext cx="10094455" cy="5153174"/>
        </p:xfrm>
        <a:graphic>
          <a:graphicData uri="http://schemas.openxmlformats.org/drawingml/2006/table">
            <a:tbl>
              <a:tblPr firstRow="1" firstCol="1" bandRow="1"/>
              <a:tblGrid>
                <a:gridCol w="1260940">
                  <a:extLst>
                    <a:ext uri="{9D8B030D-6E8A-4147-A177-3AD203B41FA5}">
                      <a16:colId xmlns:a16="http://schemas.microsoft.com/office/drawing/2014/main" val="3524869978"/>
                    </a:ext>
                  </a:extLst>
                </a:gridCol>
                <a:gridCol w="1706893">
                  <a:extLst>
                    <a:ext uri="{9D8B030D-6E8A-4147-A177-3AD203B41FA5}">
                      <a16:colId xmlns:a16="http://schemas.microsoft.com/office/drawing/2014/main" val="585453142"/>
                    </a:ext>
                  </a:extLst>
                </a:gridCol>
                <a:gridCol w="2610009">
                  <a:extLst>
                    <a:ext uri="{9D8B030D-6E8A-4147-A177-3AD203B41FA5}">
                      <a16:colId xmlns:a16="http://schemas.microsoft.com/office/drawing/2014/main" val="1948828616"/>
                    </a:ext>
                  </a:extLst>
                </a:gridCol>
                <a:gridCol w="2145802">
                  <a:extLst>
                    <a:ext uri="{9D8B030D-6E8A-4147-A177-3AD203B41FA5}">
                      <a16:colId xmlns:a16="http://schemas.microsoft.com/office/drawing/2014/main" val="622878936"/>
                    </a:ext>
                  </a:extLst>
                </a:gridCol>
                <a:gridCol w="1089786">
                  <a:extLst>
                    <a:ext uri="{9D8B030D-6E8A-4147-A177-3AD203B41FA5}">
                      <a16:colId xmlns:a16="http://schemas.microsoft.com/office/drawing/2014/main" val="1918940734"/>
                    </a:ext>
                  </a:extLst>
                </a:gridCol>
                <a:gridCol w="1281025">
                  <a:extLst>
                    <a:ext uri="{9D8B030D-6E8A-4147-A177-3AD203B41FA5}">
                      <a16:colId xmlns:a16="http://schemas.microsoft.com/office/drawing/2014/main" val="2903814957"/>
                    </a:ext>
                  </a:extLst>
                </a:gridCol>
              </a:tblGrid>
              <a:tr h="661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79654"/>
                  </a:ext>
                </a:extLst>
              </a:tr>
              <a:tr h="484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Ostrava- město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 Heřmanice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59753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Opava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Rehabilitační ústav Hrabyně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17.09.2020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1209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Agel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Nový Jičín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12.10.2020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8689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Frýdek-Místek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Gaudium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30.10..2020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01477"/>
                  </a:ext>
                </a:extLst>
              </a:tr>
              <a:tr h="547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LDN - THERÁPON 98, a.s. Kopřivnice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02.11.2020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12283"/>
                  </a:ext>
                </a:extLst>
              </a:tr>
              <a:tr h="484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Varroc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Systems, s.r.o.,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28644"/>
                  </a:ext>
                </a:extLst>
              </a:tr>
              <a:tr h="547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Frýdek-Místek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DZR Beskyd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MSV Metal Studénka, a.s.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318553"/>
                  </a:ext>
                </a:extLst>
              </a:tr>
              <a:tr h="484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Frýdek-Místek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Hospic FM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62929"/>
                  </a:ext>
                </a:extLst>
              </a:tr>
              <a:tr h="267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Nový 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Školské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MŠ Vražné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19076"/>
                  </a:ext>
                </a:extLst>
              </a:tr>
              <a:tr h="547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Frýdek-Místek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Náš svět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1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15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Jihomoravském kraji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23B579-4867-4B7B-B409-A70EC3424048}"/>
              </a:ext>
            </a:extLst>
          </p:cNvPr>
          <p:cNvSpPr txBox="1"/>
          <p:nvPr/>
        </p:nvSpPr>
        <p:spPr>
          <a:xfrm>
            <a:off x="774551" y="3673477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JMK v posledním týdnu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4E0F648-1E05-41CF-A5F2-0EB2CCDD90F1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081753"/>
          <a:ext cx="5909395" cy="206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484">
                  <a:extLst>
                    <a:ext uri="{9D8B030D-6E8A-4147-A177-3AD203B41FA5}">
                      <a16:colId xmlns:a16="http://schemas.microsoft.com/office/drawing/2014/main" val="635967831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808393115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241900860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4174368622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3426564616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746465908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265687596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1916874006"/>
                    </a:ext>
                  </a:extLst>
                </a:gridCol>
              </a:tblGrid>
              <a:tr h="20678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4458547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6734610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JMK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2017747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Blansko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9100254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Brno-město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5450542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Brno-venkov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1870351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Břeclav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9473209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Hodonín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5372353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Vyškov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1096379"/>
                  </a:ext>
                </a:extLst>
              </a:tr>
              <a:tr h="206786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Znojmo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7585836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693D0CFC-50CF-4641-AEB1-7397F33E8F84}"/>
              </a:ext>
            </a:extLst>
          </p:cNvPr>
          <p:cNvSpPr txBox="1"/>
          <p:nvPr/>
        </p:nvSpPr>
        <p:spPr>
          <a:xfrm>
            <a:off x="457754" y="1210831"/>
            <a:ext cx="547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Jihomoravský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C97F2CD7-71C5-4CFA-A24D-56AC5C9C7556}"/>
              </a:ext>
            </a:extLst>
          </p:cNvPr>
          <p:cNvSpPr txBox="1"/>
          <p:nvPr/>
        </p:nvSpPr>
        <p:spPr>
          <a:xfrm>
            <a:off x="186609" y="6545236"/>
            <a:ext cx="214701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E13B89-6ECA-4659-AFF3-BDDFFEE81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36" y="1866607"/>
            <a:ext cx="5759954" cy="407319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20FE3E-10E2-4C35-B158-6E23954E35F8}"/>
              </a:ext>
            </a:extLst>
          </p:cNvPr>
          <p:cNvGraphicFramePr>
            <a:graphicFrameLocks/>
          </p:cNvGraphicFramePr>
          <p:nvPr/>
        </p:nvGraphicFramePr>
        <p:xfrm>
          <a:off x="136567" y="1580163"/>
          <a:ext cx="6120000" cy="221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93CBA109-491F-4DA4-9780-ACF7628ACEAD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3086744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B76FE-DA60-48DC-AC5C-51804562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897EB36-03BB-4A6F-A8EF-2C7BF05CCAEA}"/>
              </a:ext>
            </a:extLst>
          </p:cNvPr>
          <p:cNvSpPr/>
          <p:nvPr/>
        </p:nvSpPr>
        <p:spPr>
          <a:xfrm>
            <a:off x="448637" y="1140429"/>
            <a:ext cx="9769419" cy="236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FN Brno – KNPT (klinika nemocí plicních a tuberkulózy) - aktualizace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69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poslední aktualizace (29.10.) nahlášeno 53 nových případů v zařízení.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Případy AV – personál i pacienti.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zostřený HE režim, permanentně OOPP, personál v karanténě dle MOMZ.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5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65058-6D2B-4E72-A719-AA3E5A4F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JMK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E15B62-5BF6-48D5-98D5-E908B1FE1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F0AF701-EA53-4A99-9105-54CF8DB63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84934"/>
              </p:ext>
            </p:extLst>
          </p:nvPr>
        </p:nvGraphicFramePr>
        <p:xfrm>
          <a:off x="174976" y="939415"/>
          <a:ext cx="10137998" cy="5215755"/>
        </p:xfrm>
        <a:graphic>
          <a:graphicData uri="http://schemas.openxmlformats.org/drawingml/2006/table">
            <a:tbl>
              <a:tblPr firstRow="1" firstCol="1" bandRow="1"/>
              <a:tblGrid>
                <a:gridCol w="1091762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674062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517917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618085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372662">
                  <a:extLst>
                    <a:ext uri="{9D8B030D-6E8A-4147-A177-3AD203B41FA5}">
                      <a16:colId xmlns:a16="http://schemas.microsoft.com/office/drawing/2014/main" val="183951482"/>
                    </a:ext>
                  </a:extLst>
                </a:gridCol>
                <a:gridCol w="1863510">
                  <a:extLst>
                    <a:ext uri="{9D8B030D-6E8A-4147-A177-3AD203B41FA5}">
                      <a16:colId xmlns:a16="http://schemas.microsoft.com/office/drawing/2014/main" val="976784894"/>
                    </a:ext>
                  </a:extLst>
                </a:gridCol>
              </a:tblGrid>
              <a:tr h="550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249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Vyškov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Vyškov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20.09.2020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24126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Psychiatrická nemocnice Brno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0354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Břeclav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DZR Břeclav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67597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Znojmo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Jevišovice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1789"/>
                  </a:ext>
                </a:extLst>
              </a:tr>
              <a:tr h="249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Blansko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Letovice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21641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 u sv. Anny, II. interní klinika, odd. 70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24.09.2020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18530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 u sv. Anny, doléčovací a rehabilitační odd.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61851"/>
                  </a:ext>
                </a:extLst>
              </a:tr>
              <a:tr h="249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Znojmo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Znojmo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09110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FN Brno - KNPT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80992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Blansko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81137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Brno-město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Surgal</a:t>
                      </a: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</a:t>
                      </a:r>
                      <a:r>
                        <a:rPr lang="cs-CZ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17129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Blansko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centrum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89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917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65058-6D2B-4E72-A719-AA3E5A4F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JMK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E15B62-5BF6-48D5-98D5-E908B1FE1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F0AF701-EA53-4A99-9105-54CF8DB63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89924"/>
              </p:ext>
            </p:extLst>
          </p:nvPr>
        </p:nvGraphicFramePr>
        <p:xfrm>
          <a:off x="174976" y="939414"/>
          <a:ext cx="10137998" cy="5461000"/>
        </p:xfrm>
        <a:graphic>
          <a:graphicData uri="http://schemas.openxmlformats.org/drawingml/2006/table">
            <a:tbl>
              <a:tblPr firstRow="1" firstCol="1" bandRow="1"/>
              <a:tblGrid>
                <a:gridCol w="948738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817085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517917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618086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372662">
                  <a:extLst>
                    <a:ext uri="{9D8B030D-6E8A-4147-A177-3AD203B41FA5}">
                      <a16:colId xmlns:a16="http://schemas.microsoft.com/office/drawing/2014/main" val="183951482"/>
                    </a:ext>
                  </a:extLst>
                </a:gridCol>
                <a:gridCol w="1863510">
                  <a:extLst>
                    <a:ext uri="{9D8B030D-6E8A-4147-A177-3AD203B41FA5}">
                      <a16:colId xmlns:a16="http://schemas.microsoft.com/office/drawing/2014/main" val="976784894"/>
                    </a:ext>
                  </a:extLst>
                </a:gridCol>
              </a:tblGrid>
              <a:tr h="60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Vyškov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Habrovanský zámek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Znojmo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DpS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Skalice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24126"/>
                  </a:ext>
                </a:extLst>
              </a:tr>
              <a:tr h="215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Břeclav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Zdravotnické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Nemocnice Valtice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0354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VIVIDUS Medical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67597"/>
                  </a:ext>
                </a:extLst>
              </a:tr>
              <a:tr h="286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Břeclav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DpS Velké Bílovice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1789"/>
                  </a:ext>
                </a:extLst>
              </a:tr>
              <a:tr h="215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Zdravotnické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FN Brno - </a:t>
                      </a:r>
                      <a:r>
                        <a:rPr lang="cs-CZ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gynekologcká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klinika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29.10.2020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456861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Brno-venkov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DZR Vila Martha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21641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DpS Podpěrova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18530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DZR Naděje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61851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Brno-město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HOSPIC sv. Alžběty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09110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Břeclav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DS Valtice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81137"/>
                  </a:ext>
                </a:extLst>
              </a:tr>
              <a:tr h="412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Brno-venkov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DpS Sokolnice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17.11.2020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1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10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BB1D8E-CFDE-4473-A377-0A00D62CA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37" y="1660124"/>
            <a:ext cx="6151472" cy="43500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Olomouckém kraji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54DCAA9-39D5-4476-8528-37A55D6B303D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610655"/>
          <a:ext cx="5909394" cy="161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402">
                  <a:extLst>
                    <a:ext uri="{9D8B030D-6E8A-4147-A177-3AD203B41FA5}">
                      <a16:colId xmlns:a16="http://schemas.microsoft.com/office/drawing/2014/main" val="2298412288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819877306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687247547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3121711824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546141002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3513485632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832350591"/>
                    </a:ext>
                  </a:extLst>
                </a:gridCol>
                <a:gridCol w="732856">
                  <a:extLst>
                    <a:ext uri="{9D8B030D-6E8A-4147-A177-3AD203B41FA5}">
                      <a16:colId xmlns:a16="http://schemas.microsoft.com/office/drawing/2014/main" val="1607145716"/>
                    </a:ext>
                  </a:extLst>
                </a:gridCol>
              </a:tblGrid>
              <a:tr h="20133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9490717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096299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8132589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Jeseník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3966525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Olomouc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051896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Prostějov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3111438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Přerov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596233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Šumperk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5659282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097A7482-80E0-471A-B32F-5850CFB39DA8}"/>
              </a:ext>
            </a:extLst>
          </p:cNvPr>
          <p:cNvSpPr txBox="1"/>
          <p:nvPr/>
        </p:nvSpPr>
        <p:spPr>
          <a:xfrm>
            <a:off x="979287" y="4147059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OLK v posledním týdnu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6CA3BB-0544-4085-955F-82F2BEF3212E}"/>
              </a:ext>
            </a:extLst>
          </p:cNvPr>
          <p:cNvSpPr txBox="1"/>
          <p:nvPr/>
        </p:nvSpPr>
        <p:spPr>
          <a:xfrm>
            <a:off x="930228" y="1114495"/>
            <a:ext cx="51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Olomoucký kraj</a:t>
            </a:r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B5F8FB82-81C4-434C-BEA5-A215E48294CB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E7F1F93-855F-426F-91D3-50E06D0ABEE9}"/>
              </a:ext>
            </a:extLst>
          </p:cNvPr>
          <p:cNvGraphicFramePr>
            <a:graphicFrameLocks/>
          </p:cNvGraphicFramePr>
          <p:nvPr/>
        </p:nvGraphicFramePr>
        <p:xfrm>
          <a:off x="257289" y="1450925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72D5D9F6-EFD3-4D12-AFBE-9432C854D836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2942211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CB6C5-132A-4C63-A9AE-7767E0D2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OLC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17A9F4-7ADD-4B16-94AB-16D1A5A9F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54EB009C-7EA9-4A72-966E-BD8E4AC50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68796"/>
              </p:ext>
            </p:extLst>
          </p:nvPr>
        </p:nvGraphicFramePr>
        <p:xfrm>
          <a:off x="505150" y="1549015"/>
          <a:ext cx="9807825" cy="2977309"/>
        </p:xfrm>
        <a:graphic>
          <a:graphicData uri="http://schemas.openxmlformats.org/drawingml/2006/table">
            <a:tbl>
              <a:tblPr firstRow="1" firstCol="1" bandRow="1"/>
              <a:tblGrid>
                <a:gridCol w="1556102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398269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157290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565388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565388">
                  <a:extLst>
                    <a:ext uri="{9D8B030D-6E8A-4147-A177-3AD203B41FA5}">
                      <a16:colId xmlns:a16="http://schemas.microsoft.com/office/drawing/2014/main" val="3122953378"/>
                    </a:ext>
                  </a:extLst>
                </a:gridCol>
                <a:gridCol w="1565388">
                  <a:extLst>
                    <a:ext uri="{9D8B030D-6E8A-4147-A177-3AD203B41FA5}">
                      <a16:colId xmlns:a16="http://schemas.microsoft.com/office/drawing/2014/main" val="2371549039"/>
                    </a:ext>
                  </a:extLst>
                </a:gridCol>
              </a:tblGrid>
              <a:tr h="785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823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Olomouc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Kritická infrastruktura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Hasiči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468542"/>
                  </a:ext>
                </a:extLst>
              </a:tr>
              <a:tr h="823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Prostějov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CSS Lidická Prostějov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49058"/>
                  </a:ext>
                </a:extLst>
              </a:tr>
              <a:tr h="544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Olomouc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Rodinný výskyt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Pohřeb 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91722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82ED56FA-DB1B-479A-9D8E-6C24D962D413}"/>
              </a:ext>
            </a:extLst>
          </p:cNvPr>
          <p:cNvSpPr/>
          <p:nvPr/>
        </p:nvSpPr>
        <p:spPr>
          <a:xfrm>
            <a:off x="-65722" y="6002487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78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1"/>
          <p:cNvSpPr txBox="1"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b="1" dirty="0"/>
              <a:t>Situace v Jihočeském kraji</a:t>
            </a:r>
            <a:br>
              <a:rPr lang="cs-CZ" b="1" dirty="0"/>
            </a:br>
            <a:r>
              <a:rPr lang="cs-CZ" dirty="0"/>
              <a:t>k 17. 11. 2020</a:t>
            </a:r>
            <a:endParaRPr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42AEC58-A950-449B-ADC2-91164C2D9B5A}"/>
              </a:ext>
            </a:extLst>
          </p:cNvPr>
          <p:cNvSpPr txBox="1"/>
          <p:nvPr/>
        </p:nvSpPr>
        <p:spPr>
          <a:xfrm>
            <a:off x="491005" y="3688215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JHC v posledním týdnu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D6D1AA8-6899-4667-8EC5-ADE409A835EF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099886"/>
          <a:ext cx="5909389" cy="2247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108">
                  <a:extLst>
                    <a:ext uri="{9D8B030D-6E8A-4147-A177-3AD203B41FA5}">
                      <a16:colId xmlns:a16="http://schemas.microsoft.com/office/drawing/2014/main" val="770340695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2764074146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2487340890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805092917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588238143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1167377708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600583330"/>
                    </a:ext>
                  </a:extLst>
                </a:gridCol>
                <a:gridCol w="694183">
                  <a:extLst>
                    <a:ext uri="{9D8B030D-6E8A-4147-A177-3AD203B41FA5}">
                      <a16:colId xmlns:a16="http://schemas.microsoft.com/office/drawing/2014/main" val="1734891345"/>
                    </a:ext>
                  </a:extLst>
                </a:gridCol>
              </a:tblGrid>
              <a:tr h="22475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8203138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8126132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JHC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9115467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České Budějovice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79374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Český Krumlov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688301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Jindřichův Hradec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71020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Písek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4261059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Prachatice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247196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Strakonice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0001354"/>
                  </a:ext>
                </a:extLst>
              </a:tr>
              <a:tr h="22475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Tábor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595489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26412A-9516-43D1-B4B6-9C3AF0B6580C}"/>
              </a:ext>
            </a:extLst>
          </p:cNvPr>
          <p:cNvSpPr txBox="1"/>
          <p:nvPr/>
        </p:nvSpPr>
        <p:spPr>
          <a:xfrm>
            <a:off x="550768" y="1019325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Jihočeský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6BD6BC88-598E-411C-AFF5-3B1AE86C3C74}"/>
              </a:ext>
            </a:extLst>
          </p:cNvPr>
          <p:cNvSpPr txBox="1"/>
          <p:nvPr/>
        </p:nvSpPr>
        <p:spPr>
          <a:xfrm>
            <a:off x="186608" y="6500082"/>
            <a:ext cx="21565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5A35C4-070E-470A-A39D-35E75DAEA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60" y="1710541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FBBD461-411A-4426-B42A-1A826BBAC8F8}"/>
              </a:ext>
            </a:extLst>
          </p:cNvPr>
          <p:cNvGraphicFramePr>
            <a:graphicFrameLocks/>
          </p:cNvGraphicFramePr>
          <p:nvPr/>
        </p:nvGraphicFramePr>
        <p:xfrm>
          <a:off x="5103" y="1267776"/>
          <a:ext cx="62724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9006F1-B222-4D5A-84A0-3919E0B30FB0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573253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E029E43-6344-44DF-9701-797524D34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323585"/>
              </p:ext>
            </p:extLst>
          </p:nvPr>
        </p:nvGraphicFramePr>
        <p:xfrm>
          <a:off x="398133" y="1766564"/>
          <a:ext cx="9754610" cy="1526386"/>
        </p:xfrm>
        <a:graphic>
          <a:graphicData uri="http://schemas.openxmlformats.org/drawingml/2006/table">
            <a:tbl>
              <a:tblPr firstRow="1" firstCol="1" bandRow="1"/>
              <a:tblGrid>
                <a:gridCol w="1486343">
                  <a:extLst>
                    <a:ext uri="{9D8B030D-6E8A-4147-A177-3AD203B41FA5}">
                      <a16:colId xmlns:a16="http://schemas.microsoft.com/office/drawing/2014/main" val="2028506919"/>
                    </a:ext>
                  </a:extLst>
                </a:gridCol>
                <a:gridCol w="1688672">
                  <a:extLst>
                    <a:ext uri="{9D8B030D-6E8A-4147-A177-3AD203B41FA5}">
                      <a16:colId xmlns:a16="http://schemas.microsoft.com/office/drawing/2014/main" val="3665633905"/>
                    </a:ext>
                  </a:extLst>
                </a:gridCol>
                <a:gridCol w="1745091">
                  <a:extLst>
                    <a:ext uri="{9D8B030D-6E8A-4147-A177-3AD203B41FA5}">
                      <a16:colId xmlns:a16="http://schemas.microsoft.com/office/drawing/2014/main" val="2327904898"/>
                    </a:ext>
                  </a:extLst>
                </a:gridCol>
                <a:gridCol w="1605017">
                  <a:extLst>
                    <a:ext uri="{9D8B030D-6E8A-4147-A177-3AD203B41FA5}">
                      <a16:colId xmlns:a16="http://schemas.microsoft.com/office/drawing/2014/main" val="643152254"/>
                    </a:ext>
                  </a:extLst>
                </a:gridCol>
                <a:gridCol w="1657544">
                  <a:extLst>
                    <a:ext uri="{9D8B030D-6E8A-4147-A177-3AD203B41FA5}">
                      <a16:colId xmlns:a16="http://schemas.microsoft.com/office/drawing/2014/main" val="2594184624"/>
                    </a:ext>
                  </a:extLst>
                </a:gridCol>
                <a:gridCol w="1571943">
                  <a:extLst>
                    <a:ext uri="{9D8B030D-6E8A-4147-A177-3AD203B41FA5}">
                      <a16:colId xmlns:a16="http://schemas.microsoft.com/office/drawing/2014/main" val="2048176094"/>
                    </a:ext>
                  </a:extLst>
                </a:gridCol>
              </a:tblGrid>
              <a:tr h="950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KUMULATIVNÍ POČET HLÁŠENÝCH PŘÍPADŮ OD ZALOŽENÍ UDÁLOSTI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DATUM ZALOŽENÍ UDÁLOSTI V CFA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986433"/>
                  </a:ext>
                </a:extLst>
              </a:tr>
              <a:tr h="575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České Budějovice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CSS </a:t>
                      </a: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Emausy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32B65058-6D2B-4E72-A719-AA3E5A4F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JČK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 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3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Plzeňském kraji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5FF4FB-9AFF-468B-A348-8C190C172B4C}"/>
              </a:ext>
            </a:extLst>
          </p:cNvPr>
          <p:cNvSpPr txBox="1"/>
          <p:nvPr/>
        </p:nvSpPr>
        <p:spPr>
          <a:xfrm>
            <a:off x="844731" y="3733723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PLK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3E295F3-8664-418F-BDD3-8973A60D6E9C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156429"/>
          <a:ext cx="5909394" cy="2008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431">
                  <a:extLst>
                    <a:ext uri="{9D8B030D-6E8A-4147-A177-3AD203B41FA5}">
                      <a16:colId xmlns:a16="http://schemas.microsoft.com/office/drawing/2014/main" val="3987705642"/>
                    </a:ext>
                  </a:extLst>
                </a:gridCol>
                <a:gridCol w="641227">
                  <a:extLst>
                    <a:ext uri="{9D8B030D-6E8A-4147-A177-3AD203B41FA5}">
                      <a16:colId xmlns:a16="http://schemas.microsoft.com/office/drawing/2014/main" val="1799666976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83481531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3120635316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939190783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737452829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3604707613"/>
                    </a:ext>
                  </a:extLst>
                </a:gridCol>
                <a:gridCol w="729456">
                  <a:extLst>
                    <a:ext uri="{9D8B030D-6E8A-4147-A177-3AD203B41FA5}">
                      <a16:colId xmlns:a16="http://schemas.microsoft.com/office/drawing/2014/main" val="3060063938"/>
                    </a:ext>
                  </a:extLst>
                </a:gridCol>
              </a:tblGrid>
              <a:tr h="2445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17016"/>
                  </a:ext>
                </a:extLst>
              </a:tr>
              <a:tr h="18113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983523"/>
                  </a:ext>
                </a:extLst>
              </a:tr>
              <a:tr h="181138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3538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Domažlice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167081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Klatovy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4221989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Plzeň-město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4871517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Plzeň-jih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902947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Plzeň-sever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9482614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Rokycany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64080"/>
                  </a:ext>
                </a:extLst>
              </a:tr>
              <a:tr h="200205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Tachov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19571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D5023C43-9AF3-4BC8-AEBE-E148E5B364BA}"/>
              </a:ext>
            </a:extLst>
          </p:cNvPr>
          <p:cNvSpPr txBox="1"/>
          <p:nvPr/>
        </p:nvSpPr>
        <p:spPr>
          <a:xfrm>
            <a:off x="728110" y="1161008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Plzeňský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9FAE3EDE-3089-4F1D-B4C6-D37DE10CC7D2}"/>
              </a:ext>
            </a:extLst>
          </p:cNvPr>
          <p:cNvSpPr txBox="1"/>
          <p:nvPr/>
        </p:nvSpPr>
        <p:spPr>
          <a:xfrm>
            <a:off x="186608" y="6500082"/>
            <a:ext cx="20803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CD5B55-9BC2-4745-B753-92DCE72DB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94" y="1713997"/>
            <a:ext cx="5759954" cy="407319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4557DE2-CFF7-4292-BFBC-71C8D9B6E60D}"/>
              </a:ext>
            </a:extLst>
          </p:cNvPr>
          <p:cNvGraphicFramePr>
            <a:graphicFrameLocks/>
          </p:cNvGraphicFramePr>
          <p:nvPr/>
        </p:nvGraphicFramePr>
        <p:xfrm>
          <a:off x="124462" y="1415611"/>
          <a:ext cx="62343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40FF9244-ACC4-4EFE-8881-6FB608ACE3B1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420435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07261-238B-46C2-A665-8C2A2B0D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počtu případů hlášených za předchozí den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712B6F-4C8C-48EF-BB54-C8B59A126E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1170432"/>
            <a:ext cx="8851392" cy="5047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690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28F9-7C1E-48EB-A00A-E0035361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PLK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A68005-F617-4290-B4D5-A6CF5BB65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A6142136-F10F-40E1-8973-7BE86851D3F8}"/>
              </a:ext>
            </a:extLst>
          </p:cNvPr>
          <p:cNvSpPr txBox="1">
            <a:spLocks/>
          </p:cNvSpPr>
          <p:nvPr/>
        </p:nvSpPr>
        <p:spPr>
          <a:xfrm>
            <a:off x="587577" y="1941765"/>
            <a:ext cx="9885238" cy="896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B62483-8DC2-4E8E-9172-708B446B9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356767"/>
              </p:ext>
            </p:extLst>
          </p:nvPr>
        </p:nvGraphicFramePr>
        <p:xfrm>
          <a:off x="686502" y="1326583"/>
          <a:ext cx="9626471" cy="1769304"/>
        </p:xfrm>
        <a:graphic>
          <a:graphicData uri="http://schemas.openxmlformats.org/drawingml/2006/table">
            <a:tbl>
              <a:tblPr firstRow="1" firstCol="1" bandRow="1"/>
              <a:tblGrid>
                <a:gridCol w="1252294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373975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390872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536443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462615">
                  <a:extLst>
                    <a:ext uri="{9D8B030D-6E8A-4147-A177-3AD203B41FA5}">
                      <a16:colId xmlns:a16="http://schemas.microsoft.com/office/drawing/2014/main" val="1401538593"/>
                    </a:ext>
                  </a:extLst>
                </a:gridCol>
                <a:gridCol w="1610272">
                  <a:extLst>
                    <a:ext uri="{9D8B030D-6E8A-4147-A177-3AD203B41FA5}">
                      <a16:colId xmlns:a16="http://schemas.microsoft.com/office/drawing/2014/main" val="2156742897"/>
                    </a:ext>
                  </a:extLst>
                </a:gridCol>
              </a:tblGrid>
              <a:tr h="208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Domovinka Plzeň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66328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Plzeň-sever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Vejprnice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14358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Plzeň-město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Ubytovací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Borská Plzeň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51900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368EA83D-7333-48CD-878B-CFE7772A4574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79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Karlovarském kraji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8DEC82-E96A-4C47-9FE6-A93031595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00" y="1800000"/>
            <a:ext cx="5759940" cy="40731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7E1A5D-BF66-4221-A3B9-CA79EF228FF6}"/>
              </a:ext>
            </a:extLst>
          </p:cNvPr>
          <p:cNvSpPr txBox="1"/>
          <p:nvPr/>
        </p:nvSpPr>
        <p:spPr>
          <a:xfrm>
            <a:off x="856060" y="4189861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KVK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23C574C-DFD2-4BFF-BB17-F1713E3FBA4D}"/>
              </a:ext>
            </a:extLst>
          </p:cNvPr>
          <p:cNvGraphicFramePr>
            <a:graphicFrameLocks noGrp="1"/>
          </p:cNvGraphicFramePr>
          <p:nvPr/>
        </p:nvGraphicFramePr>
        <p:xfrm>
          <a:off x="186608" y="4737717"/>
          <a:ext cx="5909398" cy="1389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182">
                  <a:extLst>
                    <a:ext uri="{9D8B030D-6E8A-4147-A177-3AD203B41FA5}">
                      <a16:colId xmlns:a16="http://schemas.microsoft.com/office/drawing/2014/main" val="2329832937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3736460866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1840893131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493597218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2852751178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1869789057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3364614429"/>
                    </a:ext>
                  </a:extLst>
                </a:gridCol>
                <a:gridCol w="725888">
                  <a:extLst>
                    <a:ext uri="{9D8B030D-6E8A-4147-A177-3AD203B41FA5}">
                      <a16:colId xmlns:a16="http://schemas.microsoft.com/office/drawing/2014/main" val="1903778480"/>
                    </a:ext>
                  </a:extLst>
                </a:gridCol>
              </a:tblGrid>
              <a:tr h="2316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4614177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04881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KVK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3935916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Cheb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4096398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Karlovy Vary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6430567"/>
                  </a:ext>
                </a:extLst>
              </a:tr>
              <a:tr h="231651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Sokolov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0978095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D2648051-596E-4461-83E1-13028A5C1147}"/>
              </a:ext>
            </a:extLst>
          </p:cNvPr>
          <p:cNvSpPr txBox="1"/>
          <p:nvPr/>
        </p:nvSpPr>
        <p:spPr>
          <a:xfrm>
            <a:off x="548196" y="1341453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Karlovarský kraj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A34B2104-6C95-4D79-83B0-751C9C3AC63D}"/>
              </a:ext>
            </a:extLst>
          </p:cNvPr>
          <p:cNvSpPr txBox="1"/>
          <p:nvPr/>
        </p:nvSpPr>
        <p:spPr>
          <a:xfrm>
            <a:off x="186608" y="6500082"/>
            <a:ext cx="20993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15A11DA-1149-401C-BCAA-210E3F74794A}"/>
              </a:ext>
            </a:extLst>
          </p:cNvPr>
          <p:cNvGraphicFramePr>
            <a:graphicFrameLocks/>
          </p:cNvGraphicFramePr>
          <p:nvPr/>
        </p:nvGraphicFramePr>
        <p:xfrm>
          <a:off x="55553" y="1633237"/>
          <a:ext cx="62343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FC109ED6-6EEB-4B95-A439-4AD9E11F870E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2951928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3B13C-9019-4B07-A49B-D7297D86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EE25AED-E166-4089-9536-8EC6B6B91B6B}"/>
              </a:ext>
            </a:extLst>
          </p:cNvPr>
          <p:cNvSpPr/>
          <p:nvPr/>
        </p:nvSpPr>
        <p:spPr>
          <a:xfrm>
            <a:off x="613025" y="1474136"/>
            <a:ext cx="9605032" cy="167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Kazdův Dvůr CH–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COVI-19 v Domově s zvláštním režimem Kazdův dvůr,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Vonšov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Skalná. První případ potvrzen 02.11.2020.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evidujeme 29 pozitivních osob, z toho 23 klientů a 6 zaměstnanců (2 pečovatelé, 2 sociální pracovníci, aktivizační pracovník a plánovačka). Dva klienti zemřeli.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65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28F9-7C1E-48EB-A00A-E0035361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KVK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A68005-F617-4290-B4D5-A6CF5BB65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3AD072B4-4608-43B7-ABE0-E5C634781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89968"/>
              </p:ext>
            </p:extLst>
          </p:nvPr>
        </p:nvGraphicFramePr>
        <p:xfrm>
          <a:off x="332821" y="943176"/>
          <a:ext cx="9980153" cy="515415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97770">
                  <a:extLst>
                    <a:ext uri="{9D8B030D-6E8A-4147-A177-3AD203B41FA5}">
                      <a16:colId xmlns:a16="http://schemas.microsoft.com/office/drawing/2014/main" val="3840781104"/>
                    </a:ext>
                  </a:extLst>
                </a:gridCol>
                <a:gridCol w="2038573">
                  <a:extLst>
                    <a:ext uri="{9D8B030D-6E8A-4147-A177-3AD203B41FA5}">
                      <a16:colId xmlns:a16="http://schemas.microsoft.com/office/drawing/2014/main" val="1757437091"/>
                    </a:ext>
                  </a:extLst>
                </a:gridCol>
                <a:gridCol w="2215220">
                  <a:extLst>
                    <a:ext uri="{9D8B030D-6E8A-4147-A177-3AD203B41FA5}">
                      <a16:colId xmlns:a16="http://schemas.microsoft.com/office/drawing/2014/main" val="2108894288"/>
                    </a:ext>
                  </a:extLst>
                </a:gridCol>
                <a:gridCol w="1409530">
                  <a:extLst>
                    <a:ext uri="{9D8B030D-6E8A-4147-A177-3AD203B41FA5}">
                      <a16:colId xmlns:a16="http://schemas.microsoft.com/office/drawing/2014/main" val="2919223707"/>
                    </a:ext>
                  </a:extLst>
                </a:gridCol>
                <a:gridCol w="1409530">
                  <a:extLst>
                    <a:ext uri="{9D8B030D-6E8A-4147-A177-3AD203B41FA5}">
                      <a16:colId xmlns:a16="http://schemas.microsoft.com/office/drawing/2014/main" val="4259215530"/>
                    </a:ext>
                  </a:extLst>
                </a:gridCol>
                <a:gridCol w="1409530">
                  <a:extLst>
                    <a:ext uri="{9D8B030D-6E8A-4147-A177-3AD203B41FA5}">
                      <a16:colId xmlns:a16="http://schemas.microsoft.com/office/drawing/2014/main" val="2381462146"/>
                    </a:ext>
                  </a:extLst>
                </a:gridCol>
              </a:tblGrid>
              <a:tr h="6658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OKRES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NÁZEV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52626"/>
                  </a:ext>
                </a:extLst>
              </a:tr>
              <a:tr h="354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Lázeňské zařízení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Františkovy Lázně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27.08.2020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94934"/>
                  </a:ext>
                </a:extLst>
              </a:tr>
              <a:tr h="447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Sokolov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Věznice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Věznice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Kynšperk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6266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Sokolov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Toreal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990007"/>
                  </a:ext>
                </a:extLst>
              </a:tr>
              <a:tr h="447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Lázeňské zařízení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 Jáchymov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780838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Rudne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26548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Matyas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30.10.2020.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20025"/>
                  </a:ext>
                </a:extLst>
              </a:tr>
              <a:tr h="380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Sokolov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ONP NESO SO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706293"/>
                  </a:ext>
                </a:extLst>
              </a:tr>
              <a:tr h="546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Cheb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Zdravotnické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LDN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Amica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43483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Květinka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660220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Charita Ostrov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42261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58D4D946-B6B8-4CC0-A67A-409E5D844A51}"/>
              </a:ext>
            </a:extLst>
          </p:cNvPr>
          <p:cNvSpPr/>
          <p:nvPr/>
        </p:nvSpPr>
        <p:spPr>
          <a:xfrm>
            <a:off x="-65722" y="6144013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97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5C81572-127E-4D11-AF12-A28758D20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852542"/>
              </p:ext>
            </p:extLst>
          </p:nvPr>
        </p:nvGraphicFramePr>
        <p:xfrm>
          <a:off x="332819" y="1119180"/>
          <a:ext cx="9885238" cy="4631133"/>
        </p:xfrm>
        <a:graphic>
          <a:graphicData uri="http://schemas.openxmlformats.org/drawingml/2006/table">
            <a:tbl>
              <a:tblPr firstRow="1" firstCol="1" bandRow="1"/>
              <a:tblGrid>
                <a:gridCol w="1506246">
                  <a:extLst>
                    <a:ext uri="{9D8B030D-6E8A-4147-A177-3AD203B41FA5}">
                      <a16:colId xmlns:a16="http://schemas.microsoft.com/office/drawing/2014/main" val="4202168813"/>
                    </a:ext>
                  </a:extLst>
                </a:gridCol>
                <a:gridCol w="1711286">
                  <a:extLst>
                    <a:ext uri="{9D8B030D-6E8A-4147-A177-3AD203B41FA5}">
                      <a16:colId xmlns:a16="http://schemas.microsoft.com/office/drawing/2014/main" val="1370559784"/>
                    </a:ext>
                  </a:extLst>
                </a:gridCol>
                <a:gridCol w="1768460">
                  <a:extLst>
                    <a:ext uri="{9D8B030D-6E8A-4147-A177-3AD203B41FA5}">
                      <a16:colId xmlns:a16="http://schemas.microsoft.com/office/drawing/2014/main" val="4050531906"/>
                    </a:ext>
                  </a:extLst>
                </a:gridCol>
                <a:gridCol w="1626510">
                  <a:extLst>
                    <a:ext uri="{9D8B030D-6E8A-4147-A177-3AD203B41FA5}">
                      <a16:colId xmlns:a16="http://schemas.microsoft.com/office/drawing/2014/main" val="3452869062"/>
                    </a:ext>
                  </a:extLst>
                </a:gridCol>
                <a:gridCol w="1679742">
                  <a:extLst>
                    <a:ext uri="{9D8B030D-6E8A-4147-A177-3AD203B41FA5}">
                      <a16:colId xmlns:a16="http://schemas.microsoft.com/office/drawing/2014/main" val="3400236769"/>
                    </a:ext>
                  </a:extLst>
                </a:gridCol>
                <a:gridCol w="1592994">
                  <a:extLst>
                    <a:ext uri="{9D8B030D-6E8A-4147-A177-3AD203B41FA5}">
                      <a16:colId xmlns:a16="http://schemas.microsoft.com/office/drawing/2014/main" val="795471707"/>
                    </a:ext>
                  </a:extLst>
                </a:gridCol>
              </a:tblGrid>
              <a:tr h="534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OKRES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KUMULATIVNÍ POČET HLÁŠENÝCH PŘÍPADŮ OD ZALOŽENÍ UDÁLOSTI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76" marR="6876" marT="687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DATUM ZALOŽENÍ UDÁLOSTI V CFA</a:t>
                      </a:r>
                    </a:p>
                  </a:txBody>
                  <a:tcPr marL="6876" marR="6876" marT="6876" marB="0" anchor="ctr">
                    <a:lnL>
                      <a:noFill/>
                    </a:lnL>
                    <a:lnR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5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39686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Mariánská KV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Kazdův Dvůr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17.11.2020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5844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Sokolov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 Rychnov SO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022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DPS Stara Role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25.10.2020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91289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DPS Spáleniště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30.10.2020 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71161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IZS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ZZS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30.10.2020  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09632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Karlovy Vary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Zdravotnické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NP Ostrov KV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16.11.2020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80687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Skalka CH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30.10.2020 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07863"/>
                  </a:ext>
                </a:extLst>
              </a:tr>
              <a:tr h="488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Sokolov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 Mateřídouška SO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4.11.2020 </a:t>
                      </a:r>
                    </a:p>
                  </a:txBody>
                  <a:tcPr marL="6876" marR="6876" marT="6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1675"/>
                  </a:ext>
                </a:extLst>
              </a:tr>
            </a:tbl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E03128F9-7C1E-48EB-A00A-E0035361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KVK 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0854A0A-5AA6-404F-A091-7399B3FDDD59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ZHLÁŠENÝCH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8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Ústeckém kraji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6" name="Tabulka 75"/>
          <p:cNvGraphicFramePr>
            <a:graphicFrameLocks noGrp="1"/>
          </p:cNvGraphicFramePr>
          <p:nvPr/>
        </p:nvGraphicFramePr>
        <p:xfrm>
          <a:off x="11481883" y="1698206"/>
          <a:ext cx="793077" cy="309804"/>
        </p:xfrm>
        <a:graphic>
          <a:graphicData uri="http://schemas.openxmlformats.org/drawingml/2006/table">
            <a:tbl>
              <a:tblPr/>
              <a:tblGrid>
                <a:gridCol w="793077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09804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Bautzen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53645D1B-8E3F-4E26-9615-3AE3E8FFA9DB}"/>
              </a:ext>
            </a:extLst>
          </p:cNvPr>
          <p:cNvSpPr txBox="1"/>
          <p:nvPr/>
        </p:nvSpPr>
        <p:spPr>
          <a:xfrm>
            <a:off x="844731" y="3733723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ULK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E7B9FC4-A77B-451B-B5FA-7FEC43AF6C8A}"/>
              </a:ext>
            </a:extLst>
          </p:cNvPr>
          <p:cNvGraphicFramePr>
            <a:graphicFrameLocks noGrp="1"/>
          </p:cNvGraphicFramePr>
          <p:nvPr/>
        </p:nvGraphicFramePr>
        <p:xfrm>
          <a:off x="186607" y="4138712"/>
          <a:ext cx="5909389" cy="2022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375">
                  <a:extLst>
                    <a:ext uri="{9D8B030D-6E8A-4147-A177-3AD203B41FA5}">
                      <a16:colId xmlns:a16="http://schemas.microsoft.com/office/drawing/2014/main" val="3420377366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654955016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54609458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3148894129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2375795220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3289927738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3116978801"/>
                    </a:ext>
                  </a:extLst>
                </a:gridCol>
                <a:gridCol w="707002">
                  <a:extLst>
                    <a:ext uri="{9D8B030D-6E8A-4147-A177-3AD203B41FA5}">
                      <a16:colId xmlns:a16="http://schemas.microsoft.com/office/drawing/2014/main" val="552012921"/>
                    </a:ext>
                  </a:extLst>
                </a:gridCol>
              </a:tblGrid>
              <a:tr h="20180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6887776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6919666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ULK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8068632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Děčín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6788910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Chomutov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1496210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Litoměřice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128344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Louny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9351123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Most 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4445110"/>
                  </a:ext>
                </a:extLst>
              </a:tr>
              <a:tr h="2018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Teplice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7873209"/>
                  </a:ext>
                </a:extLst>
              </a:tr>
              <a:tr h="20656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Ústí nad Labem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7414421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966ACCEA-C200-409A-9E5F-CF886B6F6D7A}"/>
              </a:ext>
            </a:extLst>
          </p:cNvPr>
          <p:cNvSpPr txBox="1"/>
          <p:nvPr/>
        </p:nvSpPr>
        <p:spPr>
          <a:xfrm>
            <a:off x="618374" y="1097391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Ústecký kraj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037EA1AD-6B70-4E0C-952E-A760D6B42862}"/>
              </a:ext>
            </a:extLst>
          </p:cNvPr>
          <p:cNvSpPr txBox="1"/>
          <p:nvPr/>
        </p:nvSpPr>
        <p:spPr>
          <a:xfrm>
            <a:off x="186608" y="6500082"/>
            <a:ext cx="2042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0DC35A-A42D-4E7A-9778-6AEFDF3FA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05" y="1605338"/>
            <a:ext cx="5759956" cy="4073193"/>
          </a:xfrm>
          <a:prstGeom prst="rect">
            <a:avLst/>
          </a:prstGeom>
        </p:spPr>
      </p:pic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E734F6A8-4A56-44D3-B129-C906C0B3A2EA}"/>
              </a:ext>
            </a:extLst>
          </p:cNvPr>
          <p:cNvGraphicFramePr>
            <a:graphicFrameLocks/>
          </p:cNvGraphicFramePr>
          <p:nvPr/>
        </p:nvGraphicFramePr>
        <p:xfrm>
          <a:off x="111363" y="1466723"/>
          <a:ext cx="62343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3309BD17-60DC-4B48-8C2E-FDFD323A24A4}"/>
              </a:ext>
            </a:extLst>
          </p:cNvPr>
          <p:cNvSpPr txBox="1"/>
          <p:nvPr/>
        </p:nvSpPr>
        <p:spPr>
          <a:xfrm>
            <a:off x="6314494" y="1819919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692616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68A7B-3EF6-4231-BAF8-06156C19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ÚLK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4747405-1019-4770-AFD1-59480DF18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61590"/>
              </p:ext>
            </p:extLst>
          </p:nvPr>
        </p:nvGraphicFramePr>
        <p:xfrm>
          <a:off x="586474" y="1319538"/>
          <a:ext cx="9631582" cy="3021448"/>
        </p:xfrm>
        <a:graphic>
          <a:graphicData uri="http://schemas.openxmlformats.org/drawingml/2006/table">
            <a:tbl>
              <a:tblPr firstRow="1" firstCol="1" bandRow="1"/>
              <a:tblGrid>
                <a:gridCol w="1059407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568256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392142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537259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537259">
                  <a:extLst>
                    <a:ext uri="{9D8B030D-6E8A-4147-A177-3AD203B41FA5}">
                      <a16:colId xmlns:a16="http://schemas.microsoft.com/office/drawing/2014/main" val="2028471982"/>
                    </a:ext>
                  </a:extLst>
                </a:gridCol>
                <a:gridCol w="1537259">
                  <a:extLst>
                    <a:ext uri="{9D8B030D-6E8A-4147-A177-3AD203B41FA5}">
                      <a16:colId xmlns:a16="http://schemas.microsoft.com/office/drawing/2014/main" val="581164117"/>
                    </a:ext>
                  </a:extLst>
                </a:gridCol>
              </a:tblGrid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412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DSS Litvínov Janov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09178"/>
                  </a:ext>
                </a:extLst>
              </a:tr>
              <a:tr h="412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KZ a.s., Nemocnice 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16857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Ústí nad Labem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 Pod Horkou Chlumec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8014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LDN Varnsdorf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56428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Bentler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Automotive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Rumburk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67596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Děčín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Integrované centrum Horní Poustevna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44030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69946C71-0D8E-4D2E-B1AA-9A07967D3961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78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Libereckém kraji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9CCE8D-CF4A-41B7-84B4-2432B99CEF62}"/>
              </a:ext>
            </a:extLst>
          </p:cNvPr>
          <p:cNvSpPr txBox="1"/>
          <p:nvPr/>
        </p:nvSpPr>
        <p:spPr>
          <a:xfrm>
            <a:off x="774551" y="4275719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LBK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97D7B18-3BC7-4BF2-B8EA-5BCD6966A0A3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725112"/>
          <a:ext cx="5909395" cy="1573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856">
                  <a:extLst>
                    <a:ext uri="{9D8B030D-6E8A-4147-A177-3AD203B41FA5}">
                      <a16:colId xmlns:a16="http://schemas.microsoft.com/office/drawing/2014/main" val="4005931559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1457707432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3895522658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2224148135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3631251630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2908329204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3140121756"/>
                    </a:ext>
                  </a:extLst>
                </a:gridCol>
                <a:gridCol w="698077">
                  <a:extLst>
                    <a:ext uri="{9D8B030D-6E8A-4147-A177-3AD203B41FA5}">
                      <a16:colId xmlns:a16="http://schemas.microsoft.com/office/drawing/2014/main" val="2335324416"/>
                    </a:ext>
                  </a:extLst>
                </a:gridCol>
              </a:tblGrid>
              <a:tr h="22473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6617631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6987059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LBK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8754304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Česká Lípa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0220506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Jablonec n. Nisou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6592103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Liberec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9412503"/>
                  </a:ext>
                </a:extLst>
              </a:tr>
              <a:tr h="22473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Semily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939282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9B63B740-9B95-40B1-BB87-70B479A3B177}"/>
              </a:ext>
            </a:extLst>
          </p:cNvPr>
          <p:cNvSpPr txBox="1"/>
          <p:nvPr/>
        </p:nvSpPr>
        <p:spPr>
          <a:xfrm>
            <a:off x="694710" y="1183242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Liberecký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035D0880-2511-4D99-9253-403DECDA5708}"/>
              </a:ext>
            </a:extLst>
          </p:cNvPr>
          <p:cNvSpPr txBox="1"/>
          <p:nvPr/>
        </p:nvSpPr>
        <p:spPr>
          <a:xfrm>
            <a:off x="186609" y="6500082"/>
            <a:ext cx="207081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744963-785A-43E2-AF0E-550E6946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5" y="1851323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DB383B07-0082-4373-9072-6AD1001B247B}"/>
              </a:ext>
            </a:extLst>
          </p:cNvPr>
          <p:cNvGraphicFramePr>
            <a:graphicFrameLocks/>
          </p:cNvGraphicFramePr>
          <p:nvPr/>
        </p:nvGraphicFramePr>
        <p:xfrm>
          <a:off x="122514" y="1552574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2B36716E-B7B7-41DC-B7AE-67EF81F63ACD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2307398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C1EE6-7E0C-4CA2-B277-226A96F8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8ADEB08-D5A1-48E9-B958-17633F44451C}"/>
              </a:ext>
            </a:extLst>
          </p:cNvPr>
          <p:cNvSpPr/>
          <p:nvPr/>
        </p:nvSpPr>
        <p:spPr>
          <a:xfrm>
            <a:off x="332819" y="1273690"/>
            <a:ext cx="88111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Hospic sv. Zdislavy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první onemocněla dne 1.11. pečovatelka.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Testováním nejprve úzkých kontaktů a dne 14.11. hromadného testování bylo vyhledáno dalších 27 pozitivních, z toho 8 klientů.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karanténa, pracující karanténa, testování.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Domov pro seniory Doksy – nově hlášená událost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potvrzených případů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onemocněl dne 5.11. zaměstnanec.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testování úzkých kontaktů byly vyhledány další pozitivní osob.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10 osob pozitivních, z toho 2 klienti.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karanténa, pracující karanténa, testování.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56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E5642-1DA5-44E5-965C-F87261AC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a aktualizované události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3578D78-7484-47F7-B8FA-2AAF436BB965}"/>
              </a:ext>
            </a:extLst>
          </p:cNvPr>
          <p:cNvSpPr/>
          <p:nvPr/>
        </p:nvSpPr>
        <p:spPr>
          <a:xfrm>
            <a:off x="332819" y="1336405"/>
            <a:ext cx="8599470" cy="361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Vazební věznice Liberec – aktualizace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potvrzených případů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 16.11 diagnostikováno dalších 5 pozitivních (z 12 testovaných). 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tedy 9 pozitivních.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Izolace, testování, karantény. 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 18.11.plánovány hromadné odběry dalších 7 osob (kontakty pozitivních ze 16.11).</a:t>
            </a:r>
          </a:p>
          <a:p>
            <a:pPr lvl="0" algn="just">
              <a:lnSpc>
                <a:spcPct val="150000"/>
              </a:lnSpc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50000"/>
              </a:lnSpc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 Hamry – aktualizace 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cs-CZ" sz="14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potvrzených případů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posledních aktualizace (9.11.) nahlášeno nových 5 pozitivních osob z řad personálu.</a:t>
            </a:r>
          </a:p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15 klientů a 15 osob personálu.</a:t>
            </a:r>
          </a:p>
        </p:txBody>
      </p:sp>
    </p:spTree>
    <p:extLst>
      <p:ext uri="{BB962C8B-B14F-4D97-AF65-F5344CB8AC3E}">
        <p14:creationId xmlns:p14="http://schemas.microsoft.com/office/powerpoint/2010/main" val="272215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FEAE0-5128-4E48-B2AC-668E21C2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provedených testů v posledních 7 dnech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CA9E21D-22BB-4FE4-A8C7-BB676FE8D615}"/>
              </a:ext>
            </a:extLst>
          </p:cNvPr>
          <p:cNvSpPr/>
          <p:nvPr/>
        </p:nvSpPr>
        <p:spPr>
          <a:xfrm>
            <a:off x="2807710" y="5723589"/>
            <a:ext cx="493545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984250" algn="l"/>
              </a:tabLs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*testy za 17. 11. – neúplná (neuzavřená) data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55C8EE-0E3B-485D-AB47-7836933059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" y="1542224"/>
            <a:ext cx="7480109" cy="3773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074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1D35B-59A7-4D77-8DA9-F2A74F3D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LBC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1622A0-1819-46F4-B789-D14F873A9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9F03E74-0BFD-48AA-B06B-CC8FB5F33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62609"/>
              </p:ext>
            </p:extLst>
          </p:nvPr>
        </p:nvGraphicFramePr>
        <p:xfrm>
          <a:off x="218518" y="1021288"/>
          <a:ext cx="10094455" cy="3918717"/>
        </p:xfrm>
        <a:graphic>
          <a:graphicData uri="http://schemas.openxmlformats.org/drawingml/2006/table">
            <a:tbl>
              <a:tblPr firstRow="1" firstCol="1" bandRow="1"/>
              <a:tblGrid>
                <a:gridCol w="1158293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595651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507103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611136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611136">
                  <a:extLst>
                    <a:ext uri="{9D8B030D-6E8A-4147-A177-3AD203B41FA5}">
                      <a16:colId xmlns:a16="http://schemas.microsoft.com/office/drawing/2014/main" val="2288286745"/>
                    </a:ext>
                  </a:extLst>
                </a:gridCol>
                <a:gridCol w="1611136">
                  <a:extLst>
                    <a:ext uri="{9D8B030D-6E8A-4147-A177-3AD203B41FA5}">
                      <a16:colId xmlns:a16="http://schemas.microsoft.com/office/drawing/2014/main" val="3770341361"/>
                    </a:ext>
                  </a:extLst>
                </a:gridCol>
              </a:tblGrid>
              <a:tr h="431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Sociální služby Semily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926691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Rokytnice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59346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Česká Lípa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Alzheimercentrum Česká Lípa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24445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Česká Lípa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CENTRUM NOVÝ BOR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70650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Raspenava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76455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a Centrum aktivity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41373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Jablonec nad Nisou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Hamry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4416"/>
                  </a:ext>
                </a:extLst>
              </a:tr>
              <a:tr h="264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HOSPIC SV. ZDISLAVY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896992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1E7C58F4-3E0A-4311-B053-BE2A7D1CD7AD}"/>
              </a:ext>
            </a:extLst>
          </p:cNvPr>
          <p:cNvSpPr/>
          <p:nvPr/>
        </p:nvSpPr>
        <p:spPr>
          <a:xfrm>
            <a:off x="-65722" y="6168836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88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1D35B-59A7-4D77-8DA9-F2A74F3D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LBC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1622A0-1819-46F4-B789-D14F873A9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9F03E74-0BFD-48AA-B06B-CC8FB5F33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0356"/>
              </p:ext>
            </p:extLst>
          </p:nvPr>
        </p:nvGraphicFramePr>
        <p:xfrm>
          <a:off x="218518" y="1021288"/>
          <a:ext cx="10094455" cy="2741889"/>
        </p:xfrm>
        <a:graphic>
          <a:graphicData uri="http://schemas.openxmlformats.org/drawingml/2006/table">
            <a:tbl>
              <a:tblPr firstRow="1" firstCol="1" bandRow="1"/>
              <a:tblGrid>
                <a:gridCol w="1158293">
                  <a:extLst>
                    <a:ext uri="{9D8B030D-6E8A-4147-A177-3AD203B41FA5}">
                      <a16:colId xmlns:a16="http://schemas.microsoft.com/office/drawing/2014/main" val="956544783"/>
                    </a:ext>
                  </a:extLst>
                </a:gridCol>
                <a:gridCol w="1595651">
                  <a:extLst>
                    <a:ext uri="{9D8B030D-6E8A-4147-A177-3AD203B41FA5}">
                      <a16:colId xmlns:a16="http://schemas.microsoft.com/office/drawing/2014/main" val="2152392553"/>
                    </a:ext>
                  </a:extLst>
                </a:gridCol>
                <a:gridCol w="2507103">
                  <a:extLst>
                    <a:ext uri="{9D8B030D-6E8A-4147-A177-3AD203B41FA5}">
                      <a16:colId xmlns:a16="http://schemas.microsoft.com/office/drawing/2014/main" val="189797616"/>
                    </a:ext>
                  </a:extLst>
                </a:gridCol>
                <a:gridCol w="1611136">
                  <a:extLst>
                    <a:ext uri="{9D8B030D-6E8A-4147-A177-3AD203B41FA5}">
                      <a16:colId xmlns:a16="http://schemas.microsoft.com/office/drawing/2014/main" val="3246458162"/>
                    </a:ext>
                  </a:extLst>
                </a:gridCol>
                <a:gridCol w="1611136">
                  <a:extLst>
                    <a:ext uri="{9D8B030D-6E8A-4147-A177-3AD203B41FA5}">
                      <a16:colId xmlns:a16="http://schemas.microsoft.com/office/drawing/2014/main" val="2288286745"/>
                    </a:ext>
                  </a:extLst>
                </a:gridCol>
                <a:gridCol w="1611136">
                  <a:extLst>
                    <a:ext uri="{9D8B030D-6E8A-4147-A177-3AD203B41FA5}">
                      <a16:colId xmlns:a16="http://schemas.microsoft.com/office/drawing/2014/main" val="3770341361"/>
                    </a:ext>
                  </a:extLst>
                </a:gridCol>
              </a:tblGrid>
              <a:tr h="431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56" marR="5065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94245"/>
                  </a:ext>
                </a:extLst>
              </a:tr>
              <a:tr h="391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Jablonec nad Nisou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Věznice Rýnovice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5282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HOSPIC SV. ZDISLAVY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88553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Vratislavice  nad Nisou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24517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Jindřichovice pod Smrkem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73712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Česká Lípa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Doksy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43324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1E7C58F4-3E0A-4311-B053-BE2A7D1CD7AD}"/>
              </a:ext>
            </a:extLst>
          </p:cNvPr>
          <p:cNvSpPr/>
          <p:nvPr/>
        </p:nvSpPr>
        <p:spPr>
          <a:xfrm>
            <a:off x="-65722" y="6168836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35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1"/>
          <p:cNvSpPr txBox="1"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b="1" dirty="0"/>
              <a:t>Situace v Královéhradeckém kraji</a:t>
            </a:r>
            <a:br>
              <a:rPr lang="cs-CZ" b="1" dirty="0"/>
            </a:br>
            <a:r>
              <a:rPr lang="cs-CZ" dirty="0"/>
              <a:t>k 17. 11. 2020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A478B4-E72F-4E6B-8602-C0992892BD30}"/>
              </a:ext>
            </a:extLst>
          </p:cNvPr>
          <p:cNvSpPr txBox="1"/>
          <p:nvPr/>
        </p:nvSpPr>
        <p:spPr>
          <a:xfrm>
            <a:off x="351785" y="1128507"/>
            <a:ext cx="591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Královéhradecký kraj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7F64DE-EECA-4A20-B2D4-566644D52E62}"/>
              </a:ext>
            </a:extLst>
          </p:cNvPr>
          <p:cNvSpPr txBox="1"/>
          <p:nvPr/>
        </p:nvSpPr>
        <p:spPr>
          <a:xfrm>
            <a:off x="863285" y="3871907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HKK v posledním týdnu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79F5C03-5066-433B-AEE7-CD94D196B9E2}"/>
              </a:ext>
            </a:extLst>
          </p:cNvPr>
          <p:cNvGraphicFramePr>
            <a:graphicFrameLocks noGrp="1"/>
          </p:cNvGraphicFramePr>
          <p:nvPr/>
        </p:nvGraphicFramePr>
        <p:xfrm>
          <a:off x="184569" y="4344042"/>
          <a:ext cx="5911075" cy="1814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184">
                  <a:extLst>
                    <a:ext uri="{9D8B030D-6E8A-4147-A177-3AD203B41FA5}">
                      <a16:colId xmlns:a16="http://schemas.microsoft.com/office/drawing/2014/main" val="3301078123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1996905907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1715795196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1408403731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2813689489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3204228229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3544531491"/>
                    </a:ext>
                  </a:extLst>
                </a:gridCol>
                <a:gridCol w="686413">
                  <a:extLst>
                    <a:ext uri="{9D8B030D-6E8A-4147-A177-3AD203B41FA5}">
                      <a16:colId xmlns:a16="http://schemas.microsoft.com/office/drawing/2014/main" val="3727704619"/>
                    </a:ext>
                  </a:extLst>
                </a:gridCol>
              </a:tblGrid>
              <a:tr h="21893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0775007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246284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HKK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0786772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Hradec Králové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616302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Jičín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0210094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Náchod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4615421"/>
                  </a:ext>
                </a:extLst>
              </a:tr>
              <a:tr h="263204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Rychnov nad Kněžnou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1322321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Trutnov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4043932"/>
                  </a:ext>
                </a:extLst>
              </a:tr>
            </a:tbl>
          </a:graphicData>
        </a:graphic>
      </p:graphicFrame>
      <p:sp>
        <p:nvSpPr>
          <p:cNvPr id="10" name="TextovéPole 1">
            <a:extLst>
              <a:ext uri="{FF2B5EF4-FFF2-40B4-BE49-F238E27FC236}">
                <a16:creationId xmlns:a16="http://schemas.microsoft.com/office/drawing/2014/main" id="{4F0C5E50-3BAA-46CF-9E4C-2BBAC7E1CF0C}"/>
              </a:ext>
            </a:extLst>
          </p:cNvPr>
          <p:cNvSpPr txBox="1"/>
          <p:nvPr/>
        </p:nvSpPr>
        <p:spPr>
          <a:xfrm>
            <a:off x="186608" y="6500082"/>
            <a:ext cx="21184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A5F9CE-7168-4CDA-8092-828C5F78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51" y="1835294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2D006714-D979-4009-87A6-987CA6CC77A0}"/>
              </a:ext>
            </a:extLst>
          </p:cNvPr>
          <p:cNvGraphicFramePr>
            <a:graphicFrameLocks/>
          </p:cNvGraphicFramePr>
          <p:nvPr/>
        </p:nvGraphicFramePr>
        <p:xfrm>
          <a:off x="103896" y="1404306"/>
          <a:ext cx="6120000" cy="24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EC6E95-8BEE-4020-AFE1-68B22C3B49DF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3554713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2E722-AD6B-4860-9107-2AD2F801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KHK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A0C7A9-1635-42FE-80FE-9198DF4B6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7F9DB92E-CFB0-4CD3-973B-507B2F0FE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74512"/>
              </p:ext>
            </p:extLst>
          </p:nvPr>
        </p:nvGraphicFramePr>
        <p:xfrm>
          <a:off x="621792" y="1207009"/>
          <a:ext cx="9691182" cy="4661349"/>
        </p:xfrm>
        <a:graphic>
          <a:graphicData uri="http://schemas.openxmlformats.org/drawingml/2006/table">
            <a:tbl>
              <a:tblPr firstRow="1" firstCol="1" bandRow="1"/>
              <a:tblGrid>
                <a:gridCol w="1352683">
                  <a:extLst>
                    <a:ext uri="{9D8B030D-6E8A-4147-A177-3AD203B41FA5}">
                      <a16:colId xmlns:a16="http://schemas.microsoft.com/office/drawing/2014/main" val="526705142"/>
                    </a:ext>
                  </a:extLst>
                </a:gridCol>
                <a:gridCol w="1814393">
                  <a:extLst>
                    <a:ext uri="{9D8B030D-6E8A-4147-A177-3AD203B41FA5}">
                      <a16:colId xmlns:a16="http://schemas.microsoft.com/office/drawing/2014/main" val="132042418"/>
                    </a:ext>
                  </a:extLst>
                </a:gridCol>
                <a:gridCol w="2585712">
                  <a:extLst>
                    <a:ext uri="{9D8B030D-6E8A-4147-A177-3AD203B41FA5}">
                      <a16:colId xmlns:a16="http://schemas.microsoft.com/office/drawing/2014/main" val="109251941"/>
                    </a:ext>
                  </a:extLst>
                </a:gridCol>
                <a:gridCol w="1312798">
                  <a:extLst>
                    <a:ext uri="{9D8B030D-6E8A-4147-A177-3AD203B41FA5}">
                      <a16:colId xmlns:a16="http://schemas.microsoft.com/office/drawing/2014/main" val="1635245960"/>
                    </a:ext>
                  </a:extLst>
                </a:gridCol>
                <a:gridCol w="1312798">
                  <a:extLst>
                    <a:ext uri="{9D8B030D-6E8A-4147-A177-3AD203B41FA5}">
                      <a16:colId xmlns:a16="http://schemas.microsoft.com/office/drawing/2014/main" val="3914515144"/>
                    </a:ext>
                  </a:extLst>
                </a:gridCol>
                <a:gridCol w="1312798">
                  <a:extLst>
                    <a:ext uri="{9D8B030D-6E8A-4147-A177-3AD203B41FA5}">
                      <a16:colId xmlns:a16="http://schemas.microsoft.com/office/drawing/2014/main" val="723467214"/>
                    </a:ext>
                  </a:extLst>
                </a:gridCol>
              </a:tblGrid>
              <a:tr h="394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42275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HK - DUB HK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9382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Náchod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NA-HOSPIC Červený Kostelec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619259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Sociální služby města Jičína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23046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Jičín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ÚSS města Nové Paky, DD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02341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Rychnov nad Kněžnou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RK - LDN Opočno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05401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HK - DD Černožice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414273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Náchod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- MSSS Marie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913862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DSS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Chotělice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81048"/>
                  </a:ext>
                </a:extLst>
              </a:tr>
              <a:tr h="344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Hradec Králové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HK - Domov V Podzámčí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30909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0A1A87B1-EF80-49E4-8FBA-86C54A47AF73}"/>
              </a:ext>
            </a:extLst>
          </p:cNvPr>
          <p:cNvSpPr/>
          <p:nvPr/>
        </p:nvSpPr>
        <p:spPr>
          <a:xfrm>
            <a:off x="0" y="6066444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1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 Pardubickém kraji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9283599-C8C5-4D07-BAB4-F545C0CD9779}"/>
              </a:ext>
            </a:extLst>
          </p:cNvPr>
          <p:cNvSpPr txBox="1"/>
          <p:nvPr/>
        </p:nvSpPr>
        <p:spPr>
          <a:xfrm>
            <a:off x="924741" y="4299274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PAK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7C02DD5-EF08-4168-A21D-FB1148F445FF}"/>
              </a:ext>
            </a:extLst>
          </p:cNvPr>
          <p:cNvGraphicFramePr>
            <a:graphicFrameLocks noGrp="1"/>
          </p:cNvGraphicFramePr>
          <p:nvPr/>
        </p:nvGraphicFramePr>
        <p:xfrm>
          <a:off x="186608" y="4654117"/>
          <a:ext cx="5976064" cy="1638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853">
                  <a:extLst>
                    <a:ext uri="{9D8B030D-6E8A-4147-A177-3AD203B41FA5}">
                      <a16:colId xmlns:a16="http://schemas.microsoft.com/office/drawing/2014/main" val="3182788105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409086321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375671479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193099445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612122979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2266739395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602693987"/>
                    </a:ext>
                  </a:extLst>
                </a:gridCol>
                <a:gridCol w="760173">
                  <a:extLst>
                    <a:ext uri="{9D8B030D-6E8A-4147-A177-3AD203B41FA5}">
                      <a16:colId xmlns:a16="http://schemas.microsoft.com/office/drawing/2014/main" val="1716315704"/>
                    </a:ext>
                  </a:extLst>
                </a:gridCol>
              </a:tblGrid>
              <a:tr h="23402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244376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ČR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5809560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PAK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416065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Chrudim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5775825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Pardubice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8165059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Svitavy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30403"/>
                  </a:ext>
                </a:extLst>
              </a:tr>
              <a:tr h="234027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Ústí n. Orlicí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6398063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4864A5-369A-4F1A-9D68-5AC5C5F2DEAE}"/>
              </a:ext>
            </a:extLst>
          </p:cNvPr>
          <p:cNvSpPr txBox="1"/>
          <p:nvPr/>
        </p:nvSpPr>
        <p:spPr>
          <a:xfrm>
            <a:off x="694224" y="1219032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Pardubický kraj</a:t>
            </a: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665A495D-158A-49DE-9169-DFC93B834A15}"/>
              </a:ext>
            </a:extLst>
          </p:cNvPr>
          <p:cNvSpPr txBox="1"/>
          <p:nvPr/>
        </p:nvSpPr>
        <p:spPr>
          <a:xfrm>
            <a:off x="186608" y="6500082"/>
            <a:ext cx="3518617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E74076-C0AE-4D72-8328-18B19C244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29" y="1635672"/>
            <a:ext cx="5759956" cy="4073194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DF71625-6A7D-4F22-88DC-7837120C5680}"/>
              </a:ext>
            </a:extLst>
          </p:cNvPr>
          <p:cNvGraphicFramePr>
            <a:graphicFrameLocks/>
          </p:cNvGraphicFramePr>
          <p:nvPr/>
        </p:nvGraphicFramePr>
        <p:xfrm>
          <a:off x="186608" y="1588364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A39CAE8C-A500-4E2B-AB41-6FC16EDB833A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1377800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3A60B-2BF9-42F1-A134-905B0ECF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PCE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4A73F3-7101-4D0C-A18C-5435C0993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9E0A32D-DAEF-4508-921D-414D7317EB26}"/>
              </a:ext>
            </a:extLst>
          </p:cNvPr>
          <p:cNvSpPr/>
          <p:nvPr/>
        </p:nvSpPr>
        <p:spPr>
          <a:xfrm>
            <a:off x="841829" y="2092799"/>
            <a:ext cx="9376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období nejsou prozatím zaznamenány a hlášeny žádné nové události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1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1"/>
          <p:cNvSpPr txBox="1"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b="1" dirty="0"/>
              <a:t>Situace v kraji Vysočina</a:t>
            </a:r>
            <a:br>
              <a:rPr lang="cs-CZ" b="1" dirty="0"/>
            </a:br>
            <a:r>
              <a:rPr lang="cs-CZ" dirty="0"/>
              <a:t>k 17. 11. 2020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A478B4-E72F-4E6B-8602-C0992892BD30}"/>
              </a:ext>
            </a:extLst>
          </p:cNvPr>
          <p:cNvSpPr txBox="1"/>
          <p:nvPr/>
        </p:nvSpPr>
        <p:spPr>
          <a:xfrm>
            <a:off x="669073" y="1171297"/>
            <a:ext cx="515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Kraj Vysočina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75F122-ED72-4DB7-BC95-728E1CC5EF80}"/>
              </a:ext>
            </a:extLst>
          </p:cNvPr>
          <p:cNvSpPr txBox="1"/>
          <p:nvPr/>
        </p:nvSpPr>
        <p:spPr>
          <a:xfrm>
            <a:off x="844731" y="3733723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VYS v posledním týdnu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3CD8230-8E64-47D9-AC87-31181E744EB8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204445"/>
          <a:ext cx="5909395" cy="197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214">
                  <a:extLst>
                    <a:ext uri="{9D8B030D-6E8A-4147-A177-3AD203B41FA5}">
                      <a16:colId xmlns:a16="http://schemas.microsoft.com/office/drawing/2014/main" val="3249371519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1235189600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162656272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3494011398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2453818297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4140726059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362896120"/>
                    </a:ext>
                  </a:extLst>
                </a:gridCol>
                <a:gridCol w="696883">
                  <a:extLst>
                    <a:ext uri="{9D8B030D-6E8A-4147-A177-3AD203B41FA5}">
                      <a16:colId xmlns:a16="http://schemas.microsoft.com/office/drawing/2014/main" val="2104288048"/>
                    </a:ext>
                  </a:extLst>
                </a:gridCol>
              </a:tblGrid>
              <a:tr h="24648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110756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 dirty="0">
                          <a:effectLst/>
                        </a:rPr>
                        <a:t>ČR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7663372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VYS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969780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Havlíčkův Brod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58446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 dirty="0">
                          <a:effectLst/>
                        </a:rPr>
                        <a:t>Jihlava            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810283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Pelhřimov        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79607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Třebíč           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9928586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u="none" strike="noStrike">
                          <a:effectLst/>
                        </a:rPr>
                        <a:t>Žďár nad Sázavou 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495293"/>
                  </a:ext>
                </a:extLst>
              </a:tr>
            </a:tbl>
          </a:graphicData>
        </a:graphic>
      </p:graphicFrame>
      <p:sp>
        <p:nvSpPr>
          <p:cNvPr id="10" name="TextovéPole 1">
            <a:extLst>
              <a:ext uri="{FF2B5EF4-FFF2-40B4-BE49-F238E27FC236}">
                <a16:creationId xmlns:a16="http://schemas.microsoft.com/office/drawing/2014/main" id="{E258F246-3540-4B84-AFCB-C2EE66A951E2}"/>
              </a:ext>
            </a:extLst>
          </p:cNvPr>
          <p:cNvSpPr txBox="1"/>
          <p:nvPr/>
        </p:nvSpPr>
        <p:spPr>
          <a:xfrm>
            <a:off x="186608" y="6500082"/>
            <a:ext cx="20612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D4911D-97CB-4073-9078-E332547DF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92" y="1813300"/>
            <a:ext cx="5759956" cy="4073193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F76A6C61-2F85-4946-B8D2-A7CFA27C4043}"/>
              </a:ext>
            </a:extLst>
          </p:cNvPr>
          <p:cNvGraphicFramePr>
            <a:graphicFrameLocks/>
          </p:cNvGraphicFramePr>
          <p:nvPr/>
        </p:nvGraphicFramePr>
        <p:xfrm>
          <a:off x="185128" y="1427629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1505FC-93A9-4C4E-BEDE-E0B3087BB7A3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3985003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E5C8D-F08B-482F-9AD6-A806C77C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VYS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6D3F9-CC35-4F40-8D06-F036EBC5B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01C15A3-8CC1-49BE-AC4A-3C4189533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21085"/>
              </p:ext>
            </p:extLst>
          </p:nvPr>
        </p:nvGraphicFramePr>
        <p:xfrm>
          <a:off x="332819" y="1033998"/>
          <a:ext cx="9980155" cy="3028153"/>
        </p:xfrm>
        <a:graphic>
          <a:graphicData uri="http://schemas.openxmlformats.org/drawingml/2006/table">
            <a:tbl>
              <a:tblPr firstRow="1" firstCol="1" bandRow="1"/>
              <a:tblGrid>
                <a:gridCol w="1400183">
                  <a:extLst>
                    <a:ext uri="{9D8B030D-6E8A-4147-A177-3AD203B41FA5}">
                      <a16:colId xmlns:a16="http://schemas.microsoft.com/office/drawing/2014/main" val="4237362903"/>
                    </a:ext>
                  </a:extLst>
                </a:gridCol>
                <a:gridCol w="1791548">
                  <a:extLst>
                    <a:ext uri="{9D8B030D-6E8A-4147-A177-3AD203B41FA5}">
                      <a16:colId xmlns:a16="http://schemas.microsoft.com/office/drawing/2014/main" val="2513696240"/>
                    </a:ext>
                  </a:extLst>
                </a:gridCol>
                <a:gridCol w="2886225">
                  <a:extLst>
                    <a:ext uri="{9D8B030D-6E8A-4147-A177-3AD203B41FA5}">
                      <a16:colId xmlns:a16="http://schemas.microsoft.com/office/drawing/2014/main" val="2493158560"/>
                    </a:ext>
                  </a:extLst>
                </a:gridCol>
                <a:gridCol w="1300733">
                  <a:extLst>
                    <a:ext uri="{9D8B030D-6E8A-4147-A177-3AD203B41FA5}">
                      <a16:colId xmlns:a16="http://schemas.microsoft.com/office/drawing/2014/main" val="319322852"/>
                    </a:ext>
                  </a:extLst>
                </a:gridCol>
                <a:gridCol w="1300733">
                  <a:extLst>
                    <a:ext uri="{9D8B030D-6E8A-4147-A177-3AD203B41FA5}">
                      <a16:colId xmlns:a16="http://schemas.microsoft.com/office/drawing/2014/main" val="3989413949"/>
                    </a:ext>
                  </a:extLst>
                </a:gridCol>
                <a:gridCol w="1300733">
                  <a:extLst>
                    <a:ext uri="{9D8B030D-6E8A-4147-A177-3AD203B41FA5}">
                      <a16:colId xmlns:a16="http://schemas.microsoft.com/office/drawing/2014/main" val="235500497"/>
                    </a:ext>
                  </a:extLst>
                </a:gridCol>
              </a:tblGrid>
              <a:tr h="41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OKRES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 ZAŘÍZENÍ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NÁZEV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KUMULATIVNÍ POČET HLÁŠENÝCH PŘÍPADŮ OD ZALOŽENÍ UDÁLOSTI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NOVĚ HLÁŠENÝCH PŘÍPADŮ ZA POSLEDNÍCH 24 HODIN KHS DO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895" marR="4889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DATUM ZALOŽENÍ UDÁLOSTI V CFA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00901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Jihlava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Zdravotnické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Nemocnice Jihlava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314 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56002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Třebíč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sv. Anežky Velký Újezd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20.10.2020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704324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Třebíč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Manž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Curieových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71732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Havlíčkův Brod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Výrobní závod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Futaba czech, s.r.o.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83286"/>
                  </a:ext>
                </a:extLst>
              </a:tr>
              <a:tr h="47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Žďár nad Sázavou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Zařízení sociálních služeb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Domov pro seniory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Mitrov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83600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D9EF7C2A-ACC7-4655-963C-24F7C8E4E567}"/>
              </a:ext>
            </a:extLst>
          </p:cNvPr>
          <p:cNvSpPr/>
          <p:nvPr/>
        </p:nvSpPr>
        <p:spPr>
          <a:xfrm>
            <a:off x="-65722" y="5824002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08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2589"/>
            <a:ext cx="12192000" cy="1099929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Situace ve Zlínském kraji</a:t>
            </a:r>
            <a:br>
              <a:rPr lang="cs-CZ" b="1" dirty="0"/>
            </a:br>
            <a:r>
              <a:rPr lang="cs-CZ" dirty="0"/>
              <a:t>k 17. 11. 2020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732007" y="6426000"/>
            <a:ext cx="432000" cy="432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1F2455-7A0C-4132-B501-4AC194282DAD}"/>
              </a:ext>
            </a:extLst>
          </p:cNvPr>
          <p:cNvSpPr txBox="1"/>
          <p:nvPr/>
        </p:nvSpPr>
        <p:spPr>
          <a:xfrm>
            <a:off x="856161" y="4299045"/>
            <a:ext cx="532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Vývoj v ČR a okresech ZLK v posledním týdnu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67165CB-79DC-41BF-BEE9-80DE440EF0C7}"/>
              </a:ext>
            </a:extLst>
          </p:cNvPr>
          <p:cNvGraphicFramePr>
            <a:graphicFrameLocks noGrp="1"/>
          </p:cNvGraphicFramePr>
          <p:nvPr/>
        </p:nvGraphicFramePr>
        <p:xfrm>
          <a:off x="186609" y="4702220"/>
          <a:ext cx="5909394" cy="1519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014">
                  <a:extLst>
                    <a:ext uri="{9D8B030D-6E8A-4147-A177-3AD203B41FA5}">
                      <a16:colId xmlns:a16="http://schemas.microsoft.com/office/drawing/2014/main" val="888979008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3789005846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1545488587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249232368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3532206315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4199687218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548284247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157284742"/>
                    </a:ext>
                  </a:extLst>
                </a:gridCol>
              </a:tblGrid>
              <a:tr h="21701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11.11.2020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12.11.2020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13.11.2020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14.11.2020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15.11.2020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16.11.2020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17.11.2020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132184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 dirty="0">
                          <a:effectLst/>
                        </a:rPr>
                        <a:t>ČR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7 357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5 409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587300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ZLK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7166394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 dirty="0">
                          <a:effectLst/>
                        </a:rPr>
                        <a:t>Kroměříž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0915528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Uherské Hradiště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4362321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Vsetín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1563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900" u="none" strike="noStrike">
                          <a:effectLst/>
                        </a:rPr>
                        <a:t>Zlín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2360940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A3D628BA-0B20-44E3-912E-3BADD09D87B1}"/>
              </a:ext>
            </a:extLst>
          </p:cNvPr>
          <p:cNvSpPr txBox="1"/>
          <p:nvPr/>
        </p:nvSpPr>
        <p:spPr>
          <a:xfrm>
            <a:off x="742982" y="1207764"/>
            <a:ext cx="55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Pozitivní v posledních 2 týdnech: Zlínský kraj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3E526826-A873-472C-BCCD-A6D583D100FE}"/>
              </a:ext>
            </a:extLst>
          </p:cNvPr>
          <p:cNvSpPr txBox="1"/>
          <p:nvPr/>
        </p:nvSpPr>
        <p:spPr>
          <a:xfrm>
            <a:off x="186608" y="6500082"/>
            <a:ext cx="202319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3CB280-3288-4B54-B9D2-6D52D48EA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98" y="1720057"/>
            <a:ext cx="5759956" cy="4073194"/>
          </a:xfrm>
          <a:prstGeom prst="rect">
            <a:avLst/>
          </a:prstGeom>
        </p:spPr>
      </p:pic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B8DD8A1F-E8E7-47AB-ADF1-6192503C5A6C}"/>
              </a:ext>
            </a:extLst>
          </p:cNvPr>
          <p:cNvGraphicFramePr>
            <a:graphicFrameLocks/>
          </p:cNvGraphicFramePr>
          <p:nvPr/>
        </p:nvGraphicFramePr>
        <p:xfrm>
          <a:off x="81306" y="1460852"/>
          <a:ext cx="6120000" cy="23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2B565EE-2A11-44EA-9023-D22201149C82}"/>
              </a:ext>
            </a:extLst>
          </p:cNvPr>
          <p:cNvSpPr txBox="1"/>
          <p:nvPr/>
        </p:nvSpPr>
        <p:spPr>
          <a:xfrm>
            <a:off x="6314494" y="1890943"/>
            <a:ext cx="37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Počet případů COVID-19 na 100 tis. obyv.</a:t>
            </a:r>
          </a:p>
          <a:p>
            <a:r>
              <a:rPr lang="cs-CZ" sz="1400" dirty="0"/>
              <a:t>04. 11. - 17. 11. 2020</a:t>
            </a:r>
          </a:p>
        </p:txBody>
      </p:sp>
    </p:spTree>
    <p:extLst>
      <p:ext uri="{BB962C8B-B14F-4D97-AF65-F5344CB8AC3E}">
        <p14:creationId xmlns:p14="http://schemas.microsoft.com/office/powerpoint/2010/main" val="1819882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EF58D-4CB5-4DD8-9035-A4159BF8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ZLK</a:t>
            </a:r>
            <a:b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(nově hlášené a aktualizované v posledních 72 hodinách)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38204C-E513-4B85-A934-97657597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D9ECE6A-D957-4742-984D-5275C3917931}"/>
              </a:ext>
            </a:extLst>
          </p:cNvPr>
          <p:cNvSpPr/>
          <p:nvPr/>
        </p:nvSpPr>
        <p:spPr>
          <a:xfrm>
            <a:off x="0" y="5821743"/>
            <a:ext cx="12039203" cy="24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s-CZ" sz="1000" b="1" dirty="0">
                <a:latin typeface="Calibri" panose="020F0502020204030204" pitchFamily="34" charset="0"/>
                <a:ea typeface="Calibri" panose="020F0502020204030204" pitchFamily="34" charset="0"/>
              </a:rPr>
              <a:t>POČET NOVĚ HLÁŠENÝCH PŘÍPADŮ ZA POSLEDNÍCH 72 HODIN KHS DO CFA = POČET NOVĚ HLÁŠENÝCH PŘÍPADŮ DO APLIKACE CFA V POSLEDNÍCH 72 HODINÁCH ZJIŠTENÝCH OD POSLEDNÍ AKTUALIZACE  UDÁLOSTI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40CBD60-8736-4694-A161-06D37F186C6B}"/>
              </a:ext>
            </a:extLst>
          </p:cNvPr>
          <p:cNvSpPr/>
          <p:nvPr/>
        </p:nvSpPr>
        <p:spPr>
          <a:xfrm>
            <a:off x="841829" y="2092799"/>
            <a:ext cx="9376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období nejsou prozatím zaznamenány a hlášeny žádné nové události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8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388F2-EEDA-4B64-980D-C6A85DBE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případů v kategorii 65+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4B1ED9-0327-4254-8730-38557D2AA8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3" y="1335025"/>
            <a:ext cx="9157353" cy="4791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188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EF58D-4CB5-4DD8-9035-A4159BF8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řešené významné události </a:t>
            </a: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řešené od 1. října 2020 – celá ČR (k 18. 11. 2020 11:30)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38204C-E513-4B85-A934-976575976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C8F84B4-B2EA-427F-9D1B-6572A2426FA0}"/>
              </a:ext>
            </a:extLst>
          </p:cNvPr>
          <p:cNvSpPr txBox="1"/>
          <p:nvPr/>
        </p:nvSpPr>
        <p:spPr>
          <a:xfrm>
            <a:off x="9462977" y="1704417"/>
            <a:ext cx="27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   Aktualizace / Nárůst    za posledních 24 hodin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C737B6B-E278-415F-908B-4BC8B4AAFCA4}"/>
              </a:ext>
            </a:extLst>
          </p:cNvPr>
          <p:cNvGraphicFramePr>
            <a:graphicFrameLocks noGrp="1"/>
          </p:cNvGraphicFramePr>
          <p:nvPr/>
        </p:nvGraphicFramePr>
        <p:xfrm>
          <a:off x="1604498" y="965996"/>
          <a:ext cx="7752463" cy="5373074"/>
        </p:xfrm>
        <a:graphic>
          <a:graphicData uri="http://schemas.openxmlformats.org/drawingml/2006/table">
            <a:tbl>
              <a:tblPr/>
              <a:tblGrid>
                <a:gridCol w="3225599">
                  <a:extLst>
                    <a:ext uri="{9D8B030D-6E8A-4147-A177-3AD203B41FA5}">
                      <a16:colId xmlns:a16="http://schemas.microsoft.com/office/drawing/2014/main" val="1689259900"/>
                    </a:ext>
                  </a:extLst>
                </a:gridCol>
                <a:gridCol w="1954387">
                  <a:extLst>
                    <a:ext uri="{9D8B030D-6E8A-4147-A177-3AD203B41FA5}">
                      <a16:colId xmlns:a16="http://schemas.microsoft.com/office/drawing/2014/main" val="3432390918"/>
                    </a:ext>
                  </a:extLst>
                </a:gridCol>
                <a:gridCol w="2572477">
                  <a:extLst>
                    <a:ext uri="{9D8B030D-6E8A-4147-A177-3AD203B41FA5}">
                      <a16:colId xmlns:a16="http://schemas.microsoft.com/office/drawing/2014/main" val="1404372361"/>
                    </a:ext>
                  </a:extLst>
                </a:gridCol>
              </a:tblGrid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zařízení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událostí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nakažených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93091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Zdravotnická zařízení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cs-CZ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6 032 </a:t>
                      </a:r>
                      <a:r>
                        <a:rPr lang="cs-CZ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(+8</a:t>
                      </a: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320446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Zařízení sociálních služeb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 </a:t>
                      </a:r>
                      <a:r>
                        <a:rPr lang="cs-CZ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(+3</a:t>
                      </a: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11 871 </a:t>
                      </a:r>
                      <a:r>
                        <a:rPr lang="cs-CZ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400" b="1" i="0" u="none" strike="noStrike" kern="1200" noProof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+100)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11665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Kulturní akce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056728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(+1)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(+37)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56288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Lázeňská zařízení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14332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Školy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1 705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(+2)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46222"/>
                  </a:ext>
                </a:extLst>
              </a:tr>
              <a:tr h="3546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Školská zařízení (Dětské domovy)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534297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Firmy (Pracoviště)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(+1)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15460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Kritická infrastrukura (ostatní)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(+1)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18916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Věznice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</a:t>
                      </a:r>
                      <a:r>
                        <a:rPr lang="cs-CZ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(+8</a:t>
                      </a:r>
                      <a:r>
                        <a:rPr lang="cs-CZ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66753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Svatby / Pohřby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99900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Státní správa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97681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Společenské akce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84200"/>
                  </a:ext>
                </a:extLst>
              </a:tr>
              <a:tr h="358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1 120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+4)*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22 813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(+157)*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93998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7EBD7B0-1E26-4F81-B6DB-86A13B3DE4E1}"/>
              </a:ext>
            </a:extLst>
          </p:cNvPr>
          <p:cNvSpPr txBox="1"/>
          <p:nvPr/>
        </p:nvSpPr>
        <p:spPr>
          <a:xfrm>
            <a:off x="9462976" y="5560512"/>
            <a:ext cx="2729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* Ubytovací zařízení   </a:t>
            </a:r>
          </a:p>
          <a:p>
            <a:r>
              <a:rPr lang="cs-CZ" b="1" dirty="0">
                <a:solidFill>
                  <a:srgbClr val="C00000"/>
                </a:solidFill>
              </a:rPr>
              <a:t>  (Ubytovny)     2 / 35</a:t>
            </a:r>
          </a:p>
          <a:p>
            <a:r>
              <a:rPr lang="cs-CZ" sz="1200" b="1" dirty="0">
                <a:solidFill>
                  <a:srgbClr val="C00000"/>
                </a:solidFill>
              </a:rPr>
              <a:t>(Započítána v kategorii CELKEM)</a:t>
            </a:r>
            <a:endParaRPr lang="cs-CZ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109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10761-6419-4FD0-B8D2-FE47951D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Počet událostí v ZSS a ZZ podle CFA v jednotlivých krajích </a:t>
            </a:r>
            <a:br>
              <a:rPr lang="cs-CZ" dirty="0"/>
            </a:br>
            <a:r>
              <a:rPr lang="cs-CZ" dirty="0"/>
              <a:t>od 1. října do 18. listopadu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EAC82B1-8177-484C-878C-9444108A8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45396"/>
              </p:ext>
            </p:extLst>
          </p:nvPr>
        </p:nvGraphicFramePr>
        <p:xfrm>
          <a:off x="332819" y="1157751"/>
          <a:ext cx="9885238" cy="5124610"/>
        </p:xfrm>
        <a:graphic>
          <a:graphicData uri="http://schemas.openxmlformats.org/drawingml/2006/table">
            <a:tbl>
              <a:tblPr firstRow="1" firstCol="1" bandRow="1"/>
              <a:tblGrid>
                <a:gridCol w="1883734">
                  <a:extLst>
                    <a:ext uri="{9D8B030D-6E8A-4147-A177-3AD203B41FA5}">
                      <a16:colId xmlns:a16="http://schemas.microsoft.com/office/drawing/2014/main" val="608175933"/>
                    </a:ext>
                  </a:extLst>
                </a:gridCol>
                <a:gridCol w="1999033">
                  <a:extLst>
                    <a:ext uri="{9D8B030D-6E8A-4147-A177-3AD203B41FA5}">
                      <a16:colId xmlns:a16="http://schemas.microsoft.com/office/drawing/2014/main" val="4239472241"/>
                    </a:ext>
                  </a:extLst>
                </a:gridCol>
                <a:gridCol w="2001719">
                  <a:extLst>
                    <a:ext uri="{9D8B030D-6E8A-4147-A177-3AD203B41FA5}">
                      <a16:colId xmlns:a16="http://schemas.microsoft.com/office/drawing/2014/main" val="3885620135"/>
                    </a:ext>
                  </a:extLst>
                </a:gridCol>
                <a:gridCol w="1999033">
                  <a:extLst>
                    <a:ext uri="{9D8B030D-6E8A-4147-A177-3AD203B41FA5}">
                      <a16:colId xmlns:a16="http://schemas.microsoft.com/office/drawing/2014/main" val="3893304010"/>
                    </a:ext>
                  </a:extLst>
                </a:gridCol>
                <a:gridCol w="2001719">
                  <a:extLst>
                    <a:ext uri="{9D8B030D-6E8A-4147-A177-3AD203B41FA5}">
                      <a16:colId xmlns:a16="http://schemas.microsoft.com/office/drawing/2014/main" val="3928252608"/>
                    </a:ext>
                  </a:extLst>
                </a:gridCol>
              </a:tblGrid>
              <a:tr h="1906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Zařízení sociálních služeb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Zdravotnické zařízení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3365006"/>
                  </a:ext>
                </a:extLst>
              </a:tr>
              <a:tr h="1906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Událostí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událostí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případů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60420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Hlavní město Praha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762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47078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Středočeský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3059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19331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Jihočeský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596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710413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Plzeňský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48975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Karlovarský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529"/>
                  </a:ext>
                </a:extLst>
              </a:tr>
              <a:tr h="418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Ústecký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684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636723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Liberecký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232846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Královéhradecký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332703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Pardubický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04073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Kraj Vysočina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494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820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79418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Jihomoravský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1245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1192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24933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Olomoucký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53359"/>
                  </a:ext>
                </a:extLst>
              </a:tr>
              <a:tr h="377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Zlínský kraj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438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25916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Moravskoslezský kraj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1072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631</a:t>
                      </a:r>
                    </a:p>
                  </a:txBody>
                  <a:tcPr marL="47876" marR="478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59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450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FC62B-F4E9-411F-9C0C-42F83F1C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Shrnut</a:t>
            </a:r>
            <a:r>
              <a:rPr lang="cs-CZ" b="1" dirty="0"/>
              <a:t>í aktuální situace v ČR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009DFF-FD12-4143-9EDF-F7E2AF2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54217E-0936-4460-9778-2B488E1503E2}"/>
              </a:ext>
            </a:extLst>
          </p:cNvPr>
          <p:cNvSpPr/>
          <p:nvPr/>
        </p:nvSpPr>
        <p:spPr>
          <a:xfrm>
            <a:off x="186609" y="1812322"/>
            <a:ext cx="9964924" cy="2224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84250" algn="l"/>
                <a:tab pos="139065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Počty nových případů za předchozí den na okresní úrovni (&gt; 90):	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Zlín (125), Brno-Venkov (118), Brno-město (115), Kroměříž (110), Svitavy (103), Havlíčkův Brod (98), Hradec Králové (97), Vsetín (93), Karviná (91), Ostrava-město (90).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30277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FC62B-F4E9-411F-9C0C-42F83F1C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Shrnut</a:t>
            </a:r>
            <a:r>
              <a:rPr lang="cs-CZ" b="1" dirty="0"/>
              <a:t>í aktuální situace v ČR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009DFF-FD12-4143-9EDF-F7E2AF2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8CAC735-A2A5-493D-8E6A-C898494CEE3C}"/>
              </a:ext>
            </a:extLst>
          </p:cNvPr>
          <p:cNvSpPr/>
          <p:nvPr/>
        </p:nvSpPr>
        <p:spPr>
          <a:xfrm>
            <a:off x="71919" y="1647889"/>
            <a:ext cx="10733941" cy="466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 přes pokles případů ve srovnání s čísly minulého týdne i nadále pozorujeme vyšší denní záchyty laboratorně potvrzených případů onemocnění COVID19, které však mají již ve většině krajů sestupný trend a počty nových přírůstků kontinuálně klesají, s občasnými výkyvy směrem nahoru v některých krajích. Aktuálně nejvyšší hodnoty, tj. více než 600 případů denně v průměru posledního týdne (průměrná hodnota za 7 dní), zaznamenáváme i nadále v kraji Středočeském a Moravskoslezském. V Jihomoravském jsou rizikovým faktorem i stále vysoké počty aktuálních hospitalizací, včetně hospitalizací na JIP.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 se týče věkové struktury případů,  i nadále platí, že z větší části jsou případy zaznamenávány u mladší a střední generace, s převážně bezpříznakovým nebo mírným průběhem onemocnění, bohužel však i nadále je zaznamenáván vyšší  počet nově diagnostikovaných případů ve zranitelných/seniorních skupinách obyvatel, kterých je aktuálně v podílu okolo 21 %, vzhledem časté </a:t>
            </a:r>
            <a:r>
              <a:rPr lang="cs-CZ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polymorbiditě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je u této skupiny  vyšší pravděpodobnost hospitalizace, včetně hospitalizací na jednotkách intenzivní péče, tj. pacientů v těžkém stavu. Čísla hospitalizací se však dle současného vývoje zdají jako poměrně stabilizovaná a aktuálně dochází ve většině krajů, k poklesu nebo stagnaci hospitalizací, a to i na jednotkách intenzivní péče.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Výhledově lze očekávat, že hodnoty denních nárůstu budou postupně klesat, v nejbližších dnech se budou pohybovat okolo současných hodnot s možnými mírnými výkyvy směr nahoru i dolů od průměru.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Bohužel i přes příznivá čísla stále pozoruje výraznější výskyty případů ve zdravotnických zařízeních a v zařízeních poskytovatelů sociální služeb, což vyúsťuje nejen ve vyšší počet diagnostikovaných případů u zdravotníků a sociálních pracovníků, ale v případě průniku do domovů pro seniory, také ve zvýšené riziko nových hospitalizací, včetně hospitalizaci v těžkém stavu, jelikož se povětšinou jedná o </a:t>
            </a:r>
            <a:r>
              <a:rPr lang="cs-CZ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polymorbidní</a:t>
            </a: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pacienty, u nichž COVID19 může výrazně zhoršit průběh základního onemocnění a tíži jejich zdravotního stavu.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ts val="1900"/>
              </a:lnSpc>
              <a:spcAft>
                <a:spcPts val="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"/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 aktuálně rizikové s možným vyšším potenciálem šíření lze považovat vzhledem ke struktuře vězněných ze zdravotního hlediska, tj. často zhoršenému zdravotního stavu, výskyty ve věznicích.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algn="just">
              <a:lnSpc>
                <a:spcPts val="1900"/>
              </a:lnSpc>
              <a:spcAft>
                <a:spcPts val="0"/>
              </a:spcAft>
            </a:pPr>
            <a:r>
              <a: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880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261A0F5-6171-453F-B562-4FE8DF505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65281"/>
              </p:ext>
            </p:extLst>
          </p:nvPr>
        </p:nvGraphicFramePr>
        <p:xfrm>
          <a:off x="1237579" y="1110796"/>
          <a:ext cx="8371111" cy="4941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72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7127239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</a:tblGrid>
              <a:tr h="2470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Popis situace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1839729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Německo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+ 17 561 </a:t>
                      </a: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 24 hodin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  <a:tr h="2827672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Rakousko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7.091 </a:t>
                      </a:r>
                      <a:r>
                        <a:rPr lang="cs-CZ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případů za 24 hodin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Burgenland: 171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Kärnten: 438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Niederösterreich: 1.003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Oberösterreich: 1.700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Salzburg: 637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Steiermark: 998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Tirol: 711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Vorarlberg: 218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Wien: 1.215</a:t>
                      </a:r>
                      <a:endParaRPr lang="cs-CZ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733512"/>
                  </a:ext>
                </a:extLst>
              </a:tr>
            </a:tbl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RKI</a:t>
            </a:r>
          </a:p>
        </p:txBody>
      </p:sp>
    </p:spTree>
    <p:extLst>
      <p:ext uri="{BB962C8B-B14F-4D97-AF65-F5344CB8AC3E}">
        <p14:creationId xmlns:p14="http://schemas.microsoft.com/office/powerpoint/2010/main" val="1344316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E5D73-6DFC-4698-AE44-A19B92DC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situace v Německu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14FA7D-3EFF-4D81-A325-F2352DDE8A7C}"/>
              </a:ext>
            </a:extLst>
          </p:cNvPr>
          <p:cNvSpPr/>
          <p:nvPr/>
        </p:nvSpPr>
        <p:spPr>
          <a:xfrm>
            <a:off x="332819" y="643774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Zdroj dat: RKI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6055B6C-8419-4537-B4E5-11FD9CA54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86610"/>
              </p:ext>
            </p:extLst>
          </p:nvPr>
        </p:nvGraphicFramePr>
        <p:xfrm>
          <a:off x="3110320" y="1429756"/>
          <a:ext cx="5159372" cy="44747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49949">
                  <a:extLst>
                    <a:ext uri="{9D8B030D-6E8A-4147-A177-3AD203B41FA5}">
                      <a16:colId xmlns:a16="http://schemas.microsoft.com/office/drawing/2014/main" val="170446132"/>
                    </a:ext>
                  </a:extLst>
                </a:gridCol>
                <a:gridCol w="802153">
                  <a:extLst>
                    <a:ext uri="{9D8B030D-6E8A-4147-A177-3AD203B41FA5}">
                      <a16:colId xmlns:a16="http://schemas.microsoft.com/office/drawing/2014/main" val="1519225938"/>
                    </a:ext>
                  </a:extLst>
                </a:gridCol>
                <a:gridCol w="768180">
                  <a:extLst>
                    <a:ext uri="{9D8B030D-6E8A-4147-A177-3AD203B41FA5}">
                      <a16:colId xmlns:a16="http://schemas.microsoft.com/office/drawing/2014/main" val="498884286"/>
                    </a:ext>
                  </a:extLst>
                </a:gridCol>
                <a:gridCol w="1539090">
                  <a:extLst>
                    <a:ext uri="{9D8B030D-6E8A-4147-A177-3AD203B41FA5}">
                      <a16:colId xmlns:a16="http://schemas.microsoft.com/office/drawing/2014/main" val="3705718938"/>
                    </a:ext>
                  </a:extLst>
                </a:gridCol>
              </a:tblGrid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Spolková země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hodin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dní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dní/100 tisíc obyvatel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023961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Baden-Württem­berg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2.274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14.614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131,7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504523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Bayern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3.559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22.444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415513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1.572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7.855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214,1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2690684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Branden­burg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1.883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74,7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791327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Bremen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1.074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157,7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439352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Hamburg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1.889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102,3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7391529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Hessen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1.567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9.970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158,6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553015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Meck­lenburg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698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43,4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1885143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Nieder­sachsen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7.045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88,1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345304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Nord­rhein-West­falen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4.156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29.598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164,9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1694199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Rhein­land-Pfalz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685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5.724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139,8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0965820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Saarland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1.339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135,7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4698374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Sachsen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808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6.539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160,6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7936611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Sachsen-Anhalt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1.367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62,3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9794838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Schles­wig-Holstein</a:t>
                      </a:r>
                      <a:endParaRPr lang="de-DE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1.435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49,4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6149159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Thüringen</a:t>
                      </a:r>
                      <a:endParaRPr lang="de-DE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2.044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95,8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160650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1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17.561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1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115.518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1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138,9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2789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742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3B65E-61AA-4458-8C6E-17C9CE8F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7denní incidence na 100 tisíc případů - Německo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A2DF85C-2978-4553-B7BA-E498B49BC0C4}"/>
              </a:ext>
            </a:extLst>
          </p:cNvPr>
          <p:cNvSpPr/>
          <p:nvPr/>
        </p:nvSpPr>
        <p:spPr>
          <a:xfrm>
            <a:off x="332819" y="648866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Zdroj dat: RKI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BF7520-4639-400B-8245-00F546983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43" y="979803"/>
            <a:ext cx="7535885" cy="52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990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Obrázek 120" descr="Obsah obrázku text, mapa&#10;&#10;Popis byl vytvořen automaticky">
            <a:extLst>
              <a:ext uri="{FF2B5EF4-FFF2-40B4-BE49-F238E27FC236}">
                <a16:creationId xmlns:a16="http://schemas.microsoft.com/office/drawing/2014/main" id="{302EF2C6-6B34-41C0-B4BC-20F5027D6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66" y="934692"/>
            <a:ext cx="8936749" cy="5445948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aphicFrame>
        <p:nvGraphicFramePr>
          <p:cNvPr id="49" name="Tabulka 48">
            <a:extLst>
              <a:ext uri="{FF2B5EF4-FFF2-40B4-BE49-F238E27FC236}">
                <a16:creationId xmlns:a16="http://schemas.microsoft.com/office/drawing/2014/main" id="{B32ABC4B-95C1-488D-A44A-10715A9C55D9}"/>
              </a:ext>
            </a:extLst>
          </p:cNvPr>
          <p:cNvGraphicFramePr>
            <a:graphicFrameLocks noGrp="1"/>
          </p:cNvGraphicFramePr>
          <p:nvPr/>
        </p:nvGraphicFramePr>
        <p:xfrm>
          <a:off x="4067673" y="2907936"/>
          <a:ext cx="1319824" cy="309804"/>
        </p:xfrm>
        <a:graphic>
          <a:graphicData uri="http://schemas.openxmlformats.org/drawingml/2006/table">
            <a:tbl>
              <a:tblPr/>
              <a:tblGrid>
                <a:gridCol w="1319824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09804">
                <a:tc>
                  <a:txBody>
                    <a:bodyPr/>
                    <a:lstStyle/>
                    <a:p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Erzgebirgskreis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graphicFrame>
        <p:nvGraphicFramePr>
          <p:cNvPr id="50" name="Tabulka 49">
            <a:extLst>
              <a:ext uri="{FF2B5EF4-FFF2-40B4-BE49-F238E27FC236}">
                <a16:creationId xmlns:a16="http://schemas.microsoft.com/office/drawing/2014/main" id="{4CFAF568-CAFD-49DB-84A1-6862BF1996B0}"/>
              </a:ext>
            </a:extLst>
          </p:cNvPr>
          <p:cNvGraphicFramePr>
            <a:graphicFrameLocks noGrp="1"/>
          </p:cNvGraphicFramePr>
          <p:nvPr/>
        </p:nvGraphicFramePr>
        <p:xfrm>
          <a:off x="8418610" y="908204"/>
          <a:ext cx="675825" cy="326767"/>
        </p:xfrm>
        <a:graphic>
          <a:graphicData uri="http://schemas.openxmlformats.org/drawingml/2006/table">
            <a:tbl>
              <a:tblPr/>
              <a:tblGrid>
                <a:gridCol w="675825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26767">
                <a:tc>
                  <a:txBody>
                    <a:bodyPr/>
                    <a:lstStyle/>
                    <a:p>
                      <a:r>
                        <a:rPr lang="cs-CZ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Bautzen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graphicFrame>
        <p:nvGraphicFramePr>
          <p:cNvPr id="51" name="Tabulka 50">
            <a:extLst>
              <a:ext uri="{FF2B5EF4-FFF2-40B4-BE49-F238E27FC236}">
                <a16:creationId xmlns:a16="http://schemas.microsoft.com/office/drawing/2014/main" id="{DEA18AE1-1D86-4697-89D8-047E7CDCB2A5}"/>
              </a:ext>
            </a:extLst>
          </p:cNvPr>
          <p:cNvGraphicFramePr>
            <a:graphicFrameLocks noGrp="1"/>
          </p:cNvGraphicFramePr>
          <p:nvPr/>
        </p:nvGraphicFramePr>
        <p:xfrm>
          <a:off x="6157558" y="1248598"/>
          <a:ext cx="1523458" cy="615315"/>
        </p:xfrm>
        <a:graphic>
          <a:graphicData uri="http://schemas.openxmlformats.org/drawingml/2006/table">
            <a:tbl>
              <a:tblPr/>
              <a:tblGrid>
                <a:gridCol w="1523458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90496">
                <a:tc>
                  <a:txBody>
                    <a:bodyPr/>
                    <a:lstStyle/>
                    <a:p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Sächsische Schweiz-Osterzgebirge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graphicFrame>
        <p:nvGraphicFramePr>
          <p:cNvPr id="52" name="Tabulka 51">
            <a:extLst>
              <a:ext uri="{FF2B5EF4-FFF2-40B4-BE49-F238E27FC236}">
                <a16:creationId xmlns:a16="http://schemas.microsoft.com/office/drawing/2014/main" id="{C0CE65DB-3DF2-494B-AD00-EA23EB3C7D69}"/>
              </a:ext>
            </a:extLst>
          </p:cNvPr>
          <p:cNvGraphicFramePr>
            <a:graphicFrameLocks noGrp="1"/>
          </p:cNvGraphicFramePr>
          <p:nvPr/>
        </p:nvGraphicFramePr>
        <p:xfrm>
          <a:off x="5243911" y="1822018"/>
          <a:ext cx="1106457" cy="309804"/>
        </p:xfrm>
        <a:graphic>
          <a:graphicData uri="http://schemas.openxmlformats.org/drawingml/2006/table">
            <a:tbl>
              <a:tblPr/>
              <a:tblGrid>
                <a:gridCol w="1106457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309804">
                <a:tc>
                  <a:txBody>
                    <a:bodyPr/>
                    <a:lstStyle/>
                    <a:p>
                      <a:r>
                        <a:rPr lang="de-DE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Mittelsachsen</a:t>
                      </a:r>
                      <a:endParaRPr lang="de-DE" sz="1200" b="1" noProof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sp>
        <p:nvSpPr>
          <p:cNvPr id="53" name="TextovéPole 52">
            <a:extLst>
              <a:ext uri="{FF2B5EF4-FFF2-40B4-BE49-F238E27FC236}">
                <a16:creationId xmlns:a16="http://schemas.microsoft.com/office/drawing/2014/main" id="{150920C0-789F-4E64-98A6-9D5374250351}"/>
              </a:ext>
            </a:extLst>
          </p:cNvPr>
          <p:cNvSpPr txBox="1"/>
          <p:nvPr/>
        </p:nvSpPr>
        <p:spPr>
          <a:xfrm>
            <a:off x="7248526" y="1392899"/>
            <a:ext cx="864982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19/2 537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2EB2B37D-BCE9-4ED1-B761-587533199250}"/>
              </a:ext>
            </a:extLst>
          </p:cNvPr>
          <p:cNvSpPr txBox="1"/>
          <p:nvPr/>
        </p:nvSpPr>
        <p:spPr>
          <a:xfrm>
            <a:off x="7248526" y="1642577"/>
            <a:ext cx="864981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228,4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609B406A-2BAD-4892-AC3F-98D641BED17E}"/>
              </a:ext>
            </a:extLst>
          </p:cNvPr>
          <p:cNvSpPr txBox="1"/>
          <p:nvPr/>
        </p:nvSpPr>
        <p:spPr>
          <a:xfrm>
            <a:off x="5504436" y="2064478"/>
            <a:ext cx="878284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92/2 646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CF4579D3-B880-41A6-98EB-31BDB60D58D8}"/>
              </a:ext>
            </a:extLst>
          </p:cNvPr>
          <p:cNvSpPr txBox="1"/>
          <p:nvPr/>
        </p:nvSpPr>
        <p:spPr>
          <a:xfrm>
            <a:off x="5504436" y="2314156"/>
            <a:ext cx="878284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192,0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913270D1-08E9-4994-95E3-A2BAD517033B}"/>
              </a:ext>
            </a:extLst>
          </p:cNvPr>
          <p:cNvSpPr txBox="1"/>
          <p:nvPr/>
        </p:nvSpPr>
        <p:spPr>
          <a:xfrm>
            <a:off x="4413597" y="3127526"/>
            <a:ext cx="914863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79/5 927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22B67D1-F9C6-4947-8714-BAF9E7B9AF69}"/>
              </a:ext>
            </a:extLst>
          </p:cNvPr>
          <p:cNvSpPr txBox="1"/>
          <p:nvPr/>
        </p:nvSpPr>
        <p:spPr>
          <a:xfrm>
            <a:off x="4413598" y="3383387"/>
            <a:ext cx="914862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251,4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F59B0AE-C7AF-48C3-A4C0-6EDEA3ECE765}"/>
              </a:ext>
            </a:extLst>
          </p:cNvPr>
          <p:cNvSpPr txBox="1"/>
          <p:nvPr/>
        </p:nvSpPr>
        <p:spPr>
          <a:xfrm>
            <a:off x="8360800" y="1141523"/>
            <a:ext cx="884714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dirty="0">
                <a:solidFill>
                  <a:srgbClr val="C00000"/>
                </a:solidFill>
                <a:latin typeface="Segoe UI"/>
              </a:rPr>
              <a:t>148/4 223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C2CE99D5-6ED3-40B1-B52C-B2B1593BF55F}"/>
              </a:ext>
            </a:extLst>
          </p:cNvPr>
          <p:cNvSpPr txBox="1"/>
          <p:nvPr/>
        </p:nvSpPr>
        <p:spPr>
          <a:xfrm>
            <a:off x="8352094" y="1391201"/>
            <a:ext cx="89342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b="1" dirty="0">
                <a:solidFill>
                  <a:srgbClr val="C00000"/>
                </a:solidFill>
                <a:latin typeface="Segoe UI"/>
              </a:rPr>
              <a:t>330,3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4F55EBCC-B69C-468F-BC83-490DFBFBAB9C}"/>
              </a:ext>
            </a:extLst>
          </p:cNvPr>
          <p:cNvGrpSpPr/>
          <p:nvPr/>
        </p:nvGrpSpPr>
        <p:grpSpPr>
          <a:xfrm>
            <a:off x="2115756" y="3570002"/>
            <a:ext cx="1648763" cy="705142"/>
            <a:chOff x="7024865" y="1130620"/>
            <a:chExt cx="2220138" cy="980063"/>
          </a:xfrm>
        </p:grpSpPr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D9881CF7-4424-4519-8776-D88B443A5C95}"/>
                </a:ext>
              </a:extLst>
            </p:cNvPr>
            <p:cNvSpPr txBox="1"/>
            <p:nvPr/>
          </p:nvSpPr>
          <p:spPr>
            <a:xfrm>
              <a:off x="7539292" y="1790670"/>
              <a:ext cx="1171155" cy="32001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104,9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6F5B768E-83FA-430F-B055-7E5BCAF1EE24}"/>
                </a:ext>
              </a:extLst>
            </p:cNvPr>
            <p:cNvSpPr txBox="1"/>
            <p:nvPr/>
          </p:nvSpPr>
          <p:spPr>
            <a:xfrm>
              <a:off x="7539695" y="1472841"/>
              <a:ext cx="1170752" cy="3200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55/1 905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7A4CEBB9-50BB-4014-A785-98FC09BE39C2}"/>
                </a:ext>
              </a:extLst>
            </p:cNvPr>
            <p:cNvSpPr txBox="1"/>
            <p:nvPr/>
          </p:nvSpPr>
          <p:spPr>
            <a:xfrm>
              <a:off x="7024865" y="1130620"/>
              <a:ext cx="2220138" cy="38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Vogtlandkreis</a:t>
              </a:r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71D473E5-D3D9-49D6-99D6-533FF2F9766D}"/>
              </a:ext>
            </a:extLst>
          </p:cNvPr>
          <p:cNvGrpSpPr/>
          <p:nvPr/>
        </p:nvGrpSpPr>
        <p:grpSpPr>
          <a:xfrm>
            <a:off x="1465049" y="4090348"/>
            <a:ext cx="808286" cy="766892"/>
            <a:chOff x="6465841" y="1875560"/>
            <a:chExt cx="952180" cy="1079345"/>
          </a:xfrm>
        </p:grpSpPr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1C3DB62B-96FC-4025-B6E4-EBCFF22678F7}"/>
                </a:ext>
              </a:extLst>
            </p:cNvPr>
            <p:cNvSpPr txBox="1"/>
            <p:nvPr/>
          </p:nvSpPr>
          <p:spPr>
            <a:xfrm>
              <a:off x="6465841" y="2600232"/>
              <a:ext cx="937591" cy="35467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164,6</a:t>
              </a:r>
            </a:p>
          </p:txBody>
        </p:sp>
        <p:sp>
          <p:nvSpPr>
            <p:cNvPr id="67" name="TextovéPole 66">
              <a:extLst>
                <a:ext uri="{FF2B5EF4-FFF2-40B4-BE49-F238E27FC236}">
                  <a16:creationId xmlns:a16="http://schemas.microsoft.com/office/drawing/2014/main" id="{29D3111A-3AD3-4CD4-A2E5-91CBEF307303}"/>
                </a:ext>
              </a:extLst>
            </p:cNvPr>
            <p:cNvSpPr txBox="1"/>
            <p:nvPr/>
          </p:nvSpPr>
          <p:spPr>
            <a:xfrm>
              <a:off x="6465844" y="2215230"/>
              <a:ext cx="952177" cy="3778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15/1 003</a:t>
              </a:r>
            </a:p>
          </p:txBody>
        </p: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76C5B9AD-AA86-417F-8D41-91C54015278F}"/>
                </a:ext>
              </a:extLst>
            </p:cNvPr>
            <p:cNvSpPr txBox="1"/>
            <p:nvPr/>
          </p:nvSpPr>
          <p:spPr>
            <a:xfrm>
              <a:off x="6481397" y="1875560"/>
              <a:ext cx="914004" cy="3898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Hof</a:t>
              </a:r>
            </a:p>
          </p:txBody>
        </p: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9E64ABEC-7891-4D26-88EA-9219C54B1B9A}"/>
              </a:ext>
            </a:extLst>
          </p:cNvPr>
          <p:cNvGrpSpPr/>
          <p:nvPr/>
        </p:nvGrpSpPr>
        <p:grpSpPr>
          <a:xfrm>
            <a:off x="1357341" y="970368"/>
            <a:ext cx="2710332" cy="511405"/>
            <a:chOff x="9882977" y="1817582"/>
            <a:chExt cx="2066551" cy="479115"/>
          </a:xfrm>
        </p:grpSpPr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FDD82E1F-FFA5-4EFA-B13F-7418AD3D7228}"/>
                </a:ext>
              </a:extLst>
            </p:cNvPr>
            <p:cNvSpPr txBox="1"/>
            <p:nvPr/>
          </p:nvSpPr>
          <p:spPr>
            <a:xfrm>
              <a:off x="9882977" y="1817582"/>
              <a:ext cx="2066549" cy="2595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přírůstek /celkem pozitivních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DC25180C-0701-4E76-8E5B-B3CEC92C443C}"/>
                </a:ext>
              </a:extLst>
            </p:cNvPr>
            <p:cNvSpPr txBox="1"/>
            <p:nvPr/>
          </p:nvSpPr>
          <p:spPr>
            <a:xfrm>
              <a:off x="9882977" y="2060607"/>
              <a:ext cx="2066551" cy="23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incidence 7 dní/100 000 obyvatel</a:t>
              </a:r>
            </a:p>
          </p:txBody>
        </p: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1358359A-50D9-41CF-A9FC-F13B76356811}"/>
              </a:ext>
            </a:extLst>
          </p:cNvPr>
          <p:cNvGrpSpPr/>
          <p:nvPr/>
        </p:nvGrpSpPr>
        <p:grpSpPr>
          <a:xfrm>
            <a:off x="3205734" y="5497160"/>
            <a:ext cx="1366681" cy="745451"/>
            <a:chOff x="3084059" y="4160015"/>
            <a:chExt cx="1147387" cy="745451"/>
          </a:xfrm>
        </p:grpSpPr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F9E3FB84-193C-4BEE-8CC2-6BE6EF90A654}"/>
                </a:ext>
              </a:extLst>
            </p:cNvPr>
            <p:cNvSpPr txBox="1"/>
            <p:nvPr/>
          </p:nvSpPr>
          <p:spPr>
            <a:xfrm>
              <a:off x="3084059" y="4628467"/>
              <a:ext cx="114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Cheb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11198E5F-60F9-4C34-A7AA-55432D400E9A}"/>
                </a:ext>
              </a:extLst>
            </p:cNvPr>
            <p:cNvSpPr txBox="1"/>
            <p:nvPr/>
          </p:nvSpPr>
          <p:spPr>
            <a:xfrm>
              <a:off x="3387416" y="4160015"/>
              <a:ext cx="619593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5/2 712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7C3F9CF5-49B6-4D1E-AE57-13B007B3F23C}"/>
                </a:ext>
              </a:extLst>
            </p:cNvPr>
            <p:cNvSpPr txBox="1"/>
            <p:nvPr/>
          </p:nvSpPr>
          <p:spPr>
            <a:xfrm>
              <a:off x="3379361" y="4419364"/>
              <a:ext cx="627647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233,5</a:t>
              </a:r>
            </a:p>
          </p:txBody>
        </p:sp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CDACBA7E-E4BD-46DF-B182-BB1700924456}"/>
              </a:ext>
            </a:extLst>
          </p:cNvPr>
          <p:cNvGrpSpPr/>
          <p:nvPr/>
        </p:nvGrpSpPr>
        <p:grpSpPr>
          <a:xfrm>
            <a:off x="3198439" y="4485068"/>
            <a:ext cx="1459925" cy="741334"/>
            <a:chOff x="9438593" y="2676521"/>
            <a:chExt cx="1366892" cy="875806"/>
          </a:xfrm>
        </p:grpSpPr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C4C2398F-CD18-40EA-8498-3C98AAE1C684}"/>
                </a:ext>
              </a:extLst>
            </p:cNvPr>
            <p:cNvSpPr txBox="1"/>
            <p:nvPr/>
          </p:nvSpPr>
          <p:spPr>
            <a:xfrm>
              <a:off x="9676563" y="2676521"/>
              <a:ext cx="780833" cy="309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/>
                <a:t>3/3 114</a:t>
              </a:r>
              <a:endPara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E673F6F3-08EC-414C-8C29-8A13DF94EB39}"/>
                </a:ext>
              </a:extLst>
            </p:cNvPr>
            <p:cNvSpPr txBox="1"/>
            <p:nvPr/>
          </p:nvSpPr>
          <p:spPr>
            <a:xfrm>
              <a:off x="9670238" y="2976404"/>
              <a:ext cx="787158" cy="3090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250,5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65C1508E-F8C6-4A25-9577-EFAF42A3050E}"/>
                </a:ext>
              </a:extLst>
            </p:cNvPr>
            <p:cNvSpPr txBox="1"/>
            <p:nvPr/>
          </p:nvSpPr>
          <p:spPr>
            <a:xfrm>
              <a:off x="9438593" y="3225081"/>
              <a:ext cx="1366892" cy="327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Sokolov</a:t>
              </a:r>
            </a:p>
          </p:txBody>
        </p:sp>
      </p:grp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00BB3E43-E1F6-4D09-AECF-1DC2FCB02C61}"/>
              </a:ext>
            </a:extLst>
          </p:cNvPr>
          <p:cNvGrpSpPr/>
          <p:nvPr/>
        </p:nvGrpSpPr>
        <p:grpSpPr>
          <a:xfrm>
            <a:off x="4381450" y="4595438"/>
            <a:ext cx="1503034" cy="794471"/>
            <a:chOff x="10414751" y="2044919"/>
            <a:chExt cx="1561504" cy="938583"/>
          </a:xfrm>
        </p:grpSpPr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69928173-BE3A-4809-B6FF-F663B8DD88EC}"/>
                </a:ext>
              </a:extLst>
            </p:cNvPr>
            <p:cNvSpPr txBox="1"/>
            <p:nvPr/>
          </p:nvSpPr>
          <p:spPr>
            <a:xfrm>
              <a:off x="10751746" y="2044919"/>
              <a:ext cx="871477" cy="309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4/3 779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A6A8E013-22E1-491C-9F00-6416C477175F}"/>
                </a:ext>
              </a:extLst>
            </p:cNvPr>
            <p:cNvSpPr txBox="1"/>
            <p:nvPr/>
          </p:nvSpPr>
          <p:spPr>
            <a:xfrm>
              <a:off x="10751744" y="2348860"/>
              <a:ext cx="876655" cy="3090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243,9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04BD132-9951-47E7-8178-2227698ECE6F}"/>
                </a:ext>
              </a:extLst>
            </p:cNvPr>
            <p:cNvSpPr txBox="1"/>
            <p:nvPr/>
          </p:nvSpPr>
          <p:spPr>
            <a:xfrm>
              <a:off x="10414751" y="2656257"/>
              <a:ext cx="1561504" cy="32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Karlovy Vary</a:t>
              </a:r>
            </a:p>
          </p:txBody>
        </p:sp>
      </p:grpSp>
      <p:grpSp>
        <p:nvGrpSpPr>
          <p:cNvPr id="84" name="Skupina 83">
            <a:extLst>
              <a:ext uri="{FF2B5EF4-FFF2-40B4-BE49-F238E27FC236}">
                <a16:creationId xmlns:a16="http://schemas.microsoft.com/office/drawing/2014/main" id="{EBE63FA9-D70C-48F1-ABD2-A216414758CE}"/>
              </a:ext>
            </a:extLst>
          </p:cNvPr>
          <p:cNvGrpSpPr/>
          <p:nvPr/>
        </p:nvGrpSpPr>
        <p:grpSpPr>
          <a:xfrm>
            <a:off x="4871028" y="3690120"/>
            <a:ext cx="1718895" cy="746008"/>
            <a:chOff x="6895582" y="4828086"/>
            <a:chExt cx="1507295" cy="746008"/>
          </a:xfrm>
        </p:grpSpPr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2F2469F5-C4FE-4A33-B320-02CFFF573ACA}"/>
                </a:ext>
              </a:extLst>
            </p:cNvPr>
            <p:cNvSpPr txBox="1"/>
            <p:nvPr/>
          </p:nvSpPr>
          <p:spPr>
            <a:xfrm>
              <a:off x="7173725" y="4828086"/>
              <a:ext cx="788257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47/5 183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CE6BE441-51CF-4766-9681-34A4B6EF20BC}"/>
                </a:ext>
              </a:extLst>
            </p:cNvPr>
            <p:cNvSpPr txBox="1"/>
            <p:nvPr/>
          </p:nvSpPr>
          <p:spPr>
            <a:xfrm>
              <a:off x="7173725" y="5097014"/>
              <a:ext cx="788257" cy="2302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315,3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D8AA33DF-B1B1-493B-8AF6-DA4BF90C5401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Chomutov</a:t>
              </a:r>
            </a:p>
          </p:txBody>
        </p:sp>
      </p:grpSp>
      <p:grpSp>
        <p:nvGrpSpPr>
          <p:cNvPr id="88" name="Skupina 87">
            <a:extLst>
              <a:ext uri="{FF2B5EF4-FFF2-40B4-BE49-F238E27FC236}">
                <a16:creationId xmlns:a16="http://schemas.microsoft.com/office/drawing/2014/main" id="{366A83FF-C023-4DED-940E-E6F94AB7874B}"/>
              </a:ext>
            </a:extLst>
          </p:cNvPr>
          <p:cNvGrpSpPr/>
          <p:nvPr/>
        </p:nvGrpSpPr>
        <p:grpSpPr>
          <a:xfrm>
            <a:off x="5690566" y="3366142"/>
            <a:ext cx="2043410" cy="750236"/>
            <a:chOff x="7952414" y="2045381"/>
            <a:chExt cx="1507295" cy="750236"/>
          </a:xfrm>
        </p:grpSpPr>
        <p:grpSp>
          <p:nvGrpSpPr>
            <p:cNvPr id="89" name="Skupina 88">
              <a:extLst>
                <a:ext uri="{FF2B5EF4-FFF2-40B4-BE49-F238E27FC236}">
                  <a16:creationId xmlns:a16="http://schemas.microsoft.com/office/drawing/2014/main" id="{E13EB885-F956-434C-8EF9-4563FE3967BC}"/>
                </a:ext>
              </a:extLst>
            </p:cNvPr>
            <p:cNvGrpSpPr/>
            <p:nvPr/>
          </p:nvGrpSpPr>
          <p:grpSpPr>
            <a:xfrm>
              <a:off x="8391406" y="2045381"/>
              <a:ext cx="629318" cy="523477"/>
              <a:chOff x="9944576" y="3519611"/>
              <a:chExt cx="600413" cy="434700"/>
            </a:xfrm>
          </p:grpSpPr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E91FE31E-DA98-4903-8084-E0BF8121019E}"/>
                  </a:ext>
                </a:extLst>
              </p:cNvPr>
              <p:cNvSpPr txBox="1"/>
              <p:nvPr/>
            </p:nvSpPr>
            <p:spPr>
              <a:xfrm>
                <a:off x="9944581" y="3519611"/>
                <a:ext cx="600408" cy="21724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52/3 902</a:t>
                </a:r>
                <a:endPara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DA76E804-0C7A-4260-9454-D6C79FA262CF}"/>
                  </a:ext>
                </a:extLst>
              </p:cNvPr>
              <p:cNvSpPr txBox="1"/>
              <p:nvPr/>
            </p:nvSpPr>
            <p:spPr>
              <a:xfrm>
                <a:off x="9944576" y="3737069"/>
                <a:ext cx="600408" cy="2172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325,0</a:t>
                </a:r>
              </a:p>
            </p:txBody>
          </p:sp>
        </p:grp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6781CD17-61B0-4C8C-BBF4-EBEDB47485BC}"/>
                </a:ext>
              </a:extLst>
            </p:cNvPr>
            <p:cNvSpPr txBox="1"/>
            <p:nvPr/>
          </p:nvSpPr>
          <p:spPr>
            <a:xfrm>
              <a:off x="7952414" y="251861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Most</a:t>
              </a: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934780A-C2B9-4B4F-B28F-1AC0DB1AB885}"/>
              </a:ext>
            </a:extLst>
          </p:cNvPr>
          <p:cNvGrpSpPr/>
          <p:nvPr/>
        </p:nvGrpSpPr>
        <p:grpSpPr>
          <a:xfrm>
            <a:off x="6488600" y="2615417"/>
            <a:ext cx="1064347" cy="773719"/>
            <a:chOff x="6732640" y="2787030"/>
            <a:chExt cx="1064347" cy="773719"/>
          </a:xfrm>
        </p:grpSpPr>
        <p:sp>
          <p:nvSpPr>
            <p:cNvPr id="94" name="TextovéPole 93">
              <a:extLst>
                <a:ext uri="{FF2B5EF4-FFF2-40B4-BE49-F238E27FC236}">
                  <a16:creationId xmlns:a16="http://schemas.microsoft.com/office/drawing/2014/main" id="{26D36EA4-2167-4843-AC28-4FD580CE0095}"/>
                </a:ext>
              </a:extLst>
            </p:cNvPr>
            <p:cNvSpPr txBox="1"/>
            <p:nvPr/>
          </p:nvSpPr>
          <p:spPr>
            <a:xfrm>
              <a:off x="6732640" y="2787030"/>
              <a:ext cx="835110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noProof="0" dirty="0">
                  <a:solidFill>
                    <a:srgbClr val="FFFFFF"/>
                  </a:solidFill>
                  <a:latin typeface="Segoe UI"/>
                </a:rPr>
                <a:t>55/4 018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03E0E137-5364-4096-86A1-5415AB2F4AA4}"/>
                </a:ext>
              </a:extLst>
            </p:cNvPr>
            <p:cNvSpPr txBox="1"/>
            <p:nvPr/>
          </p:nvSpPr>
          <p:spPr>
            <a:xfrm>
              <a:off x="6732641" y="3047810"/>
              <a:ext cx="835110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389,7</a:t>
              </a: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320FE6F6-5B60-4005-8579-4AEBFBC84BEF}"/>
                </a:ext>
              </a:extLst>
            </p:cNvPr>
            <p:cNvSpPr txBox="1"/>
            <p:nvPr/>
          </p:nvSpPr>
          <p:spPr>
            <a:xfrm>
              <a:off x="6820591" y="3283750"/>
              <a:ext cx="976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Teplice</a:t>
              </a:r>
            </a:p>
          </p:txBody>
        </p:sp>
      </p:grpSp>
      <p:grpSp>
        <p:nvGrpSpPr>
          <p:cNvPr id="97" name="Skupina 96">
            <a:extLst>
              <a:ext uri="{FF2B5EF4-FFF2-40B4-BE49-F238E27FC236}">
                <a16:creationId xmlns:a16="http://schemas.microsoft.com/office/drawing/2014/main" id="{A8502A9C-45DE-4D40-A0D5-ED0344C5F53F}"/>
              </a:ext>
            </a:extLst>
          </p:cNvPr>
          <p:cNvGrpSpPr/>
          <p:nvPr/>
        </p:nvGrpSpPr>
        <p:grpSpPr>
          <a:xfrm>
            <a:off x="7079334" y="2361047"/>
            <a:ext cx="1413374" cy="964754"/>
            <a:chOff x="9603065" y="3451429"/>
            <a:chExt cx="1507295" cy="964754"/>
          </a:xfrm>
        </p:grpSpPr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EF392729-D51E-43E9-B739-377A2FCAA17E}"/>
                </a:ext>
              </a:extLst>
            </p:cNvPr>
            <p:cNvSpPr txBox="1"/>
            <p:nvPr/>
          </p:nvSpPr>
          <p:spPr>
            <a:xfrm>
              <a:off x="9989546" y="3451429"/>
              <a:ext cx="865656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46/4 872</a:t>
              </a:r>
            </a:p>
          </p:txBody>
        </p:sp>
        <p:sp>
          <p:nvSpPr>
            <p:cNvPr id="99" name="TextovéPole 98">
              <a:extLst>
                <a:ext uri="{FF2B5EF4-FFF2-40B4-BE49-F238E27FC236}">
                  <a16:creationId xmlns:a16="http://schemas.microsoft.com/office/drawing/2014/main" id="{81E6DB8B-2291-49D8-832F-5ECB1AB385B8}"/>
                </a:ext>
              </a:extLst>
            </p:cNvPr>
            <p:cNvSpPr txBox="1"/>
            <p:nvPr/>
          </p:nvSpPr>
          <p:spPr>
            <a:xfrm>
              <a:off x="9989546" y="3713102"/>
              <a:ext cx="865656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373,7</a:t>
              </a:r>
            </a:p>
          </p:txBody>
        </p:sp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99C6C28B-67F8-420D-8853-4E9DE1D73112}"/>
                </a:ext>
              </a:extLst>
            </p:cNvPr>
            <p:cNvSpPr txBox="1"/>
            <p:nvPr/>
          </p:nvSpPr>
          <p:spPr>
            <a:xfrm>
              <a:off x="9603065" y="3954518"/>
              <a:ext cx="1507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Ústí</a:t>
              </a:r>
              <a:b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n/Labem</a:t>
              </a:r>
            </a:p>
          </p:txBody>
        </p:sp>
      </p:grpSp>
      <p:grpSp>
        <p:nvGrpSpPr>
          <p:cNvPr id="101" name="Skupina 100">
            <a:extLst>
              <a:ext uri="{FF2B5EF4-FFF2-40B4-BE49-F238E27FC236}">
                <a16:creationId xmlns:a16="http://schemas.microsoft.com/office/drawing/2014/main" id="{14010AD9-F23C-4D00-9089-F6532E49DD6D}"/>
              </a:ext>
            </a:extLst>
          </p:cNvPr>
          <p:cNvGrpSpPr/>
          <p:nvPr/>
        </p:nvGrpSpPr>
        <p:grpSpPr>
          <a:xfrm>
            <a:off x="7619704" y="1811611"/>
            <a:ext cx="1856864" cy="796433"/>
            <a:chOff x="10422152" y="2818287"/>
            <a:chExt cx="1507295" cy="796433"/>
          </a:xfrm>
        </p:grpSpPr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93BE8060-A228-4E87-AD20-5B9618C710F5}"/>
                </a:ext>
              </a:extLst>
            </p:cNvPr>
            <p:cNvSpPr txBox="1"/>
            <p:nvPr/>
          </p:nvSpPr>
          <p:spPr>
            <a:xfrm>
              <a:off x="10849254" y="2818287"/>
              <a:ext cx="653092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57/4 447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3" name="TextovéPole 102">
              <a:extLst>
                <a:ext uri="{FF2B5EF4-FFF2-40B4-BE49-F238E27FC236}">
                  <a16:creationId xmlns:a16="http://schemas.microsoft.com/office/drawing/2014/main" id="{1F061207-6370-46C1-8098-1CEE2F418122}"/>
                </a:ext>
              </a:extLst>
            </p:cNvPr>
            <p:cNvSpPr txBox="1"/>
            <p:nvPr/>
          </p:nvSpPr>
          <p:spPr>
            <a:xfrm>
              <a:off x="10849254" y="3081897"/>
              <a:ext cx="65309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473,2</a:t>
              </a:r>
            </a:p>
          </p:txBody>
        </p:sp>
        <p:sp>
          <p:nvSpPr>
            <p:cNvPr id="104" name="TextovéPole 103">
              <a:extLst>
                <a:ext uri="{FF2B5EF4-FFF2-40B4-BE49-F238E27FC236}">
                  <a16:creationId xmlns:a16="http://schemas.microsoft.com/office/drawing/2014/main" id="{62CCD16F-BE48-45CC-941A-68CC8A65AC1A}"/>
                </a:ext>
              </a:extLst>
            </p:cNvPr>
            <p:cNvSpPr txBox="1"/>
            <p:nvPr/>
          </p:nvSpPr>
          <p:spPr>
            <a:xfrm>
              <a:off x="10422152" y="3337721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Děčín</a:t>
              </a:r>
            </a:p>
          </p:txBody>
        </p:sp>
      </p:grpSp>
      <p:graphicFrame>
        <p:nvGraphicFramePr>
          <p:cNvPr id="110" name="Tabulka 109">
            <a:extLst>
              <a:ext uri="{FF2B5EF4-FFF2-40B4-BE49-F238E27FC236}">
                <a16:creationId xmlns:a16="http://schemas.microsoft.com/office/drawing/2014/main" id="{BEE2F9EE-58B9-4E5D-B8FC-BFA8A1B2C828}"/>
              </a:ext>
            </a:extLst>
          </p:cNvPr>
          <p:cNvGraphicFramePr>
            <a:graphicFrameLocks noGrp="1"/>
          </p:cNvGraphicFramePr>
          <p:nvPr/>
        </p:nvGraphicFramePr>
        <p:xfrm>
          <a:off x="9459436" y="906090"/>
          <a:ext cx="564140" cy="261609"/>
        </p:xfrm>
        <a:graphic>
          <a:graphicData uri="http://schemas.openxmlformats.org/drawingml/2006/table">
            <a:tbl>
              <a:tblPr/>
              <a:tblGrid>
                <a:gridCol w="564140">
                  <a:extLst>
                    <a:ext uri="{9D8B030D-6E8A-4147-A177-3AD203B41FA5}">
                      <a16:colId xmlns:a16="http://schemas.microsoft.com/office/drawing/2014/main" val="467318390"/>
                    </a:ext>
                  </a:extLst>
                </a:gridCol>
              </a:tblGrid>
              <a:tr h="261609">
                <a:tc>
                  <a:txBody>
                    <a:bodyPr/>
                    <a:lstStyle/>
                    <a:p>
                      <a:r>
                        <a:rPr lang="de-DE" sz="1200" b="1" noProof="0" dirty="0">
                          <a:solidFill>
                            <a:schemeClr val="tx1"/>
                          </a:solidFill>
                          <a:effectLst/>
                        </a:rPr>
                        <a:t>Görlitz</a:t>
                      </a:r>
                    </a:p>
                  </a:txBody>
                  <a:tcPr marL="19050" marR="19050" marT="19050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861157"/>
                  </a:ext>
                </a:extLst>
              </a:tr>
            </a:tbl>
          </a:graphicData>
        </a:graphic>
      </p:graphicFrame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13D0DF0C-332E-47DA-801B-D67C432E6756}"/>
              </a:ext>
            </a:extLst>
          </p:cNvPr>
          <p:cNvSpPr txBox="1"/>
          <p:nvPr/>
        </p:nvSpPr>
        <p:spPr>
          <a:xfrm>
            <a:off x="9330423" y="1168906"/>
            <a:ext cx="881361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8/2 956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A2589391-8426-45DC-81C7-5E0712C523A4}"/>
              </a:ext>
            </a:extLst>
          </p:cNvPr>
          <p:cNvSpPr txBox="1"/>
          <p:nvPr/>
        </p:nvSpPr>
        <p:spPr>
          <a:xfrm>
            <a:off x="9330423" y="1418584"/>
            <a:ext cx="881361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229,9</a:t>
            </a:r>
          </a:p>
        </p:txBody>
      </p: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AF48EBF8-90E0-4C4B-8BF1-18F35B6D9577}"/>
              </a:ext>
            </a:extLst>
          </p:cNvPr>
          <p:cNvGrpSpPr/>
          <p:nvPr/>
        </p:nvGrpSpPr>
        <p:grpSpPr>
          <a:xfrm>
            <a:off x="8526086" y="2819523"/>
            <a:ext cx="1856864" cy="796433"/>
            <a:chOff x="10422152" y="2818287"/>
            <a:chExt cx="1507295" cy="796433"/>
          </a:xfrm>
        </p:grpSpPr>
        <p:sp>
          <p:nvSpPr>
            <p:cNvPr id="127" name="TextovéPole 126">
              <a:extLst>
                <a:ext uri="{FF2B5EF4-FFF2-40B4-BE49-F238E27FC236}">
                  <a16:creationId xmlns:a16="http://schemas.microsoft.com/office/drawing/2014/main" id="{62D85DFA-A277-4D30-8C9D-600AF79065CF}"/>
                </a:ext>
              </a:extLst>
            </p:cNvPr>
            <p:cNvSpPr txBox="1"/>
            <p:nvPr/>
          </p:nvSpPr>
          <p:spPr>
            <a:xfrm>
              <a:off x="10849254" y="2818287"/>
              <a:ext cx="653092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8/3 553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" name="TextovéPole 127">
              <a:extLst>
                <a:ext uri="{FF2B5EF4-FFF2-40B4-BE49-F238E27FC236}">
                  <a16:creationId xmlns:a16="http://schemas.microsoft.com/office/drawing/2014/main" id="{5D8FE33A-8004-4F4F-B090-7DE1969DA242}"/>
                </a:ext>
              </a:extLst>
            </p:cNvPr>
            <p:cNvSpPr txBox="1"/>
            <p:nvPr/>
          </p:nvSpPr>
          <p:spPr>
            <a:xfrm>
              <a:off x="10849254" y="3081897"/>
              <a:ext cx="65309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474,3</a:t>
              </a:r>
            </a:p>
          </p:txBody>
        </p:sp>
        <p:sp>
          <p:nvSpPr>
            <p:cNvPr id="129" name="TextovéPole 128">
              <a:extLst>
                <a:ext uri="{FF2B5EF4-FFF2-40B4-BE49-F238E27FC236}">
                  <a16:creationId xmlns:a16="http://schemas.microsoft.com/office/drawing/2014/main" id="{82BFD3E5-A124-4C7A-A0D1-A8424BF4A357}"/>
                </a:ext>
              </a:extLst>
            </p:cNvPr>
            <p:cNvSpPr txBox="1"/>
            <p:nvPr/>
          </p:nvSpPr>
          <p:spPr>
            <a:xfrm>
              <a:off x="10422152" y="3337721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Česká Lípa</a:t>
              </a:r>
            </a:p>
          </p:txBody>
        </p:sp>
      </p:grpSp>
      <p:grpSp>
        <p:nvGrpSpPr>
          <p:cNvPr id="93" name="Skupina 92">
            <a:extLst>
              <a:ext uri="{FF2B5EF4-FFF2-40B4-BE49-F238E27FC236}">
                <a16:creationId xmlns:a16="http://schemas.microsoft.com/office/drawing/2014/main" id="{A9AFD3B2-9A77-4001-9273-03C65ECB9B00}"/>
              </a:ext>
            </a:extLst>
          </p:cNvPr>
          <p:cNvGrpSpPr/>
          <p:nvPr/>
        </p:nvGrpSpPr>
        <p:grpSpPr>
          <a:xfrm>
            <a:off x="1716560" y="5028272"/>
            <a:ext cx="1214545" cy="878574"/>
            <a:chOff x="5218541" y="3224646"/>
            <a:chExt cx="1599571" cy="1197075"/>
          </a:xfrm>
        </p:grpSpPr>
        <p:sp>
          <p:nvSpPr>
            <p:cNvPr id="105" name="TextovéPole 104">
              <a:extLst>
                <a:ext uri="{FF2B5EF4-FFF2-40B4-BE49-F238E27FC236}">
                  <a16:creationId xmlns:a16="http://schemas.microsoft.com/office/drawing/2014/main" id="{A098442C-F3FD-46CF-A666-3D3F913D8CD1}"/>
                </a:ext>
              </a:extLst>
            </p:cNvPr>
            <p:cNvSpPr txBox="1"/>
            <p:nvPr/>
          </p:nvSpPr>
          <p:spPr>
            <a:xfrm>
              <a:off x="5476787" y="3224646"/>
              <a:ext cx="1064520" cy="3774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7/1 093</a:t>
              </a:r>
              <a:endPara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0FE2E555-6C34-4A14-8338-BCD9811DCF5E}"/>
                </a:ext>
              </a:extLst>
            </p:cNvPr>
            <p:cNvSpPr txBox="1"/>
            <p:nvPr/>
          </p:nvSpPr>
          <p:spPr>
            <a:xfrm>
              <a:off x="5476787" y="3609024"/>
              <a:ext cx="1067578" cy="35644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90,8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7" name="TextovéPole 106">
              <a:extLst>
                <a:ext uri="{FF2B5EF4-FFF2-40B4-BE49-F238E27FC236}">
                  <a16:creationId xmlns:a16="http://schemas.microsoft.com/office/drawing/2014/main" id="{A90C533A-60B6-4DC4-994F-70DE3DDC6C62}"/>
                </a:ext>
              </a:extLst>
            </p:cNvPr>
            <p:cNvSpPr txBox="1"/>
            <p:nvPr/>
          </p:nvSpPr>
          <p:spPr>
            <a:xfrm>
              <a:off x="5218541" y="4044304"/>
              <a:ext cx="1599571" cy="377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Wunsiedel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8034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B11B46C8-5E2E-4677-8968-F6C258E7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20" y="955508"/>
            <a:ext cx="4870361" cy="5348145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075C272-1DC5-47E1-9A2F-BBFBF589AC6F}"/>
              </a:ext>
            </a:extLst>
          </p:cNvPr>
          <p:cNvGrpSpPr/>
          <p:nvPr/>
        </p:nvGrpSpPr>
        <p:grpSpPr>
          <a:xfrm>
            <a:off x="4097787" y="3620396"/>
            <a:ext cx="1437752" cy="758301"/>
            <a:chOff x="544377" y="3647556"/>
            <a:chExt cx="1183565" cy="758301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DDC260F5-9508-480B-8B05-8F2F8B301917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Schwandorf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BA32EC8-0B27-4A99-9617-A6EA1A77D485}"/>
                </a:ext>
              </a:extLst>
            </p:cNvPr>
            <p:cNvSpPr txBox="1"/>
            <p:nvPr/>
          </p:nvSpPr>
          <p:spPr>
            <a:xfrm>
              <a:off x="792576" y="3905895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236,7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AF745496-2C28-4C61-8143-B447957740FC}"/>
                </a:ext>
              </a:extLst>
            </p:cNvPr>
            <p:cNvSpPr txBox="1"/>
            <p:nvPr/>
          </p:nvSpPr>
          <p:spPr>
            <a:xfrm>
              <a:off x="793561" y="3647556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45/1 617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A7788FB-EDA4-47AD-98AA-E8F7AF682C9E}"/>
              </a:ext>
            </a:extLst>
          </p:cNvPr>
          <p:cNvGrpSpPr/>
          <p:nvPr/>
        </p:nvGrpSpPr>
        <p:grpSpPr>
          <a:xfrm>
            <a:off x="5202083" y="4095991"/>
            <a:ext cx="1297914" cy="729870"/>
            <a:chOff x="8464272" y="4683197"/>
            <a:chExt cx="1183565" cy="729870"/>
          </a:xfrm>
        </p:grpSpPr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010E5634-A79C-4DCC-B557-CCD6F984144B}"/>
                </a:ext>
              </a:extLst>
            </p:cNvPr>
            <p:cNvSpPr txBox="1"/>
            <p:nvPr/>
          </p:nvSpPr>
          <p:spPr>
            <a:xfrm>
              <a:off x="8464272" y="5136068"/>
              <a:ext cx="11835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Cham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A2E2E17E-B82B-4F16-BC98-D5871140140B}"/>
                </a:ext>
              </a:extLst>
            </p:cNvPr>
            <p:cNvSpPr txBox="1"/>
            <p:nvPr/>
          </p:nvSpPr>
          <p:spPr>
            <a:xfrm>
              <a:off x="8738700" y="4935475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152,3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F4985E6-A640-4CF9-A2EE-7367879C051A}"/>
                </a:ext>
              </a:extLst>
            </p:cNvPr>
            <p:cNvSpPr txBox="1"/>
            <p:nvPr/>
          </p:nvSpPr>
          <p:spPr>
            <a:xfrm>
              <a:off x="8739685" y="4683197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19/1 402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F786CC53-FFEC-48CE-A3E8-1B75DB006BD6}"/>
              </a:ext>
            </a:extLst>
          </p:cNvPr>
          <p:cNvGrpSpPr/>
          <p:nvPr/>
        </p:nvGrpSpPr>
        <p:grpSpPr>
          <a:xfrm>
            <a:off x="6175941" y="4921280"/>
            <a:ext cx="1183565" cy="757481"/>
            <a:chOff x="9305202" y="5471184"/>
            <a:chExt cx="1183565" cy="757481"/>
          </a:xfrm>
        </p:grpSpPr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280CE7CC-2546-43FC-BFFA-75CF78E78D3E}"/>
                </a:ext>
              </a:extLst>
            </p:cNvPr>
            <p:cNvSpPr txBox="1"/>
            <p:nvPr/>
          </p:nvSpPr>
          <p:spPr>
            <a:xfrm>
              <a:off x="9305202" y="5951667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Regen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2C2C174F-BD55-4D59-A67E-7F1FF62C26BC}"/>
                </a:ext>
              </a:extLst>
            </p:cNvPr>
            <p:cNvSpPr txBox="1"/>
            <p:nvPr/>
          </p:nvSpPr>
          <p:spPr>
            <a:xfrm>
              <a:off x="9582387" y="5730199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167,9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396FDAAB-620F-44EB-8952-4FAAB387C368}"/>
                </a:ext>
              </a:extLst>
            </p:cNvPr>
            <p:cNvSpPr txBox="1"/>
            <p:nvPr/>
          </p:nvSpPr>
          <p:spPr>
            <a:xfrm>
              <a:off x="9574791" y="5471184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b="1" dirty="0">
                  <a:solidFill>
                    <a:srgbClr val="C00000"/>
                  </a:solidFill>
                </a:rPr>
                <a:t>13/780</a:t>
              </a:r>
              <a:endPara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EF5305B-3E1C-4849-9A70-B41FE2F54837}"/>
              </a:ext>
            </a:extLst>
          </p:cNvPr>
          <p:cNvGrpSpPr/>
          <p:nvPr/>
        </p:nvGrpSpPr>
        <p:grpSpPr>
          <a:xfrm>
            <a:off x="7066319" y="5394882"/>
            <a:ext cx="1183565" cy="914068"/>
            <a:chOff x="3823648" y="5766647"/>
            <a:chExt cx="1183565" cy="914068"/>
          </a:xfrm>
        </p:grpSpPr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3A00B7A4-460A-47B6-AF51-619ABC14CD82}"/>
                </a:ext>
              </a:extLst>
            </p:cNvPr>
            <p:cNvSpPr txBox="1"/>
            <p:nvPr/>
          </p:nvSpPr>
          <p:spPr>
            <a:xfrm>
              <a:off x="3823648" y="6219050"/>
              <a:ext cx="1183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Freyung-Grafenau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B890F99D-0E48-4096-BAC0-A4B831076B1E}"/>
                </a:ext>
              </a:extLst>
            </p:cNvPr>
            <p:cNvSpPr txBox="1"/>
            <p:nvPr/>
          </p:nvSpPr>
          <p:spPr>
            <a:xfrm>
              <a:off x="4051893" y="6023473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353,5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EEBDF026-CDE0-4670-BCD4-28B38FAE525A}"/>
                </a:ext>
              </a:extLst>
            </p:cNvPr>
            <p:cNvSpPr txBox="1"/>
            <p:nvPr/>
          </p:nvSpPr>
          <p:spPr>
            <a:xfrm>
              <a:off x="4053350" y="5766647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22/986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81174226-542F-4F16-81D7-40ED2EBCEFF1}"/>
              </a:ext>
            </a:extLst>
          </p:cNvPr>
          <p:cNvGrpSpPr/>
          <p:nvPr/>
        </p:nvGrpSpPr>
        <p:grpSpPr>
          <a:xfrm>
            <a:off x="6656462" y="3813008"/>
            <a:ext cx="1656301" cy="745417"/>
            <a:chOff x="9879817" y="4519230"/>
            <a:chExt cx="1507295" cy="745417"/>
          </a:xfrm>
        </p:grpSpPr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73265096-C92D-4D6B-9046-F144F149D202}"/>
                </a:ext>
              </a:extLst>
            </p:cNvPr>
            <p:cNvSpPr txBox="1"/>
            <p:nvPr/>
          </p:nvSpPr>
          <p:spPr>
            <a:xfrm>
              <a:off x="10305729" y="4778589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475,7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C09BF8D3-784A-40C6-907E-8433603ADE7F}"/>
                </a:ext>
              </a:extLst>
            </p:cNvPr>
            <p:cNvSpPr txBox="1"/>
            <p:nvPr/>
          </p:nvSpPr>
          <p:spPr>
            <a:xfrm>
              <a:off x="10306714" y="451923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64/3 776</a:t>
              </a: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742EDEA8-4099-48F6-8A13-4129BBF58104}"/>
                </a:ext>
              </a:extLst>
            </p:cNvPr>
            <p:cNvSpPr txBox="1"/>
            <p:nvPr/>
          </p:nvSpPr>
          <p:spPr>
            <a:xfrm>
              <a:off x="9879817" y="498764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Klatovy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F4D8E257-579F-4F2B-9F4C-C53B436764E1}"/>
              </a:ext>
            </a:extLst>
          </p:cNvPr>
          <p:cNvGrpSpPr/>
          <p:nvPr/>
        </p:nvGrpSpPr>
        <p:grpSpPr>
          <a:xfrm>
            <a:off x="5476511" y="3261397"/>
            <a:ext cx="1699352" cy="714530"/>
            <a:chOff x="8794927" y="3766330"/>
            <a:chExt cx="1507295" cy="714530"/>
          </a:xfrm>
        </p:grpSpPr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AF88D893-A182-4FFE-88BB-2C67B392D32B}"/>
                </a:ext>
              </a:extLst>
            </p:cNvPr>
            <p:cNvSpPr txBox="1"/>
            <p:nvPr/>
          </p:nvSpPr>
          <p:spPr>
            <a:xfrm>
              <a:off x="9220839" y="4019424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327,1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892C22A1-8FA0-402E-9A23-FC5D973CC9FE}"/>
                </a:ext>
              </a:extLst>
            </p:cNvPr>
            <p:cNvSpPr txBox="1"/>
            <p:nvPr/>
          </p:nvSpPr>
          <p:spPr>
            <a:xfrm>
              <a:off x="9221824" y="376633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29/2 690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C104C118-B154-4A0D-8288-90F85117E563}"/>
                </a:ext>
              </a:extLst>
            </p:cNvPr>
            <p:cNvSpPr txBox="1"/>
            <p:nvPr/>
          </p:nvSpPr>
          <p:spPr>
            <a:xfrm>
              <a:off x="8794927" y="4203861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Domažlice</a:t>
              </a:r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34F1DCBE-EBA7-4C44-9E12-4C0A1AA32E3A}"/>
              </a:ext>
            </a:extLst>
          </p:cNvPr>
          <p:cNvGrpSpPr/>
          <p:nvPr/>
        </p:nvGrpSpPr>
        <p:grpSpPr>
          <a:xfrm>
            <a:off x="3288235" y="1842396"/>
            <a:ext cx="2462407" cy="557695"/>
            <a:chOff x="4569334" y="4190492"/>
            <a:chExt cx="3029947" cy="867106"/>
          </a:xfrm>
        </p:grpSpPr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69345F62-B5C0-455D-9C1B-2BC9B1A77F94}"/>
                </a:ext>
              </a:extLst>
            </p:cNvPr>
            <p:cNvSpPr txBox="1"/>
            <p:nvPr/>
          </p:nvSpPr>
          <p:spPr>
            <a:xfrm>
              <a:off x="6512914" y="4650846"/>
              <a:ext cx="1086365" cy="40675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120,8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693D73F5-3721-4F15-A509-7EAFDB6CAE5A}"/>
                </a:ext>
              </a:extLst>
            </p:cNvPr>
            <p:cNvSpPr txBox="1"/>
            <p:nvPr/>
          </p:nvSpPr>
          <p:spPr>
            <a:xfrm>
              <a:off x="6512916" y="4190492"/>
              <a:ext cx="1086365" cy="4686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14/1 661</a:t>
              </a: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FB301A1E-166B-4244-A034-790974E35A6E}"/>
                </a:ext>
              </a:extLst>
            </p:cNvPr>
            <p:cNvSpPr txBox="1"/>
            <p:nvPr/>
          </p:nvSpPr>
          <p:spPr>
            <a:xfrm>
              <a:off x="4569334" y="4481431"/>
              <a:ext cx="2163071" cy="43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Tirschenreuth</a:t>
              </a: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B8C7D43-E67B-4CAB-807D-69674F342C0E}"/>
              </a:ext>
            </a:extLst>
          </p:cNvPr>
          <p:cNvGrpSpPr/>
          <p:nvPr/>
        </p:nvGrpSpPr>
        <p:grpSpPr>
          <a:xfrm>
            <a:off x="3619987" y="2741331"/>
            <a:ext cx="1826840" cy="511269"/>
            <a:chOff x="3619987" y="2741331"/>
            <a:chExt cx="1739269" cy="511269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FDCA8938-80B7-47CB-A9D7-31CEAE8263CE}"/>
                </a:ext>
              </a:extLst>
            </p:cNvPr>
            <p:cNvSpPr txBox="1"/>
            <p:nvPr/>
          </p:nvSpPr>
          <p:spPr>
            <a:xfrm>
              <a:off x="4729596" y="3000600"/>
              <a:ext cx="620135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b="1" dirty="0">
                  <a:solidFill>
                    <a:srgbClr val="C00000"/>
                  </a:solidFill>
                </a:rPr>
                <a:t>123,9</a:t>
              </a:r>
              <a:endPara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4EF2F562-66C2-43AF-8F69-C37813EFE7B7}"/>
                </a:ext>
              </a:extLst>
            </p:cNvPr>
            <p:cNvSpPr txBox="1"/>
            <p:nvPr/>
          </p:nvSpPr>
          <p:spPr>
            <a:xfrm>
              <a:off x="3619987" y="2741331"/>
              <a:ext cx="118356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Neustadt a.d. Waldnaab</a:t>
              </a: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595739AF-C457-48DB-827D-D208B7E8E92D}"/>
                </a:ext>
              </a:extLst>
            </p:cNvPr>
            <p:cNvSpPr txBox="1"/>
            <p:nvPr/>
          </p:nvSpPr>
          <p:spPr>
            <a:xfrm>
              <a:off x="4724803" y="2742763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28/1 568</a:t>
              </a:r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65A97258-8A7E-4A1F-8C82-DAB3C20A1DB4}"/>
              </a:ext>
            </a:extLst>
          </p:cNvPr>
          <p:cNvGrpSpPr/>
          <p:nvPr/>
        </p:nvGrpSpPr>
        <p:grpSpPr>
          <a:xfrm>
            <a:off x="5446827" y="2212148"/>
            <a:ext cx="1575494" cy="782615"/>
            <a:chOff x="4527558" y="6112302"/>
            <a:chExt cx="1147387" cy="782615"/>
          </a:xfrm>
        </p:grpSpPr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C4F4C9C6-66B3-4FDE-AF1A-4371036CE658}"/>
                </a:ext>
              </a:extLst>
            </p:cNvPr>
            <p:cNvSpPr txBox="1"/>
            <p:nvPr/>
          </p:nvSpPr>
          <p:spPr>
            <a:xfrm>
              <a:off x="4763687" y="6112302"/>
              <a:ext cx="610027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srgbClr val="FFFFFF"/>
                  </a:solidFill>
                  <a:latin typeface="Segoe UI"/>
                </a:rPr>
                <a:t>19/1 868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AF8E4D58-6C6A-4C41-B942-A18714DFA14E}"/>
                </a:ext>
              </a:extLst>
            </p:cNvPr>
            <p:cNvSpPr txBox="1"/>
            <p:nvPr/>
          </p:nvSpPr>
          <p:spPr>
            <a:xfrm>
              <a:off x="4755634" y="6371652"/>
              <a:ext cx="618080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382,8</a:t>
              </a: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C13B32D7-8420-470D-B741-937359636988}"/>
                </a:ext>
              </a:extLst>
            </p:cNvPr>
            <p:cNvSpPr txBox="1"/>
            <p:nvPr/>
          </p:nvSpPr>
          <p:spPr>
            <a:xfrm>
              <a:off x="4527558" y="6617918"/>
              <a:ext cx="114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Tachov</a:t>
              </a:r>
            </a:p>
          </p:txBody>
        </p:sp>
      </p:grpSp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FF251162-B98C-4DA3-B6C0-2288E98F4113}"/>
              </a:ext>
            </a:extLst>
          </p:cNvPr>
          <p:cNvGrpSpPr/>
          <p:nvPr/>
        </p:nvGrpSpPr>
        <p:grpSpPr>
          <a:xfrm>
            <a:off x="7329472" y="4544871"/>
            <a:ext cx="1647053" cy="768607"/>
            <a:chOff x="9875474" y="4515970"/>
            <a:chExt cx="1507295" cy="768607"/>
          </a:xfrm>
        </p:grpSpPr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C44D5C7D-7543-47A9-BB48-A36840B22A5D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353,1</a:t>
              </a:r>
            </a:p>
          </p:txBody>
        </p:sp>
        <p:sp>
          <p:nvSpPr>
            <p:cNvPr id="107" name="TextovéPole 106">
              <a:extLst>
                <a:ext uri="{FF2B5EF4-FFF2-40B4-BE49-F238E27FC236}">
                  <a16:creationId xmlns:a16="http://schemas.microsoft.com/office/drawing/2014/main" id="{3E2BB28B-358F-4A3E-A742-166722E46FF4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>
                  <a:solidFill>
                    <a:prstClr val="white"/>
                  </a:solidFill>
                </a:rPr>
                <a:t>8/2 230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8" name="TextovéPole 107">
              <a:extLst>
                <a:ext uri="{FF2B5EF4-FFF2-40B4-BE49-F238E27FC236}">
                  <a16:creationId xmlns:a16="http://schemas.microsoft.com/office/drawing/2014/main" id="{603644B2-B4C2-4B3E-ADE3-B37564B8ED05}"/>
                </a:ext>
              </a:extLst>
            </p:cNvPr>
            <p:cNvSpPr txBox="1"/>
            <p:nvPr/>
          </p:nvSpPr>
          <p:spPr>
            <a:xfrm>
              <a:off x="9875474" y="500757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Prachatice</a:t>
              </a:r>
            </a:p>
          </p:txBody>
        </p:sp>
      </p:grp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Německem</a:t>
            </a:r>
            <a:endParaRPr lang="cs-CZ" dirty="0"/>
          </a:p>
        </p:txBody>
      </p: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9E64ABEC-7891-4D26-88EA-9219C54B1B9A}"/>
              </a:ext>
            </a:extLst>
          </p:cNvPr>
          <p:cNvGrpSpPr/>
          <p:nvPr/>
        </p:nvGrpSpPr>
        <p:grpSpPr>
          <a:xfrm>
            <a:off x="3684772" y="5797345"/>
            <a:ext cx="2710332" cy="511405"/>
            <a:chOff x="9882977" y="1817582"/>
            <a:chExt cx="2066551" cy="479115"/>
          </a:xfrm>
        </p:grpSpPr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FDD82E1F-FFA5-4EFA-B13F-7418AD3D7228}"/>
                </a:ext>
              </a:extLst>
            </p:cNvPr>
            <p:cNvSpPr txBox="1"/>
            <p:nvPr/>
          </p:nvSpPr>
          <p:spPr>
            <a:xfrm>
              <a:off x="9882977" y="1817582"/>
              <a:ext cx="2066549" cy="2595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přírůstek/celkem pozitivních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DC25180C-0701-4E76-8E5B-B3CEC92C443C}"/>
                </a:ext>
              </a:extLst>
            </p:cNvPr>
            <p:cNvSpPr txBox="1"/>
            <p:nvPr/>
          </p:nvSpPr>
          <p:spPr>
            <a:xfrm>
              <a:off x="9882977" y="2060607"/>
              <a:ext cx="2066551" cy="23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incidence 7 dní/100 000 obyvatel</a:t>
              </a:r>
            </a:p>
          </p:txBody>
        </p:sp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FD14CF6B-7F69-4A46-AAE5-ED0B2CEE20BB}"/>
              </a:ext>
            </a:extLst>
          </p:cNvPr>
          <p:cNvGrpSpPr/>
          <p:nvPr/>
        </p:nvGrpSpPr>
        <p:grpSpPr>
          <a:xfrm>
            <a:off x="3559915" y="1004870"/>
            <a:ext cx="1214545" cy="878574"/>
            <a:chOff x="5218541" y="3224646"/>
            <a:chExt cx="1599571" cy="1197075"/>
          </a:xfrm>
        </p:grpSpPr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94231AAD-5CDE-4770-9C77-7992EC7F84A6}"/>
                </a:ext>
              </a:extLst>
            </p:cNvPr>
            <p:cNvSpPr txBox="1"/>
            <p:nvPr/>
          </p:nvSpPr>
          <p:spPr>
            <a:xfrm>
              <a:off x="5476787" y="3224646"/>
              <a:ext cx="1064520" cy="3774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7/1 093</a:t>
              </a:r>
              <a:endPara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53828F70-E434-4E3B-AD2A-5C0443B98503}"/>
                </a:ext>
              </a:extLst>
            </p:cNvPr>
            <p:cNvSpPr txBox="1"/>
            <p:nvPr/>
          </p:nvSpPr>
          <p:spPr>
            <a:xfrm>
              <a:off x="5476787" y="3609024"/>
              <a:ext cx="1067578" cy="35644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90,8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20EAB1A9-9555-4469-8DEC-C9DE1EA735DA}"/>
                </a:ext>
              </a:extLst>
            </p:cNvPr>
            <p:cNvSpPr txBox="1"/>
            <p:nvPr/>
          </p:nvSpPr>
          <p:spPr>
            <a:xfrm>
              <a:off x="5218541" y="4044304"/>
              <a:ext cx="1599571" cy="377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Wunsiedel</a:t>
              </a:r>
            </a:p>
          </p:txBody>
        </p:sp>
      </p:grp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F15FD642-0498-41AC-B226-69E6DAC4F1A8}"/>
              </a:ext>
            </a:extLst>
          </p:cNvPr>
          <p:cNvGrpSpPr/>
          <p:nvPr/>
        </p:nvGrpSpPr>
        <p:grpSpPr>
          <a:xfrm>
            <a:off x="4625861" y="1099912"/>
            <a:ext cx="1366681" cy="745451"/>
            <a:chOff x="3084059" y="4160015"/>
            <a:chExt cx="1147387" cy="745451"/>
          </a:xfrm>
        </p:grpSpPr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0963481A-ABD0-4907-A3AB-703E73D6F38A}"/>
                </a:ext>
              </a:extLst>
            </p:cNvPr>
            <p:cNvSpPr txBox="1"/>
            <p:nvPr/>
          </p:nvSpPr>
          <p:spPr>
            <a:xfrm>
              <a:off x="3084059" y="4628467"/>
              <a:ext cx="1147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Cheb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59963834-53C9-46F0-B09E-10DACA6BE6A9}"/>
                </a:ext>
              </a:extLst>
            </p:cNvPr>
            <p:cNvSpPr txBox="1"/>
            <p:nvPr/>
          </p:nvSpPr>
          <p:spPr>
            <a:xfrm>
              <a:off x="3387416" y="4160015"/>
              <a:ext cx="619593" cy="2616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5/2 712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TextovéPole 60">
              <a:extLst>
                <a:ext uri="{FF2B5EF4-FFF2-40B4-BE49-F238E27FC236}">
                  <a16:creationId xmlns:a16="http://schemas.microsoft.com/office/drawing/2014/main" id="{8919C102-F330-475D-B121-E43272DDA1D9}"/>
                </a:ext>
              </a:extLst>
            </p:cNvPr>
            <p:cNvSpPr txBox="1"/>
            <p:nvPr/>
          </p:nvSpPr>
          <p:spPr>
            <a:xfrm>
              <a:off x="3379361" y="4419364"/>
              <a:ext cx="627647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233,5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5451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13974-7907-4940-BB31-3C567205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14 denní incidence v Rakousku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4658C3-553F-4FB0-92E4-F26F483A9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12" y="992776"/>
            <a:ext cx="9408597" cy="52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1B6598D-3820-49DC-AFB6-B57511591EDF}"/>
              </a:ext>
            </a:extLst>
          </p:cNvPr>
          <p:cNvGraphicFramePr>
            <a:graphicFrameLocks noGrp="1"/>
          </p:cNvGraphicFramePr>
          <p:nvPr/>
        </p:nvGraphicFramePr>
        <p:xfrm>
          <a:off x="3701222" y="906261"/>
          <a:ext cx="3644900" cy="81915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353321503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2198276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77195191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42060233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Týden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testů (týdně)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pozitivních (týdně)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Pozitivita (týdenní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7921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2020-W46</a:t>
                      </a:r>
                      <a:b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11.-15. 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188 024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867265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EA59B51-7183-4556-A5E9-247BAF853D50}"/>
              </a:ext>
            </a:extLst>
          </p:cNvPr>
          <p:cNvGraphicFramePr>
            <a:graphicFrameLocks/>
          </p:cNvGraphicFramePr>
          <p:nvPr/>
        </p:nvGraphicFramePr>
        <p:xfrm>
          <a:off x="522514" y="1725411"/>
          <a:ext cx="9984504" cy="469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Nadpis 1">
            <a:extLst>
              <a:ext uri="{FF2B5EF4-FFF2-40B4-BE49-F238E27FC236}">
                <a16:creationId xmlns:a16="http://schemas.microsoft.com/office/drawing/2014/main" id="{5D807540-FF74-4091-B1FD-D14489E9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dirty="0"/>
              <a:t>Přehled testování a pozitivních případů – denně</a:t>
            </a:r>
          </a:p>
        </p:txBody>
      </p:sp>
    </p:spTree>
    <p:extLst>
      <p:ext uri="{BB962C8B-B14F-4D97-AF65-F5344CB8AC3E}">
        <p14:creationId xmlns:p14="http://schemas.microsoft.com/office/powerpoint/2010/main" val="13634340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, text&#10;&#10;Popis byl vytvořen automaticky">
            <a:extLst>
              <a:ext uri="{FF2B5EF4-FFF2-40B4-BE49-F238E27FC236}">
                <a16:creationId xmlns:a16="http://schemas.microsoft.com/office/drawing/2014/main" id="{C35272B2-4A1B-46FA-817F-2F6C018F8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657350"/>
            <a:ext cx="11401425" cy="3543300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5F7892-3253-4DA0-8421-57EA67AAE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9741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075C272-1DC5-47E1-9A2F-BBFBF589AC6F}"/>
              </a:ext>
            </a:extLst>
          </p:cNvPr>
          <p:cNvGrpSpPr/>
          <p:nvPr/>
        </p:nvGrpSpPr>
        <p:grpSpPr>
          <a:xfrm>
            <a:off x="554183" y="3852365"/>
            <a:ext cx="1289374" cy="748776"/>
            <a:chOff x="544377" y="3657081"/>
            <a:chExt cx="1183565" cy="748776"/>
          </a:xfrm>
        </p:grpSpPr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DDC260F5-9508-480B-8B05-8F2F8B301917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Rohrbach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BA32EC8-0B27-4A99-9617-A6EA1A77D485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1 503,2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AF745496-2C28-4C61-8143-B447957740FC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131/2 626</a:t>
              </a:r>
            </a:p>
          </p:txBody>
        </p:sp>
      </p:grp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Rakouskem</a:t>
            </a:r>
            <a:endParaRPr lang="cs-CZ" dirty="0"/>
          </a:p>
        </p:txBody>
      </p:sp>
      <p:grpSp>
        <p:nvGrpSpPr>
          <p:cNvPr id="122" name="Skupina 121">
            <a:extLst>
              <a:ext uri="{FF2B5EF4-FFF2-40B4-BE49-F238E27FC236}">
                <a16:creationId xmlns:a16="http://schemas.microsoft.com/office/drawing/2014/main" id="{278B5F4F-21D7-4B6E-84F2-8EBFDC8F725E}"/>
              </a:ext>
            </a:extLst>
          </p:cNvPr>
          <p:cNvGrpSpPr/>
          <p:nvPr/>
        </p:nvGrpSpPr>
        <p:grpSpPr>
          <a:xfrm>
            <a:off x="9340494" y="4657277"/>
            <a:ext cx="2407181" cy="511405"/>
            <a:chOff x="9882977" y="1817582"/>
            <a:chExt cx="2066551" cy="479115"/>
          </a:xfrm>
        </p:grpSpPr>
        <p:sp>
          <p:nvSpPr>
            <p:cNvPr id="123" name="TextovéPole 122">
              <a:extLst>
                <a:ext uri="{FF2B5EF4-FFF2-40B4-BE49-F238E27FC236}">
                  <a16:creationId xmlns:a16="http://schemas.microsoft.com/office/drawing/2014/main" id="{0706431A-3438-4438-84CC-435BA24B87A0}"/>
                </a:ext>
              </a:extLst>
            </p:cNvPr>
            <p:cNvSpPr txBox="1"/>
            <p:nvPr/>
          </p:nvSpPr>
          <p:spPr>
            <a:xfrm>
              <a:off x="9882977" y="1817582"/>
              <a:ext cx="2066549" cy="236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přírůstek/celkem pozitivních</a:t>
              </a:r>
            </a:p>
          </p:txBody>
        </p:sp>
        <p:sp>
          <p:nvSpPr>
            <p:cNvPr id="124" name="TextovéPole 123">
              <a:extLst>
                <a:ext uri="{FF2B5EF4-FFF2-40B4-BE49-F238E27FC236}">
                  <a16:creationId xmlns:a16="http://schemas.microsoft.com/office/drawing/2014/main" id="{888C5F23-6E1F-411A-B2A7-826785FA3CB5}"/>
                </a:ext>
              </a:extLst>
            </p:cNvPr>
            <p:cNvSpPr txBox="1"/>
            <p:nvPr/>
          </p:nvSpPr>
          <p:spPr>
            <a:xfrm>
              <a:off x="9882977" y="2060607"/>
              <a:ext cx="2066551" cy="23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incidence 7 dní/100 000 obyvatel</a:t>
              </a:r>
            </a:p>
          </p:txBody>
        </p:sp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F27BB1BE-DE82-427E-BDB2-51F8B2FCA07F}"/>
              </a:ext>
            </a:extLst>
          </p:cNvPr>
          <p:cNvGrpSpPr/>
          <p:nvPr/>
        </p:nvGrpSpPr>
        <p:grpSpPr>
          <a:xfrm>
            <a:off x="1791100" y="4337998"/>
            <a:ext cx="1301696" cy="902665"/>
            <a:chOff x="544377" y="3657081"/>
            <a:chExt cx="1183565" cy="902665"/>
          </a:xfrm>
        </p:grpSpPr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E4C056E0-F101-4F7E-A6C0-129A3C558B98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Urfahr-Umgebung</a:t>
              </a:r>
            </a:p>
          </p:txBody>
        </p: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F605A2D6-3C9B-40A4-B25B-E3A399EEFEB1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1 096,4</a:t>
              </a:r>
            </a:p>
          </p:txBody>
        </p:sp>
        <p:sp>
          <p:nvSpPr>
            <p:cNvPr id="61" name="TextovéPole 60">
              <a:extLst>
                <a:ext uri="{FF2B5EF4-FFF2-40B4-BE49-F238E27FC236}">
                  <a16:creationId xmlns:a16="http://schemas.microsoft.com/office/drawing/2014/main" id="{C2FE971D-CA94-4E26-8EB2-14605EEFD820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49/3 005</a:t>
              </a: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D2979798-45EF-4F06-8E14-1BAA2EEBDC63}"/>
              </a:ext>
            </a:extLst>
          </p:cNvPr>
          <p:cNvGrpSpPr/>
          <p:nvPr/>
        </p:nvGrpSpPr>
        <p:grpSpPr>
          <a:xfrm>
            <a:off x="2893488" y="4221991"/>
            <a:ext cx="1331379" cy="748776"/>
            <a:chOff x="544377" y="3657081"/>
            <a:chExt cx="1183565" cy="748776"/>
          </a:xfrm>
        </p:grpSpPr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F34F4CA0-FF44-47E8-B33B-9FDB646C905C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Freistadt</a:t>
              </a:r>
            </a:p>
          </p:txBody>
        </p:sp>
        <p:sp>
          <p:nvSpPr>
            <p:cNvPr id="65" name="TextovéPole 64">
              <a:extLst>
                <a:ext uri="{FF2B5EF4-FFF2-40B4-BE49-F238E27FC236}">
                  <a16:creationId xmlns:a16="http://schemas.microsoft.com/office/drawing/2014/main" id="{21368E88-59B8-44B7-8027-775D3A764447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703,0</a:t>
              </a:r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F57EC1D7-031C-48F2-BE5C-EE30E5DFF9F8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50/2 146</a:t>
              </a: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D3E5C303-0699-4DEA-BB73-5E74D2C7AE4B}"/>
              </a:ext>
            </a:extLst>
          </p:cNvPr>
          <p:cNvGrpSpPr/>
          <p:nvPr/>
        </p:nvGrpSpPr>
        <p:grpSpPr>
          <a:xfrm>
            <a:off x="3847258" y="3380973"/>
            <a:ext cx="1183565" cy="748776"/>
            <a:chOff x="544377" y="3657081"/>
            <a:chExt cx="1183565" cy="748776"/>
          </a:xfrm>
        </p:grpSpPr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8F7775A7-FF66-4204-8150-8B4C26510C13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Gmünd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B08B2CA9-C83D-4F30-ADCF-161C2ED2F7C4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503,4</a:t>
              </a: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B2C7227B-90A4-43BD-A790-5254607A82C6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>
                  <a:solidFill>
                    <a:prstClr val="white"/>
                  </a:solidFill>
                </a:rPr>
                <a:t>36/866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BA8ACD29-2D9B-4465-AC9E-EC2812200C4B}"/>
              </a:ext>
            </a:extLst>
          </p:cNvPr>
          <p:cNvGrpSpPr/>
          <p:nvPr/>
        </p:nvGrpSpPr>
        <p:grpSpPr>
          <a:xfrm>
            <a:off x="5504216" y="2404068"/>
            <a:ext cx="1183565" cy="748776"/>
            <a:chOff x="544377" y="3657081"/>
            <a:chExt cx="1183565" cy="748776"/>
          </a:xfrm>
        </p:grpSpPr>
        <p:sp>
          <p:nvSpPr>
            <p:cNvPr id="72" name="TextovéPole 71">
              <a:extLst>
                <a:ext uri="{FF2B5EF4-FFF2-40B4-BE49-F238E27FC236}">
                  <a16:creationId xmlns:a16="http://schemas.microsoft.com/office/drawing/2014/main" id="{34D6B735-3C82-46DD-BE02-25EC96EFC80A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Thaya</a:t>
              </a:r>
            </a:p>
          </p:txBody>
        </p:sp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B6B5B372-AC2F-4A39-A59A-08954E90933A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/>
                <a:t>260,9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8D288A66-4F0B-4042-A594-2BB62BC49E63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noProof="0" dirty="0">
                  <a:solidFill>
                    <a:prstClr val="white"/>
                  </a:solidFill>
                </a:rPr>
                <a:t>12/545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5CEE5C3F-08C6-4F65-AC5B-9FB410CD605F}"/>
              </a:ext>
            </a:extLst>
          </p:cNvPr>
          <p:cNvGrpSpPr/>
          <p:nvPr/>
        </p:nvGrpSpPr>
        <p:grpSpPr>
          <a:xfrm>
            <a:off x="6638420" y="3132585"/>
            <a:ext cx="1183565" cy="748776"/>
            <a:chOff x="544377" y="3657081"/>
            <a:chExt cx="1183565" cy="748776"/>
          </a:xfrm>
        </p:grpSpPr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BFB21FF1-32C3-4B30-88FF-1724AA761739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Horn</a:t>
              </a:r>
              <a:endParaRPr kumimoji="0" lang="de-A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0C625086-AB5F-4FE4-BDAF-619F281B1FC2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245,7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A403A453-F79A-4EEB-8B0F-8554F582798A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10/374</a:t>
              </a:r>
            </a:p>
          </p:txBody>
        </p: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F54B911B-819D-41D5-B0D6-0D90162D247F}"/>
              </a:ext>
            </a:extLst>
          </p:cNvPr>
          <p:cNvGrpSpPr/>
          <p:nvPr/>
        </p:nvGrpSpPr>
        <p:grpSpPr>
          <a:xfrm>
            <a:off x="8067958" y="3531635"/>
            <a:ext cx="1183565" cy="748776"/>
            <a:chOff x="544377" y="3657081"/>
            <a:chExt cx="1183565" cy="748776"/>
          </a:xfrm>
        </p:grpSpPr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695D1E03-7EF1-4949-B384-A4E3933174A6}"/>
                </a:ext>
              </a:extLst>
            </p:cNvPr>
            <p:cNvSpPr txBox="1"/>
            <p:nvPr/>
          </p:nvSpPr>
          <p:spPr>
            <a:xfrm>
              <a:off x="544377" y="4128859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Hollabrunn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DFF30980-4915-4472-A36A-F50BAB6513A6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421,3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F3ED8F3D-A50B-406A-943A-18836C44F0C0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26/783</a:t>
              </a:r>
            </a:p>
          </p:txBody>
        </p:sp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1B241F32-470A-45B7-96BA-7E2FA22BBBF0}"/>
              </a:ext>
            </a:extLst>
          </p:cNvPr>
          <p:cNvGrpSpPr/>
          <p:nvPr/>
        </p:nvGrpSpPr>
        <p:grpSpPr>
          <a:xfrm>
            <a:off x="9703281" y="3468079"/>
            <a:ext cx="1183565" cy="750034"/>
            <a:chOff x="518148" y="3657081"/>
            <a:chExt cx="1183565" cy="750034"/>
          </a:xfrm>
        </p:grpSpPr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23FAB266-779C-463B-927C-4CCDE93A2C05}"/>
                </a:ext>
              </a:extLst>
            </p:cNvPr>
            <p:cNvSpPr txBox="1"/>
            <p:nvPr/>
          </p:nvSpPr>
          <p:spPr>
            <a:xfrm>
              <a:off x="518148" y="4130117"/>
              <a:ext cx="118356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Mistelbach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CEED494E-98E5-402D-B563-EA0851AB8110}"/>
                </a:ext>
              </a:extLst>
            </p:cNvPr>
            <p:cNvSpPr txBox="1"/>
            <p:nvPr/>
          </p:nvSpPr>
          <p:spPr>
            <a:xfrm>
              <a:off x="792576" y="3906098"/>
              <a:ext cx="634710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294,9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2AE47D1F-616E-478F-890D-53D652906597}"/>
                </a:ext>
              </a:extLst>
            </p:cNvPr>
            <p:cNvSpPr txBox="1"/>
            <p:nvPr/>
          </p:nvSpPr>
          <p:spPr>
            <a:xfrm>
              <a:off x="793561" y="3657081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35/980</a:t>
              </a:r>
            </a:p>
          </p:txBody>
        </p:sp>
      </p:grpSp>
      <p:grpSp>
        <p:nvGrpSpPr>
          <p:cNvPr id="95" name="Skupina 94">
            <a:extLst>
              <a:ext uri="{FF2B5EF4-FFF2-40B4-BE49-F238E27FC236}">
                <a16:creationId xmlns:a16="http://schemas.microsoft.com/office/drawing/2014/main" id="{9F0CBD97-FA92-4D8B-BBE6-A30B5D8E110F}"/>
              </a:ext>
            </a:extLst>
          </p:cNvPr>
          <p:cNvGrpSpPr/>
          <p:nvPr/>
        </p:nvGrpSpPr>
        <p:grpSpPr>
          <a:xfrm>
            <a:off x="1643930" y="3096035"/>
            <a:ext cx="1647053" cy="768607"/>
            <a:chOff x="9875474" y="4515970"/>
            <a:chExt cx="1507295" cy="768607"/>
          </a:xfrm>
        </p:grpSpPr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BE5656E8-220D-4536-8E08-DF40C375900D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363,9</a:t>
              </a: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03878610-EC72-48C8-9CA7-05532DC7A154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19/2 014</a:t>
              </a: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41F79AD8-777A-42B0-8DAC-05C6B4E1A48D}"/>
                </a:ext>
              </a:extLst>
            </p:cNvPr>
            <p:cNvSpPr txBox="1"/>
            <p:nvPr/>
          </p:nvSpPr>
          <p:spPr>
            <a:xfrm>
              <a:off x="9875474" y="500757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Český Krumlov</a:t>
              </a:r>
            </a:p>
          </p:txBody>
        </p:sp>
      </p:grpSp>
      <p:grpSp>
        <p:nvGrpSpPr>
          <p:cNvPr id="99" name="Skupina 98">
            <a:extLst>
              <a:ext uri="{FF2B5EF4-FFF2-40B4-BE49-F238E27FC236}">
                <a16:creationId xmlns:a16="http://schemas.microsoft.com/office/drawing/2014/main" id="{E85148C7-E727-49D0-B8DB-AB709325E10C}"/>
              </a:ext>
            </a:extLst>
          </p:cNvPr>
          <p:cNvGrpSpPr/>
          <p:nvPr/>
        </p:nvGrpSpPr>
        <p:grpSpPr>
          <a:xfrm>
            <a:off x="2893488" y="2152723"/>
            <a:ext cx="1681635" cy="768607"/>
            <a:chOff x="9875474" y="4515970"/>
            <a:chExt cx="1507295" cy="768607"/>
          </a:xfrm>
        </p:grpSpPr>
        <p:sp>
          <p:nvSpPr>
            <p:cNvPr id="100" name="TextovéPole 99">
              <a:extLst>
                <a:ext uri="{FF2B5EF4-FFF2-40B4-BE49-F238E27FC236}">
                  <a16:creationId xmlns:a16="http://schemas.microsoft.com/office/drawing/2014/main" id="{A1A3FFE4-C445-4BB8-9980-2AEBEE521C7D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339,5</a:t>
              </a:r>
            </a:p>
          </p:txBody>
        </p:sp>
        <p:sp>
          <p:nvSpPr>
            <p:cNvPr id="101" name="TextovéPole 100">
              <a:extLst>
                <a:ext uri="{FF2B5EF4-FFF2-40B4-BE49-F238E27FC236}">
                  <a16:creationId xmlns:a16="http://schemas.microsoft.com/office/drawing/2014/main" id="{46375ECB-388A-4C8D-852C-6422D83032AF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42/9 824</a:t>
              </a:r>
            </a:p>
          </p:txBody>
        </p:sp>
        <p:sp>
          <p:nvSpPr>
            <p:cNvPr id="102" name="TextovéPole 101">
              <a:extLst>
                <a:ext uri="{FF2B5EF4-FFF2-40B4-BE49-F238E27FC236}">
                  <a16:creationId xmlns:a16="http://schemas.microsoft.com/office/drawing/2014/main" id="{DB5BBD72-2AE9-4BBA-B323-99DF99AB56BB}"/>
                </a:ext>
              </a:extLst>
            </p:cNvPr>
            <p:cNvSpPr txBox="1"/>
            <p:nvPr/>
          </p:nvSpPr>
          <p:spPr>
            <a:xfrm>
              <a:off x="9875474" y="500757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České Budějovice</a:t>
              </a:r>
            </a:p>
          </p:txBody>
        </p:sp>
      </p:grpSp>
      <p:grpSp>
        <p:nvGrpSpPr>
          <p:cNvPr id="103" name="Skupina 102">
            <a:extLst>
              <a:ext uri="{FF2B5EF4-FFF2-40B4-BE49-F238E27FC236}">
                <a16:creationId xmlns:a16="http://schemas.microsoft.com/office/drawing/2014/main" id="{B7DCFA40-9295-4A9D-B3B3-85C3DDD952FB}"/>
              </a:ext>
            </a:extLst>
          </p:cNvPr>
          <p:cNvGrpSpPr/>
          <p:nvPr/>
        </p:nvGrpSpPr>
        <p:grpSpPr>
          <a:xfrm>
            <a:off x="4590273" y="1666875"/>
            <a:ext cx="2296346" cy="509886"/>
            <a:chOff x="10311766" y="4515970"/>
            <a:chExt cx="2097508" cy="509886"/>
          </a:xfrm>
        </p:grpSpPr>
        <p:sp>
          <p:nvSpPr>
            <p:cNvPr id="104" name="TextovéPole 103">
              <a:extLst>
                <a:ext uri="{FF2B5EF4-FFF2-40B4-BE49-F238E27FC236}">
                  <a16:creationId xmlns:a16="http://schemas.microsoft.com/office/drawing/2014/main" id="{6BF8D150-6151-4A9E-BF6B-8397E940534C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478,5</a:t>
              </a:r>
            </a:p>
          </p:txBody>
        </p:sp>
        <p:sp>
          <p:nvSpPr>
            <p:cNvPr id="110" name="TextovéPole 109">
              <a:extLst>
                <a:ext uri="{FF2B5EF4-FFF2-40B4-BE49-F238E27FC236}">
                  <a16:creationId xmlns:a16="http://schemas.microsoft.com/office/drawing/2014/main" id="{748C2419-8B8C-4932-8AFD-C9561D15904D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28/4 003</a:t>
              </a:r>
            </a:p>
          </p:txBody>
        </p:sp>
        <p:sp>
          <p:nvSpPr>
            <p:cNvPr id="111" name="TextovéPole 110">
              <a:extLst>
                <a:ext uri="{FF2B5EF4-FFF2-40B4-BE49-F238E27FC236}">
                  <a16:creationId xmlns:a16="http://schemas.microsoft.com/office/drawing/2014/main" id="{CEE05F7E-7694-47D7-8A3D-C52784C2E888}"/>
                </a:ext>
              </a:extLst>
            </p:cNvPr>
            <p:cNvSpPr txBox="1"/>
            <p:nvPr/>
          </p:nvSpPr>
          <p:spPr>
            <a:xfrm>
              <a:off x="10901979" y="4573732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Jindřichův Hradec</a:t>
              </a:r>
            </a:p>
          </p:txBody>
        </p:sp>
      </p:grpSp>
      <p:grpSp>
        <p:nvGrpSpPr>
          <p:cNvPr id="112" name="Skupina 111">
            <a:extLst>
              <a:ext uri="{FF2B5EF4-FFF2-40B4-BE49-F238E27FC236}">
                <a16:creationId xmlns:a16="http://schemas.microsoft.com/office/drawing/2014/main" id="{16F30A36-EA1D-4D6A-9A96-D950F0912169}"/>
              </a:ext>
            </a:extLst>
          </p:cNvPr>
          <p:cNvGrpSpPr/>
          <p:nvPr/>
        </p:nvGrpSpPr>
        <p:grpSpPr>
          <a:xfrm>
            <a:off x="8020486" y="2187210"/>
            <a:ext cx="1663566" cy="767874"/>
            <a:chOff x="10256034" y="4515970"/>
            <a:chExt cx="1507295" cy="767874"/>
          </a:xfrm>
        </p:grpSpPr>
        <p:sp>
          <p:nvSpPr>
            <p:cNvPr id="125" name="TextovéPole 124">
              <a:extLst>
                <a:ext uri="{FF2B5EF4-FFF2-40B4-BE49-F238E27FC236}">
                  <a16:creationId xmlns:a16="http://schemas.microsoft.com/office/drawing/2014/main" id="{F6C0397E-C74F-4D23-9F9E-9A7C17D7DCCE}"/>
                </a:ext>
              </a:extLst>
            </p:cNvPr>
            <p:cNvSpPr txBox="1"/>
            <p:nvPr/>
          </p:nvSpPr>
          <p:spPr>
            <a:xfrm>
              <a:off x="10311766" y="4765147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/>
                <a:t>397,9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" name="TextovéPole 125">
              <a:extLst>
                <a:ext uri="{FF2B5EF4-FFF2-40B4-BE49-F238E27FC236}">
                  <a16:creationId xmlns:a16="http://schemas.microsoft.com/office/drawing/2014/main" id="{4EDA2C1F-9C9A-468F-B4F8-BE34F6DB0CE9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>
                  <a:solidFill>
                    <a:prstClr val="white"/>
                  </a:solidFill>
                </a:rPr>
                <a:t>65/3 583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" name="TextovéPole 126">
              <a:extLst>
                <a:ext uri="{FF2B5EF4-FFF2-40B4-BE49-F238E27FC236}">
                  <a16:creationId xmlns:a16="http://schemas.microsoft.com/office/drawing/2014/main" id="{CA811F70-B733-4C36-B30F-A99236669971}"/>
                </a:ext>
              </a:extLst>
            </p:cNvPr>
            <p:cNvSpPr txBox="1"/>
            <p:nvPr/>
          </p:nvSpPr>
          <p:spPr>
            <a:xfrm>
              <a:off x="10256034" y="500684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Znojmo</a:t>
              </a:r>
            </a:p>
          </p:txBody>
        </p:sp>
      </p:grp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9EBB072C-CC68-4BE3-B9F0-77EC8046E590}"/>
              </a:ext>
            </a:extLst>
          </p:cNvPr>
          <p:cNvGrpSpPr/>
          <p:nvPr/>
        </p:nvGrpSpPr>
        <p:grpSpPr>
          <a:xfrm>
            <a:off x="10020829" y="2486075"/>
            <a:ext cx="1900397" cy="746008"/>
            <a:chOff x="6895582" y="4828086"/>
            <a:chExt cx="1507295" cy="746008"/>
          </a:xfrm>
        </p:grpSpPr>
        <p:sp>
          <p:nvSpPr>
            <p:cNvPr id="84" name="TextovéPole 83">
              <a:extLst>
                <a:ext uri="{FF2B5EF4-FFF2-40B4-BE49-F238E27FC236}">
                  <a16:creationId xmlns:a16="http://schemas.microsoft.com/office/drawing/2014/main" id="{D338B841-9BEB-4D33-A424-1DEC30C51295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61/3 286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D8C579A6-1794-4FC7-A623-E2A414312272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3024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317,3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B3F2C75F-7B3F-491E-9B84-E1D7CA445487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Břeclav</a:t>
              </a:r>
            </a:p>
          </p:txBody>
        </p:sp>
      </p:grpSp>
      <p:grpSp>
        <p:nvGrpSpPr>
          <p:cNvPr id="93" name="Skupina 92">
            <a:extLst>
              <a:ext uri="{FF2B5EF4-FFF2-40B4-BE49-F238E27FC236}">
                <a16:creationId xmlns:a16="http://schemas.microsoft.com/office/drawing/2014/main" id="{E8E9466E-6DD6-4CE3-96E5-7C82F2A96F1B}"/>
              </a:ext>
            </a:extLst>
          </p:cNvPr>
          <p:cNvGrpSpPr/>
          <p:nvPr/>
        </p:nvGrpSpPr>
        <p:grpSpPr>
          <a:xfrm>
            <a:off x="196504" y="1802906"/>
            <a:ext cx="1647053" cy="768607"/>
            <a:chOff x="9875474" y="4515970"/>
            <a:chExt cx="1507295" cy="768607"/>
          </a:xfrm>
        </p:grpSpPr>
        <p:sp>
          <p:nvSpPr>
            <p:cNvPr id="94" name="TextovéPole 93">
              <a:extLst>
                <a:ext uri="{FF2B5EF4-FFF2-40B4-BE49-F238E27FC236}">
                  <a16:creationId xmlns:a16="http://schemas.microsoft.com/office/drawing/2014/main" id="{11A066B5-1F03-4649-A68D-061124435BA2}"/>
                </a:ext>
              </a:extLst>
            </p:cNvPr>
            <p:cNvSpPr txBox="1"/>
            <p:nvPr/>
          </p:nvSpPr>
          <p:spPr>
            <a:xfrm>
              <a:off x="10311766" y="4773856"/>
              <a:ext cx="638926" cy="25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353,1</a:t>
              </a:r>
            </a:p>
          </p:txBody>
        </p:sp>
        <p:sp>
          <p:nvSpPr>
            <p:cNvPr id="105" name="TextovéPole 104">
              <a:extLst>
                <a:ext uri="{FF2B5EF4-FFF2-40B4-BE49-F238E27FC236}">
                  <a16:creationId xmlns:a16="http://schemas.microsoft.com/office/drawing/2014/main" id="{5202A787-CEE1-499A-A577-32735F3032DD}"/>
                </a:ext>
              </a:extLst>
            </p:cNvPr>
            <p:cNvSpPr txBox="1"/>
            <p:nvPr/>
          </p:nvSpPr>
          <p:spPr>
            <a:xfrm>
              <a:off x="10316239" y="4515970"/>
              <a:ext cx="634453" cy="25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lIns="36000" tIns="0" rIns="36000" bIns="0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dirty="0">
                  <a:solidFill>
                    <a:prstClr val="white"/>
                  </a:solidFill>
                </a:rPr>
                <a:t>8/2 230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EB7B42BD-CF9C-4B63-B6DA-0F99E0BE0EA3}"/>
                </a:ext>
              </a:extLst>
            </p:cNvPr>
            <p:cNvSpPr txBox="1"/>
            <p:nvPr/>
          </p:nvSpPr>
          <p:spPr>
            <a:xfrm>
              <a:off x="9875474" y="5007578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Prachatice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5860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FB3FF-E786-49C9-8DBD-0CD7041F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Státy přímo sousedící s ČR</a:t>
            </a:r>
            <a:r>
              <a:rPr lang="cs-CZ" dirty="0"/>
              <a:t> – popis situace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C2AF34-11FC-4576-95B7-A01E9A03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353ECE7D-8965-4490-B988-BB1C0C0E9EC5}"/>
              </a:ext>
            </a:extLst>
          </p:cNvPr>
          <p:cNvSpPr txBox="1"/>
          <p:nvPr/>
        </p:nvSpPr>
        <p:spPr>
          <a:xfrm>
            <a:off x="86686" y="6486928"/>
            <a:ext cx="7740241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BMI, </a:t>
            </a:r>
            <a:r>
              <a:rPr lang="cs-CZ" sz="1200" b="1" dirty="0" err="1">
                <a:solidFill>
                  <a:schemeClr val="bg1"/>
                </a:solidFill>
              </a:rPr>
              <a:t>Ministerstwo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cs-CZ" sz="1200" b="1" dirty="0" err="1">
                <a:solidFill>
                  <a:schemeClr val="bg1"/>
                </a:solidFill>
              </a:rPr>
              <a:t>zdrowia</a:t>
            </a:r>
            <a:r>
              <a:rPr lang="cs-CZ" sz="1200" b="1" dirty="0">
                <a:solidFill>
                  <a:schemeClr val="bg1"/>
                </a:solidFill>
              </a:rPr>
              <a:t>, korona.gov.sk, 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98587539-8CE9-47D4-8EEA-C2452F50A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51835"/>
              </p:ext>
            </p:extLst>
          </p:nvPr>
        </p:nvGraphicFramePr>
        <p:xfrm>
          <a:off x="248611" y="984797"/>
          <a:ext cx="10086625" cy="5322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695">
                  <a:extLst>
                    <a:ext uri="{9D8B030D-6E8A-4147-A177-3AD203B41FA5}">
                      <a16:colId xmlns:a16="http://schemas.microsoft.com/office/drawing/2014/main" val="554850407"/>
                    </a:ext>
                  </a:extLst>
                </a:gridCol>
                <a:gridCol w="6245233">
                  <a:extLst>
                    <a:ext uri="{9D8B030D-6E8A-4147-A177-3AD203B41FA5}">
                      <a16:colId xmlns:a16="http://schemas.microsoft.com/office/drawing/2014/main" val="1774791894"/>
                    </a:ext>
                  </a:extLst>
                </a:gridCol>
                <a:gridCol w="2516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Země</a:t>
                      </a:r>
                      <a:endParaRPr lang="cs-CZ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Popis situace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Dopad na ČR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5481"/>
                  </a:ext>
                </a:extLst>
              </a:tr>
              <a:tr h="19445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Polsko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cs-CZ" sz="1600" b="1" i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19 883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případů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400" b="0" i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mazowieckiego (3340), śląskiego (2214), dolnośląskiego (2091), małopolskiego (1608), pomorskiego (1313), wielkopolskiego (1174), łódzkiego (1154), zachodniopomorskiego (1146), świętokrzyskiego (870), opolskiego (861), kujawsko-pomorskiego (854), warmińsko-mazurskiego (788), podkarpackiego (777), lubelskiego (627), lubuskiego (586), podlaskiego (480). </a:t>
                      </a: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Doporučeno sledovat vývoj zejména ve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Slezsku s ohledem na vývoj situace v Moravskoslezském kraji a počty přeshraničních pracovníků, í denně jezdí pracovat do MSK.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108863"/>
                  </a:ext>
                </a:extLst>
              </a:tr>
              <a:tr h="2660914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Slovensko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600" b="1" i="0" kern="1200" noProof="0" dirty="0">
                        <a:solidFill>
                          <a:srgbClr val="14171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600" b="1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+ 1 311 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případů </a:t>
                      </a:r>
                      <a:endParaRPr lang="cs-CZ" sz="1200" b="0" i="0" kern="1200" noProof="0" dirty="0">
                        <a:solidFill>
                          <a:srgbClr val="14171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Banskobystrický kraj	  52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Bratislavský kraj	108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Košický kraj	                          152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Nitriansky kraj	                          178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Prešovský kraj              	347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 err="1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Trenčiansky</a:t>
                      </a: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kraj	222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Trnavský kraj	                          129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Žilinský kraj	                          123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2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1600" b="1" i="0" kern="1200" noProof="0" dirty="0">
                        <a:solidFill>
                          <a:srgbClr val="14171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000" b="0" i="0" kern="1200" noProof="0" dirty="0">
                          <a:solidFill>
                            <a:srgbClr val="14171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endParaRPr lang="cs-CZ" sz="1600" b="1" i="0" kern="1200" noProof="0" dirty="0">
                        <a:solidFill>
                          <a:srgbClr val="14171A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Situace je nadále monitorována vzhledem k turistické oblíbenosti zejména horských oblastí Slovenska.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2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28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B5432C55-A7CF-4249-BEF5-BFC1200F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5" y="998044"/>
            <a:ext cx="9119682" cy="531673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1760000" y="6426000"/>
            <a:ext cx="4320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DFD3D-3A9B-46F9-B57F-E98436FEBC6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A1EEB40-F546-4CF2-B990-1BB798D715F8}"/>
              </a:ext>
            </a:extLst>
          </p:cNvPr>
          <p:cNvGrpSpPr/>
          <p:nvPr/>
        </p:nvGrpSpPr>
        <p:grpSpPr>
          <a:xfrm>
            <a:off x="6492420" y="1966014"/>
            <a:ext cx="1258408" cy="966519"/>
            <a:chOff x="9505915" y="3309925"/>
            <a:chExt cx="1110235" cy="966519"/>
          </a:xfrm>
        </p:grpSpPr>
        <p:sp>
          <p:nvSpPr>
            <p:cNvPr id="25" name="TextovéPole 24"/>
            <p:cNvSpPr txBox="1"/>
            <p:nvPr/>
          </p:nvSpPr>
          <p:spPr>
            <a:xfrm>
              <a:off x="9505915" y="3890808"/>
              <a:ext cx="1110235" cy="38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Opolsko</a:t>
              </a: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9613996" y="3309925"/>
              <a:ext cx="855998" cy="3017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861/22 703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9617443" y="3606927"/>
              <a:ext cx="852551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524,5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AE1B751-CAA7-4749-BCB4-AC20B6228746}"/>
              </a:ext>
            </a:extLst>
          </p:cNvPr>
          <p:cNvGrpSpPr/>
          <p:nvPr/>
        </p:nvGrpSpPr>
        <p:grpSpPr>
          <a:xfrm>
            <a:off x="8234029" y="3843868"/>
            <a:ext cx="1251536" cy="845853"/>
            <a:chOff x="10260059" y="4112698"/>
            <a:chExt cx="1014434" cy="845853"/>
          </a:xfrm>
        </p:grpSpPr>
        <p:sp>
          <p:nvSpPr>
            <p:cNvPr id="37" name="TextovéPole 36"/>
            <p:cNvSpPr txBox="1"/>
            <p:nvPr/>
          </p:nvSpPr>
          <p:spPr>
            <a:xfrm>
              <a:off x="10273368" y="4112698"/>
              <a:ext cx="987300" cy="2599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2 214/106 982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10273368" y="4374079"/>
              <a:ext cx="982826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496,4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0260059" y="4572915"/>
              <a:ext cx="1014434" cy="38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Slezsko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1C8368C-122A-411E-926F-41392652EE78}"/>
              </a:ext>
            </a:extLst>
          </p:cNvPr>
          <p:cNvGrpSpPr/>
          <p:nvPr/>
        </p:nvGrpSpPr>
        <p:grpSpPr>
          <a:xfrm>
            <a:off x="3373940" y="1284204"/>
            <a:ext cx="1772826" cy="923514"/>
            <a:chOff x="7761367" y="2527712"/>
            <a:chExt cx="1661917" cy="923514"/>
          </a:xfrm>
        </p:grpSpPr>
        <p:sp>
          <p:nvSpPr>
            <p:cNvPr id="41" name="TextovéPole 40"/>
            <p:cNvSpPr txBox="1"/>
            <p:nvPr/>
          </p:nvSpPr>
          <p:spPr>
            <a:xfrm>
              <a:off x="7761367" y="3065590"/>
              <a:ext cx="1661917" cy="38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Dolnoslezsko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8052423" y="2527712"/>
              <a:ext cx="949054" cy="2539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2 091/56 000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8052423" y="2781628"/>
              <a:ext cx="949054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543,5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C6BAFA3-1215-458D-A982-3220D83B84E3}"/>
              </a:ext>
            </a:extLst>
          </p:cNvPr>
          <p:cNvGrpSpPr/>
          <p:nvPr/>
        </p:nvGrpSpPr>
        <p:grpSpPr>
          <a:xfrm>
            <a:off x="6973478" y="4809193"/>
            <a:ext cx="1408695" cy="864244"/>
            <a:chOff x="6964150" y="4809193"/>
            <a:chExt cx="1065348" cy="864244"/>
          </a:xfrm>
        </p:grpSpPr>
        <p:sp>
          <p:nvSpPr>
            <p:cNvPr id="47" name="TextovéPole 46"/>
            <p:cNvSpPr txBox="1"/>
            <p:nvPr/>
          </p:nvSpPr>
          <p:spPr>
            <a:xfrm>
              <a:off x="7076188" y="4809193"/>
              <a:ext cx="841274" cy="2791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420/51 061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7076188" y="5088301"/>
              <a:ext cx="841274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black"/>
                  </a:solidFill>
                  <a:latin typeface="Segoe UI"/>
                </a:rPr>
                <a:t>402,1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6964150" y="5334883"/>
              <a:ext cx="1065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MSK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A2ADA23-F1F7-4A89-8C41-57D379F2F466}"/>
              </a:ext>
            </a:extLst>
          </p:cNvPr>
          <p:cNvGrpSpPr/>
          <p:nvPr/>
        </p:nvGrpSpPr>
        <p:grpSpPr>
          <a:xfrm>
            <a:off x="4751994" y="4519205"/>
            <a:ext cx="1344006" cy="848707"/>
            <a:chOff x="8835002" y="5329076"/>
            <a:chExt cx="1040148" cy="848707"/>
          </a:xfrm>
        </p:grpSpPr>
        <p:sp>
          <p:nvSpPr>
            <p:cNvPr id="50" name="TextovéPole 49"/>
            <p:cNvSpPr txBox="1"/>
            <p:nvPr/>
          </p:nvSpPr>
          <p:spPr>
            <a:xfrm>
              <a:off x="8926916" y="5329076"/>
              <a:ext cx="856321" cy="2706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171/29459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8926916" y="5599694"/>
              <a:ext cx="856320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black"/>
                  </a:solidFill>
                  <a:latin typeface="Segoe UI"/>
                </a:rPr>
                <a:t>402,5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8835002" y="5824284"/>
              <a:ext cx="1040148" cy="35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OLK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E054D26B-A226-4F3C-9A6C-25F49C2D804C}"/>
              </a:ext>
            </a:extLst>
          </p:cNvPr>
          <p:cNvGrpSpPr/>
          <p:nvPr/>
        </p:nvGrpSpPr>
        <p:grpSpPr>
          <a:xfrm>
            <a:off x="2564924" y="4462945"/>
            <a:ext cx="1119496" cy="898863"/>
            <a:chOff x="7570419" y="4824570"/>
            <a:chExt cx="1040148" cy="898863"/>
          </a:xfrm>
        </p:grpSpPr>
        <p:sp>
          <p:nvSpPr>
            <p:cNvPr id="53" name="TextovéPole 52"/>
            <p:cNvSpPr txBox="1"/>
            <p:nvPr/>
          </p:nvSpPr>
          <p:spPr>
            <a:xfrm>
              <a:off x="7761367" y="4824570"/>
              <a:ext cx="849200" cy="262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295/23 401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7761365" y="5088110"/>
              <a:ext cx="84919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510,3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7570419" y="5384879"/>
              <a:ext cx="1040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PAK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5FF9825D-A6B0-474E-A6C2-F53662D5022F}"/>
              </a:ext>
            </a:extLst>
          </p:cNvPr>
          <p:cNvGrpSpPr/>
          <p:nvPr/>
        </p:nvGrpSpPr>
        <p:grpSpPr>
          <a:xfrm>
            <a:off x="2094677" y="2864639"/>
            <a:ext cx="1347769" cy="908797"/>
            <a:chOff x="7426411" y="3937834"/>
            <a:chExt cx="1097129" cy="908797"/>
          </a:xfrm>
        </p:grpSpPr>
        <p:sp>
          <p:nvSpPr>
            <p:cNvPr id="56" name="TextovéPole 55"/>
            <p:cNvSpPr txBox="1"/>
            <p:nvPr/>
          </p:nvSpPr>
          <p:spPr>
            <a:xfrm>
              <a:off x="7570419" y="3937834"/>
              <a:ext cx="809314" cy="2827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306/25 658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7570320" y="4217971"/>
              <a:ext cx="809313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422,6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7426411" y="4508077"/>
              <a:ext cx="1097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HKK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DFCC981-E813-43A9-B10F-F09CCB3FC4DE}"/>
              </a:ext>
            </a:extLst>
          </p:cNvPr>
          <p:cNvGrpSpPr/>
          <p:nvPr/>
        </p:nvGrpSpPr>
        <p:grpSpPr>
          <a:xfrm>
            <a:off x="703148" y="1570971"/>
            <a:ext cx="1202632" cy="934926"/>
            <a:chOff x="6597092" y="3415080"/>
            <a:chExt cx="1040148" cy="934926"/>
          </a:xfrm>
        </p:grpSpPr>
        <p:sp>
          <p:nvSpPr>
            <p:cNvPr id="59" name="TextovéPole 58"/>
            <p:cNvSpPr txBox="1"/>
            <p:nvPr/>
          </p:nvSpPr>
          <p:spPr>
            <a:xfrm>
              <a:off x="6692666" y="3415080"/>
              <a:ext cx="849199" cy="3005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noAutofit/>
            </a:bodyPr>
            <a:lstStyle>
              <a:defPPr>
                <a:defRPr lang="cs-CZ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>
                  <a:solidFill>
                    <a:prstClr val="white">
                      <a:lumMod val="95000"/>
                    </a:prstClr>
                  </a:solidFill>
                  <a:latin typeface="Segoe UI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158/20 462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6692567" y="3710249"/>
              <a:ext cx="84919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451,9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6597092" y="3996507"/>
              <a:ext cx="1040148" cy="35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LBK</a:t>
              </a:r>
            </a:p>
          </p:txBody>
        </p:sp>
      </p:grpSp>
      <p:sp>
        <p:nvSpPr>
          <p:cNvPr id="39" name="Nadpis 1">
            <a:extLst>
              <a:ext uri="{FF2B5EF4-FFF2-40B4-BE49-F238E27FC236}">
                <a16:creationId xmlns:a16="http://schemas.microsoft.com/office/drawing/2014/main" id="{519E6106-EF34-417D-A1CA-DE9219C0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 Polskem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138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9DA96-4AC9-4A0A-861C-E17AD5A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14denní vývoj situace na Slovensku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A2792DB-4207-4E37-918E-83DD487054A0}"/>
              </a:ext>
            </a:extLst>
          </p:cNvPr>
          <p:cNvSpPr/>
          <p:nvPr/>
        </p:nvSpPr>
        <p:spPr>
          <a:xfrm>
            <a:off x="332819" y="641223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covid-19.nczisk.sk/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143847-D6EE-4C90-9E50-DC956EA31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9" y="995614"/>
            <a:ext cx="10079328" cy="53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83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D86E48B4-67C9-41C3-9395-9C9DD6E1C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3" y="949761"/>
            <a:ext cx="8256232" cy="5432869"/>
          </a:xfrm>
          <a:prstGeom prst="rect">
            <a:avLst/>
          </a:prstGeom>
        </p:spPr>
      </p:pic>
      <p:pic>
        <p:nvPicPr>
          <p:cNvPr id="109" name="Obrázek 108">
            <a:extLst>
              <a:ext uri="{FF2B5EF4-FFF2-40B4-BE49-F238E27FC236}">
                <a16:creationId xmlns:a16="http://schemas.microsoft.com/office/drawing/2014/main" id="{9C33061E-C962-4E86-99F7-E145430D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  <p:grpSp>
        <p:nvGrpSpPr>
          <p:cNvPr id="84" name="Skupina 83">
            <a:extLst>
              <a:ext uri="{FF2B5EF4-FFF2-40B4-BE49-F238E27FC236}">
                <a16:creationId xmlns:a16="http://schemas.microsoft.com/office/drawing/2014/main" id="{EBE63FA9-D70C-48F1-ABD2-A216414758CE}"/>
              </a:ext>
            </a:extLst>
          </p:cNvPr>
          <p:cNvGrpSpPr/>
          <p:nvPr/>
        </p:nvGrpSpPr>
        <p:grpSpPr>
          <a:xfrm>
            <a:off x="7397969" y="949761"/>
            <a:ext cx="1654578" cy="746008"/>
            <a:chOff x="6895582" y="4828086"/>
            <a:chExt cx="1507295" cy="746008"/>
          </a:xfrm>
        </p:grpSpPr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2F2469F5-C4FE-4A33-B320-02CFFF573ACA}"/>
                </a:ext>
              </a:extLst>
            </p:cNvPr>
            <p:cNvSpPr txBox="1"/>
            <p:nvPr/>
          </p:nvSpPr>
          <p:spPr>
            <a:xfrm>
              <a:off x="7322943" y="4828086"/>
              <a:ext cx="747170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59/10 079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CE6BE441-51CF-4766-9681-34A4B6EF20BC}"/>
                </a:ext>
              </a:extLst>
            </p:cNvPr>
            <p:cNvSpPr txBox="1"/>
            <p:nvPr/>
          </p:nvSpPr>
          <p:spPr>
            <a:xfrm>
              <a:off x="7322943" y="5097013"/>
              <a:ext cx="747170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364,3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D8AA33DF-B1B1-493B-8AF6-DA4BF90C5401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Frýdek - Místek</a:t>
              </a:r>
            </a:p>
          </p:txBody>
        </p:sp>
      </p:grpSp>
      <p:sp>
        <p:nvSpPr>
          <p:cNvPr id="113" name="Nadpis 1">
            <a:extLst>
              <a:ext uri="{FF2B5EF4-FFF2-40B4-BE49-F238E27FC236}">
                <a16:creationId xmlns:a16="http://schemas.microsoft.com/office/drawing/2014/main" id="{1BF73B9F-8A98-4F9F-A05C-028B549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19" y="1"/>
            <a:ext cx="9885238" cy="896492"/>
          </a:xfrm>
        </p:spPr>
        <p:txBody>
          <a:bodyPr/>
          <a:lstStyle/>
          <a:p>
            <a:r>
              <a:rPr lang="cs-CZ" altLang="cs-CZ" dirty="0"/>
              <a:t>Situace v příhraničí se Slovenskem</a:t>
            </a:r>
            <a:endParaRPr lang="cs-CZ" dirty="0"/>
          </a:p>
        </p:txBody>
      </p:sp>
      <p:grpSp>
        <p:nvGrpSpPr>
          <p:cNvPr id="93" name="Skupina 92">
            <a:extLst>
              <a:ext uri="{FF2B5EF4-FFF2-40B4-BE49-F238E27FC236}">
                <a16:creationId xmlns:a16="http://schemas.microsoft.com/office/drawing/2014/main" id="{47AE2A37-6C41-4965-A294-E90461ACCED3}"/>
              </a:ext>
            </a:extLst>
          </p:cNvPr>
          <p:cNvGrpSpPr/>
          <p:nvPr/>
        </p:nvGrpSpPr>
        <p:grpSpPr>
          <a:xfrm>
            <a:off x="5819224" y="1958437"/>
            <a:ext cx="1948190" cy="746008"/>
            <a:chOff x="6895582" y="4828086"/>
            <a:chExt cx="1507295" cy="746008"/>
          </a:xfrm>
        </p:grpSpPr>
        <p:sp>
          <p:nvSpPr>
            <p:cNvPr id="105" name="TextovéPole 104">
              <a:extLst>
                <a:ext uri="{FF2B5EF4-FFF2-40B4-BE49-F238E27FC236}">
                  <a16:creationId xmlns:a16="http://schemas.microsoft.com/office/drawing/2014/main" id="{8C404DF5-F3EB-4FC6-A75E-D0177FCAA394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93/7 575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B583DE2D-0EBA-4123-A6DC-776F516F0F60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459,1</a:t>
              </a:r>
            </a:p>
          </p:txBody>
        </p:sp>
        <p:sp>
          <p:nvSpPr>
            <p:cNvPr id="107" name="TextovéPole 106">
              <a:extLst>
                <a:ext uri="{FF2B5EF4-FFF2-40B4-BE49-F238E27FC236}">
                  <a16:creationId xmlns:a16="http://schemas.microsoft.com/office/drawing/2014/main" id="{49100D9A-B070-44F3-AFC5-396B97C242CD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Vsetín</a:t>
              </a:r>
            </a:p>
          </p:txBody>
        </p:sp>
      </p:grpSp>
      <p:grpSp>
        <p:nvGrpSpPr>
          <p:cNvPr id="108" name="Skupina 107">
            <a:extLst>
              <a:ext uri="{FF2B5EF4-FFF2-40B4-BE49-F238E27FC236}">
                <a16:creationId xmlns:a16="http://schemas.microsoft.com/office/drawing/2014/main" id="{153FE243-F708-4FEA-9896-02F352CB7D0D}"/>
              </a:ext>
            </a:extLst>
          </p:cNvPr>
          <p:cNvGrpSpPr/>
          <p:nvPr/>
        </p:nvGrpSpPr>
        <p:grpSpPr>
          <a:xfrm>
            <a:off x="4766930" y="2967264"/>
            <a:ext cx="1854461" cy="746008"/>
            <a:chOff x="6895582" y="4828086"/>
            <a:chExt cx="1507295" cy="746008"/>
          </a:xfrm>
        </p:grpSpPr>
        <p:sp>
          <p:nvSpPr>
            <p:cNvPr id="114" name="TextovéPole 113">
              <a:extLst>
                <a:ext uri="{FF2B5EF4-FFF2-40B4-BE49-F238E27FC236}">
                  <a16:creationId xmlns:a16="http://schemas.microsoft.com/office/drawing/2014/main" id="{03EAF0A5-7943-4DD6-9DDB-A61BC3B9E302}"/>
                </a:ext>
              </a:extLst>
            </p:cNvPr>
            <p:cNvSpPr txBox="1"/>
            <p:nvPr/>
          </p:nvSpPr>
          <p:spPr>
            <a:xfrm>
              <a:off x="7322943" y="4828086"/>
              <a:ext cx="719636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125/10 691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5" name="TextovéPole 114">
              <a:extLst>
                <a:ext uri="{FF2B5EF4-FFF2-40B4-BE49-F238E27FC236}">
                  <a16:creationId xmlns:a16="http://schemas.microsoft.com/office/drawing/2014/main" id="{A51CE643-2C43-4153-B4CE-DC700138A1F4}"/>
                </a:ext>
              </a:extLst>
            </p:cNvPr>
            <p:cNvSpPr txBox="1"/>
            <p:nvPr/>
          </p:nvSpPr>
          <p:spPr>
            <a:xfrm>
              <a:off x="7322943" y="5097013"/>
              <a:ext cx="719636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456,0</a:t>
              </a:r>
            </a:p>
          </p:txBody>
        </p: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A8828911-0DA4-408F-B681-665BA0C7BAEE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Zlín</a:t>
              </a:r>
            </a:p>
          </p:txBody>
        </p:sp>
      </p:grpSp>
      <p:grpSp>
        <p:nvGrpSpPr>
          <p:cNvPr id="117" name="Skupina 116">
            <a:extLst>
              <a:ext uri="{FF2B5EF4-FFF2-40B4-BE49-F238E27FC236}">
                <a16:creationId xmlns:a16="http://schemas.microsoft.com/office/drawing/2014/main" id="{CBE311DF-20B7-47D3-B4AE-DD6567A680C2}"/>
              </a:ext>
            </a:extLst>
          </p:cNvPr>
          <p:cNvGrpSpPr/>
          <p:nvPr/>
        </p:nvGrpSpPr>
        <p:grpSpPr>
          <a:xfrm>
            <a:off x="3752322" y="3678736"/>
            <a:ext cx="1629932" cy="746008"/>
            <a:chOff x="6895582" y="4828086"/>
            <a:chExt cx="1507295" cy="746008"/>
          </a:xfrm>
        </p:grpSpPr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ABA14894-433C-4D3E-AACF-59D6A34E4E38}"/>
                </a:ext>
              </a:extLst>
            </p:cNvPr>
            <p:cNvSpPr txBox="1"/>
            <p:nvPr/>
          </p:nvSpPr>
          <p:spPr>
            <a:xfrm>
              <a:off x="7322943" y="4828086"/>
              <a:ext cx="747828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77/8 590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" name="TextovéPole 118">
              <a:extLst>
                <a:ext uri="{FF2B5EF4-FFF2-40B4-BE49-F238E27FC236}">
                  <a16:creationId xmlns:a16="http://schemas.microsoft.com/office/drawing/2014/main" id="{A2E16AF6-263A-431E-B108-8CBAB1F3B459}"/>
                </a:ext>
              </a:extLst>
            </p:cNvPr>
            <p:cNvSpPr txBox="1"/>
            <p:nvPr/>
          </p:nvSpPr>
          <p:spPr>
            <a:xfrm>
              <a:off x="7322943" y="5097013"/>
              <a:ext cx="747828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454,9</a:t>
              </a:r>
            </a:p>
          </p:txBody>
        </p:sp>
        <p:sp>
          <p:nvSpPr>
            <p:cNvPr id="120" name="TextovéPole 119">
              <a:extLst>
                <a:ext uri="{FF2B5EF4-FFF2-40B4-BE49-F238E27FC236}">
                  <a16:creationId xmlns:a16="http://schemas.microsoft.com/office/drawing/2014/main" id="{C51201D6-DB92-458E-936C-AEDCC129F9C7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Uherské Hradiště</a:t>
              </a:r>
            </a:p>
          </p:txBody>
        </p:sp>
      </p:grp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575E455D-0F50-4738-9C67-B02FE2691AB6}"/>
              </a:ext>
            </a:extLst>
          </p:cNvPr>
          <p:cNvGrpSpPr/>
          <p:nvPr/>
        </p:nvGrpSpPr>
        <p:grpSpPr>
          <a:xfrm>
            <a:off x="2055329" y="4057514"/>
            <a:ext cx="1553318" cy="746008"/>
            <a:chOff x="6895582" y="4828086"/>
            <a:chExt cx="1507295" cy="746008"/>
          </a:xfrm>
        </p:grpSpPr>
        <p:sp>
          <p:nvSpPr>
            <p:cNvPr id="131" name="TextovéPole 130">
              <a:extLst>
                <a:ext uri="{FF2B5EF4-FFF2-40B4-BE49-F238E27FC236}">
                  <a16:creationId xmlns:a16="http://schemas.microsoft.com/office/drawing/2014/main" id="{659F3698-3ADB-43F8-95AC-EC1DD02766B7}"/>
                </a:ext>
              </a:extLst>
            </p:cNvPr>
            <p:cNvSpPr txBox="1"/>
            <p:nvPr/>
          </p:nvSpPr>
          <p:spPr>
            <a:xfrm>
              <a:off x="7322943" y="4828086"/>
              <a:ext cx="775861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46/7 753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2" name="TextovéPole 131">
              <a:extLst>
                <a:ext uri="{FF2B5EF4-FFF2-40B4-BE49-F238E27FC236}">
                  <a16:creationId xmlns:a16="http://schemas.microsoft.com/office/drawing/2014/main" id="{F84FBC78-6FBC-47CD-8A6D-5BCB9C5F77C3}"/>
                </a:ext>
              </a:extLst>
            </p:cNvPr>
            <p:cNvSpPr txBox="1"/>
            <p:nvPr/>
          </p:nvSpPr>
          <p:spPr>
            <a:xfrm>
              <a:off x="7322943" y="5097013"/>
              <a:ext cx="775861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372,9</a:t>
              </a:r>
            </a:p>
          </p:txBody>
        </p:sp>
        <p:sp>
          <p:nvSpPr>
            <p:cNvPr id="133" name="TextovéPole 132">
              <a:extLst>
                <a:ext uri="{FF2B5EF4-FFF2-40B4-BE49-F238E27FC236}">
                  <a16:creationId xmlns:a16="http://schemas.microsoft.com/office/drawing/2014/main" id="{D0A618F2-305C-445C-9E63-E6F4EAA861A7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Hodonín</a:t>
              </a:r>
            </a:p>
          </p:txBody>
        </p:sp>
      </p:grpSp>
      <p:grpSp>
        <p:nvGrpSpPr>
          <p:cNvPr id="138" name="Skupina 137">
            <a:extLst>
              <a:ext uri="{FF2B5EF4-FFF2-40B4-BE49-F238E27FC236}">
                <a16:creationId xmlns:a16="http://schemas.microsoft.com/office/drawing/2014/main" id="{B78A3057-B9F0-42D8-87D9-D31C5D7FBE34}"/>
              </a:ext>
            </a:extLst>
          </p:cNvPr>
          <p:cNvGrpSpPr/>
          <p:nvPr/>
        </p:nvGrpSpPr>
        <p:grpSpPr>
          <a:xfrm>
            <a:off x="2303299" y="4862443"/>
            <a:ext cx="1824592" cy="746008"/>
            <a:chOff x="6895582" y="4828086"/>
            <a:chExt cx="1507295" cy="746008"/>
          </a:xfrm>
        </p:grpSpPr>
        <p:sp>
          <p:nvSpPr>
            <p:cNvPr id="139" name="TextovéPole 138">
              <a:extLst>
                <a:ext uri="{FF2B5EF4-FFF2-40B4-BE49-F238E27FC236}">
                  <a16:creationId xmlns:a16="http://schemas.microsoft.com/office/drawing/2014/main" id="{6CAEFBD2-89A9-44C1-84BE-C88AC9BC336B}"/>
                </a:ext>
              </a:extLst>
            </p:cNvPr>
            <p:cNvSpPr txBox="1"/>
            <p:nvPr/>
          </p:nvSpPr>
          <p:spPr>
            <a:xfrm>
              <a:off x="7322943" y="4828086"/>
              <a:ext cx="663432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0/1 234</a:t>
              </a:r>
            </a:p>
          </p:txBody>
        </p:sp>
        <p:sp>
          <p:nvSpPr>
            <p:cNvPr id="140" name="TextovéPole 139">
              <a:extLst>
                <a:ext uri="{FF2B5EF4-FFF2-40B4-BE49-F238E27FC236}">
                  <a16:creationId xmlns:a16="http://schemas.microsoft.com/office/drawing/2014/main" id="{D044F841-D2EB-4FC7-90BF-666D75A936FD}"/>
                </a:ext>
              </a:extLst>
            </p:cNvPr>
            <p:cNvSpPr txBox="1"/>
            <p:nvPr/>
          </p:nvSpPr>
          <p:spPr>
            <a:xfrm>
              <a:off x="7322943" y="5097013"/>
              <a:ext cx="663432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noProof="0" dirty="0">
                  <a:solidFill>
                    <a:prstClr val="black"/>
                  </a:solidFill>
                  <a:latin typeface="Segoe UI"/>
                </a:rPr>
                <a:t>210,3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1" name="TextovéPole 140">
              <a:extLst>
                <a:ext uri="{FF2B5EF4-FFF2-40B4-BE49-F238E27FC236}">
                  <a16:creationId xmlns:a16="http://schemas.microsoft.com/office/drawing/2014/main" id="{2B82DCA9-B146-4BE6-9757-315A652339B8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Skalica</a:t>
              </a:r>
            </a:p>
          </p:txBody>
        </p:sp>
      </p:grpSp>
      <p:grpSp>
        <p:nvGrpSpPr>
          <p:cNvPr id="142" name="Skupina 141">
            <a:extLst>
              <a:ext uri="{FF2B5EF4-FFF2-40B4-BE49-F238E27FC236}">
                <a16:creationId xmlns:a16="http://schemas.microsoft.com/office/drawing/2014/main" id="{D3367E59-D183-444E-8B7B-8BA8558048D1}"/>
              </a:ext>
            </a:extLst>
          </p:cNvPr>
          <p:cNvGrpSpPr/>
          <p:nvPr/>
        </p:nvGrpSpPr>
        <p:grpSpPr>
          <a:xfrm>
            <a:off x="4638474" y="4889997"/>
            <a:ext cx="1507295" cy="930674"/>
            <a:chOff x="6895582" y="4828086"/>
            <a:chExt cx="1507295" cy="930674"/>
          </a:xfrm>
        </p:grpSpPr>
        <p:sp>
          <p:nvSpPr>
            <p:cNvPr id="143" name="TextovéPole 142">
              <a:extLst>
                <a:ext uri="{FF2B5EF4-FFF2-40B4-BE49-F238E27FC236}">
                  <a16:creationId xmlns:a16="http://schemas.microsoft.com/office/drawing/2014/main" id="{D180223F-AA19-43AD-95BA-D457BEF7B4C1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white">
                      <a:lumMod val="95000"/>
                    </a:prstClr>
                  </a:solidFill>
                  <a:latin typeface="Segoe UI"/>
                </a:rPr>
                <a:t>19/728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4" name="TextovéPole 143">
              <a:extLst>
                <a:ext uri="{FF2B5EF4-FFF2-40B4-BE49-F238E27FC236}">
                  <a16:creationId xmlns:a16="http://schemas.microsoft.com/office/drawing/2014/main" id="{BAADEF47-5999-48E1-ADDE-47A85393B193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222,1</a:t>
              </a:r>
            </a:p>
          </p:txBody>
        </p:sp>
        <p:sp>
          <p:nvSpPr>
            <p:cNvPr id="145" name="TextovéPole 144">
              <a:extLst>
                <a:ext uri="{FF2B5EF4-FFF2-40B4-BE49-F238E27FC236}">
                  <a16:creationId xmlns:a16="http://schemas.microsoft.com/office/drawing/2014/main" id="{533465BB-6052-4EB7-9CB7-50E0F3804428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Nové Mesto nad Váhom</a:t>
              </a:r>
            </a:p>
          </p:txBody>
        </p:sp>
      </p:grpSp>
      <p:grpSp>
        <p:nvGrpSpPr>
          <p:cNvPr id="146" name="Skupina 145">
            <a:extLst>
              <a:ext uri="{FF2B5EF4-FFF2-40B4-BE49-F238E27FC236}">
                <a16:creationId xmlns:a16="http://schemas.microsoft.com/office/drawing/2014/main" id="{20775EEF-CDFC-4669-B927-B53B4A2A791D}"/>
              </a:ext>
            </a:extLst>
          </p:cNvPr>
          <p:cNvGrpSpPr/>
          <p:nvPr/>
        </p:nvGrpSpPr>
        <p:grpSpPr>
          <a:xfrm>
            <a:off x="3700530" y="4973838"/>
            <a:ext cx="1507295" cy="746008"/>
            <a:chOff x="6895582" y="4828086"/>
            <a:chExt cx="1507295" cy="746008"/>
          </a:xfrm>
        </p:grpSpPr>
        <p:sp>
          <p:nvSpPr>
            <p:cNvPr id="147" name="TextovéPole 146">
              <a:extLst>
                <a:ext uri="{FF2B5EF4-FFF2-40B4-BE49-F238E27FC236}">
                  <a16:creationId xmlns:a16="http://schemas.microsoft.com/office/drawing/2014/main" id="{366FA596-DC9C-4F19-B811-249F2ECEB892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2/515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8" name="TextovéPole 147">
              <a:extLst>
                <a:ext uri="{FF2B5EF4-FFF2-40B4-BE49-F238E27FC236}">
                  <a16:creationId xmlns:a16="http://schemas.microsoft.com/office/drawing/2014/main" id="{6D454D1C-4667-4516-A6C3-4B7460F3A21B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339,0</a:t>
              </a:r>
            </a:p>
          </p:txBody>
        </p:sp>
        <p:sp>
          <p:nvSpPr>
            <p:cNvPr id="149" name="TextovéPole 148">
              <a:extLst>
                <a:ext uri="{FF2B5EF4-FFF2-40B4-BE49-F238E27FC236}">
                  <a16:creationId xmlns:a16="http://schemas.microsoft.com/office/drawing/2014/main" id="{A702C0EB-24E6-4C12-84F1-9D51B7EBF21B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Myjava</a:t>
              </a:r>
            </a:p>
          </p:txBody>
        </p:sp>
      </p:grpSp>
      <p:grpSp>
        <p:nvGrpSpPr>
          <p:cNvPr id="150" name="Skupina 149">
            <a:extLst>
              <a:ext uri="{FF2B5EF4-FFF2-40B4-BE49-F238E27FC236}">
                <a16:creationId xmlns:a16="http://schemas.microsoft.com/office/drawing/2014/main" id="{D96E8FF6-77AE-46BE-A3B6-3B8321AEAF1C}"/>
              </a:ext>
            </a:extLst>
          </p:cNvPr>
          <p:cNvGrpSpPr/>
          <p:nvPr/>
        </p:nvGrpSpPr>
        <p:grpSpPr>
          <a:xfrm>
            <a:off x="2160983" y="5679683"/>
            <a:ext cx="1507295" cy="746008"/>
            <a:chOff x="6895582" y="4828086"/>
            <a:chExt cx="1507295" cy="746008"/>
          </a:xfrm>
        </p:grpSpPr>
        <p:sp>
          <p:nvSpPr>
            <p:cNvPr id="151" name="TextovéPole 150">
              <a:extLst>
                <a:ext uri="{FF2B5EF4-FFF2-40B4-BE49-F238E27FC236}">
                  <a16:creationId xmlns:a16="http://schemas.microsoft.com/office/drawing/2014/main" id="{57DE5293-E2E3-4E09-B1D8-F946E3FF3B4A}"/>
                </a:ext>
              </a:extLst>
            </p:cNvPr>
            <p:cNvSpPr txBox="1"/>
            <p:nvPr/>
          </p:nvSpPr>
          <p:spPr>
            <a:xfrm>
              <a:off x="7322943" y="4828086"/>
              <a:ext cx="659681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2/864</a:t>
              </a:r>
            </a:p>
          </p:txBody>
        </p:sp>
        <p:sp>
          <p:nvSpPr>
            <p:cNvPr id="152" name="TextovéPole 151">
              <a:extLst>
                <a:ext uri="{FF2B5EF4-FFF2-40B4-BE49-F238E27FC236}">
                  <a16:creationId xmlns:a16="http://schemas.microsoft.com/office/drawing/2014/main" id="{1ECF5722-988D-49AA-B85E-898698CC5FFC}"/>
                </a:ext>
              </a:extLst>
            </p:cNvPr>
            <p:cNvSpPr txBox="1"/>
            <p:nvPr/>
          </p:nvSpPr>
          <p:spPr>
            <a:xfrm>
              <a:off x="7322943" y="5097013"/>
              <a:ext cx="659681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107,6</a:t>
              </a:r>
            </a:p>
          </p:txBody>
        </p:sp>
        <p:sp>
          <p:nvSpPr>
            <p:cNvPr id="153" name="TextovéPole 152">
              <a:extLst>
                <a:ext uri="{FF2B5EF4-FFF2-40B4-BE49-F238E27FC236}">
                  <a16:creationId xmlns:a16="http://schemas.microsoft.com/office/drawing/2014/main" id="{F3963AF2-95D1-43C6-9871-834843575F38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Senica</a:t>
              </a:r>
            </a:p>
          </p:txBody>
        </p:sp>
      </p:grpSp>
      <p:grpSp>
        <p:nvGrpSpPr>
          <p:cNvPr id="154" name="Skupina 153">
            <a:extLst>
              <a:ext uri="{FF2B5EF4-FFF2-40B4-BE49-F238E27FC236}">
                <a16:creationId xmlns:a16="http://schemas.microsoft.com/office/drawing/2014/main" id="{4E7EF3E6-EF46-4250-8DAB-D453EFF459EF}"/>
              </a:ext>
            </a:extLst>
          </p:cNvPr>
          <p:cNvGrpSpPr/>
          <p:nvPr/>
        </p:nvGrpSpPr>
        <p:grpSpPr>
          <a:xfrm>
            <a:off x="6318035" y="3055145"/>
            <a:ext cx="1507295" cy="746008"/>
            <a:chOff x="6895582" y="4828086"/>
            <a:chExt cx="1507295" cy="746008"/>
          </a:xfrm>
        </p:grpSpPr>
        <p:sp>
          <p:nvSpPr>
            <p:cNvPr id="155" name="TextovéPole 154">
              <a:extLst>
                <a:ext uri="{FF2B5EF4-FFF2-40B4-BE49-F238E27FC236}">
                  <a16:creationId xmlns:a16="http://schemas.microsoft.com/office/drawing/2014/main" id="{CCB0B0A9-1610-4049-B503-11D11CC020C8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29/894</a:t>
              </a:r>
            </a:p>
          </p:txBody>
        </p:sp>
        <p:sp>
          <p:nvSpPr>
            <p:cNvPr id="156" name="TextovéPole 155">
              <a:extLst>
                <a:ext uri="{FF2B5EF4-FFF2-40B4-BE49-F238E27FC236}">
                  <a16:creationId xmlns:a16="http://schemas.microsoft.com/office/drawing/2014/main" id="{8E741CEC-5A61-4E3E-9548-D9ED7ECE0012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513,0</a:t>
              </a:r>
            </a:p>
          </p:txBody>
        </p:sp>
        <p:sp>
          <p:nvSpPr>
            <p:cNvPr id="157" name="TextovéPole 156">
              <a:extLst>
                <a:ext uri="{FF2B5EF4-FFF2-40B4-BE49-F238E27FC236}">
                  <a16:creationId xmlns:a16="http://schemas.microsoft.com/office/drawing/2014/main" id="{00CEC28D-2308-47D2-86CB-25ABA5945CF0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Púchov</a:t>
              </a:r>
            </a:p>
          </p:txBody>
        </p:sp>
      </p:grpSp>
      <p:grpSp>
        <p:nvGrpSpPr>
          <p:cNvPr id="158" name="Skupina 157">
            <a:extLst>
              <a:ext uri="{FF2B5EF4-FFF2-40B4-BE49-F238E27FC236}">
                <a16:creationId xmlns:a16="http://schemas.microsoft.com/office/drawing/2014/main" id="{A196C974-26C8-413D-9708-8991928A0ABC}"/>
              </a:ext>
            </a:extLst>
          </p:cNvPr>
          <p:cNvGrpSpPr/>
          <p:nvPr/>
        </p:nvGrpSpPr>
        <p:grpSpPr>
          <a:xfrm>
            <a:off x="6194030" y="3864545"/>
            <a:ext cx="1507295" cy="746008"/>
            <a:chOff x="6895582" y="4828086"/>
            <a:chExt cx="1507295" cy="746008"/>
          </a:xfrm>
        </p:grpSpPr>
        <p:sp>
          <p:nvSpPr>
            <p:cNvPr id="159" name="TextovéPole 158">
              <a:extLst>
                <a:ext uri="{FF2B5EF4-FFF2-40B4-BE49-F238E27FC236}">
                  <a16:creationId xmlns:a16="http://schemas.microsoft.com/office/drawing/2014/main" id="{CDD8DDC2-CD55-4053-9DE8-D919CF7F29C2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23/890</a:t>
              </a:r>
            </a:p>
          </p:txBody>
        </p:sp>
        <p:sp>
          <p:nvSpPr>
            <p:cNvPr id="160" name="TextovéPole 159">
              <a:extLst>
                <a:ext uri="{FF2B5EF4-FFF2-40B4-BE49-F238E27FC236}">
                  <a16:creationId xmlns:a16="http://schemas.microsoft.com/office/drawing/2014/main" id="{645059C9-FD9C-40C6-B39E-A7807E38F1B9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348,7</a:t>
              </a:r>
            </a:p>
          </p:txBody>
        </p:sp>
        <p:sp>
          <p:nvSpPr>
            <p:cNvPr id="161" name="TextovéPole 160">
              <a:extLst>
                <a:ext uri="{FF2B5EF4-FFF2-40B4-BE49-F238E27FC236}">
                  <a16:creationId xmlns:a16="http://schemas.microsoft.com/office/drawing/2014/main" id="{02022D14-5503-4A2C-8769-C224A77C0C91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Ilava</a:t>
              </a:r>
            </a:p>
          </p:txBody>
        </p:sp>
      </p:grpSp>
      <p:grpSp>
        <p:nvGrpSpPr>
          <p:cNvPr id="162" name="Skupina 161">
            <a:extLst>
              <a:ext uri="{FF2B5EF4-FFF2-40B4-BE49-F238E27FC236}">
                <a16:creationId xmlns:a16="http://schemas.microsoft.com/office/drawing/2014/main" id="{C91EEFFB-8350-43B1-BC68-93CB7757EE45}"/>
              </a:ext>
            </a:extLst>
          </p:cNvPr>
          <p:cNvGrpSpPr/>
          <p:nvPr/>
        </p:nvGrpSpPr>
        <p:grpSpPr>
          <a:xfrm>
            <a:off x="5364482" y="4237549"/>
            <a:ext cx="1629932" cy="746008"/>
            <a:chOff x="6895582" y="4828086"/>
            <a:chExt cx="1507295" cy="746008"/>
          </a:xfrm>
        </p:grpSpPr>
        <p:sp>
          <p:nvSpPr>
            <p:cNvPr id="163" name="TextovéPole 162">
              <a:extLst>
                <a:ext uri="{FF2B5EF4-FFF2-40B4-BE49-F238E27FC236}">
                  <a16:creationId xmlns:a16="http://schemas.microsoft.com/office/drawing/2014/main" id="{ACDA6891-2301-47BB-9CAC-776D75669A1E}"/>
                </a:ext>
              </a:extLst>
            </p:cNvPr>
            <p:cNvSpPr txBox="1"/>
            <p:nvPr/>
          </p:nvSpPr>
          <p:spPr>
            <a:xfrm>
              <a:off x="7322943" y="4828086"/>
              <a:ext cx="675632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57/2 331</a:t>
              </a:r>
            </a:p>
          </p:txBody>
        </p:sp>
        <p:sp>
          <p:nvSpPr>
            <p:cNvPr id="164" name="TextovéPole 163">
              <a:extLst>
                <a:ext uri="{FF2B5EF4-FFF2-40B4-BE49-F238E27FC236}">
                  <a16:creationId xmlns:a16="http://schemas.microsoft.com/office/drawing/2014/main" id="{846AC55C-CE75-46AF-A80B-6F6542630347}"/>
                </a:ext>
              </a:extLst>
            </p:cNvPr>
            <p:cNvSpPr txBox="1"/>
            <p:nvPr/>
          </p:nvSpPr>
          <p:spPr>
            <a:xfrm>
              <a:off x="7322943" y="5097013"/>
              <a:ext cx="675632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black"/>
                  </a:solidFill>
                  <a:latin typeface="Segoe UI"/>
                </a:rPr>
                <a:t>307,8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5" name="TextovéPole 164">
              <a:extLst>
                <a:ext uri="{FF2B5EF4-FFF2-40B4-BE49-F238E27FC236}">
                  <a16:creationId xmlns:a16="http://schemas.microsoft.com/office/drawing/2014/main" id="{7D28C815-EAEC-4443-B453-68E0EFB38EEA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Trenčín</a:t>
              </a:r>
            </a:p>
          </p:txBody>
        </p:sp>
      </p:grpSp>
      <p:grpSp>
        <p:nvGrpSpPr>
          <p:cNvPr id="166" name="Skupina 165">
            <a:extLst>
              <a:ext uri="{FF2B5EF4-FFF2-40B4-BE49-F238E27FC236}">
                <a16:creationId xmlns:a16="http://schemas.microsoft.com/office/drawing/2014/main" id="{38041E3F-B164-4A39-9939-294470AC84C0}"/>
              </a:ext>
            </a:extLst>
          </p:cNvPr>
          <p:cNvGrpSpPr/>
          <p:nvPr/>
        </p:nvGrpSpPr>
        <p:grpSpPr>
          <a:xfrm>
            <a:off x="7986147" y="1819937"/>
            <a:ext cx="1819704" cy="763426"/>
            <a:chOff x="6895582" y="4828086"/>
            <a:chExt cx="1507295" cy="763426"/>
          </a:xfrm>
        </p:grpSpPr>
        <p:sp>
          <p:nvSpPr>
            <p:cNvPr id="167" name="TextovéPole 166">
              <a:extLst>
                <a:ext uri="{FF2B5EF4-FFF2-40B4-BE49-F238E27FC236}">
                  <a16:creationId xmlns:a16="http://schemas.microsoft.com/office/drawing/2014/main" id="{5A28A0FA-B065-4B09-AE10-E39CBCD461AB}"/>
                </a:ext>
              </a:extLst>
            </p:cNvPr>
            <p:cNvSpPr txBox="1"/>
            <p:nvPr/>
          </p:nvSpPr>
          <p:spPr>
            <a:xfrm>
              <a:off x="7322943" y="4828086"/>
              <a:ext cx="684161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srgbClr val="FFFFFF"/>
                  </a:solidFill>
                  <a:latin typeface="Segoe UI"/>
                </a:rPr>
                <a:t>60/2 727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8" name="TextovéPole 167">
              <a:extLst>
                <a:ext uri="{FF2B5EF4-FFF2-40B4-BE49-F238E27FC236}">
                  <a16:creationId xmlns:a16="http://schemas.microsoft.com/office/drawing/2014/main" id="{EEAAC45C-3617-4C8D-AF23-C0958985A0F4}"/>
                </a:ext>
              </a:extLst>
            </p:cNvPr>
            <p:cNvSpPr txBox="1"/>
            <p:nvPr/>
          </p:nvSpPr>
          <p:spPr>
            <a:xfrm>
              <a:off x="7322943" y="5097013"/>
              <a:ext cx="684161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385,8</a:t>
              </a:r>
            </a:p>
          </p:txBody>
        </p:sp>
        <p:sp>
          <p:nvSpPr>
            <p:cNvPr id="169" name="TextovéPole 168">
              <a:extLst>
                <a:ext uri="{FF2B5EF4-FFF2-40B4-BE49-F238E27FC236}">
                  <a16:creationId xmlns:a16="http://schemas.microsoft.com/office/drawing/2014/main" id="{98376019-C914-48F9-81A7-C0CCB038B301}"/>
                </a:ext>
              </a:extLst>
            </p:cNvPr>
            <p:cNvSpPr txBox="1"/>
            <p:nvPr/>
          </p:nvSpPr>
          <p:spPr>
            <a:xfrm>
              <a:off x="6895582" y="5314513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Čadca</a:t>
              </a:r>
            </a:p>
          </p:txBody>
        </p:sp>
      </p:grpSp>
      <p:grpSp>
        <p:nvGrpSpPr>
          <p:cNvPr id="170" name="Skupina 169">
            <a:extLst>
              <a:ext uri="{FF2B5EF4-FFF2-40B4-BE49-F238E27FC236}">
                <a16:creationId xmlns:a16="http://schemas.microsoft.com/office/drawing/2014/main" id="{CD934A1A-92B2-4A61-97CD-7A971FF7ADBC}"/>
              </a:ext>
            </a:extLst>
          </p:cNvPr>
          <p:cNvGrpSpPr/>
          <p:nvPr/>
        </p:nvGrpSpPr>
        <p:grpSpPr>
          <a:xfrm>
            <a:off x="7231622" y="2572618"/>
            <a:ext cx="1743338" cy="930674"/>
            <a:chOff x="6895582" y="4828086"/>
            <a:chExt cx="1507295" cy="930674"/>
          </a:xfrm>
        </p:grpSpPr>
        <p:sp>
          <p:nvSpPr>
            <p:cNvPr id="171" name="TextovéPole 170">
              <a:extLst>
                <a:ext uri="{FF2B5EF4-FFF2-40B4-BE49-F238E27FC236}">
                  <a16:creationId xmlns:a16="http://schemas.microsoft.com/office/drawing/2014/main" id="{9ADB30AD-AA89-47BD-A9DA-E0C8B33F22B2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46/1 317</a:t>
              </a:r>
            </a:p>
          </p:txBody>
        </p:sp>
        <p:sp>
          <p:nvSpPr>
            <p:cNvPr id="172" name="TextovéPole 171">
              <a:extLst>
                <a:ext uri="{FF2B5EF4-FFF2-40B4-BE49-F238E27FC236}">
                  <a16:creationId xmlns:a16="http://schemas.microsoft.com/office/drawing/2014/main" id="{E7F53851-6503-4AF1-885A-FF8CFC19DC14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100" dirty="0">
                  <a:solidFill>
                    <a:prstClr val="black"/>
                  </a:solidFill>
                  <a:latin typeface="Segoe UI"/>
                </a:rPr>
                <a:t>475,1</a:t>
              </a:r>
              <a:endPara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3" name="TextovéPole 172">
              <a:extLst>
                <a:ext uri="{FF2B5EF4-FFF2-40B4-BE49-F238E27FC236}">
                  <a16:creationId xmlns:a16="http://schemas.microsoft.com/office/drawing/2014/main" id="{E83B778A-AA9B-4473-8492-0A4EA9046940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Povážská Bystrica</a:t>
              </a:r>
            </a:p>
          </p:txBody>
        </p:sp>
      </p:grpSp>
      <p:grpSp>
        <p:nvGrpSpPr>
          <p:cNvPr id="174" name="Skupina 173">
            <a:extLst>
              <a:ext uri="{FF2B5EF4-FFF2-40B4-BE49-F238E27FC236}">
                <a16:creationId xmlns:a16="http://schemas.microsoft.com/office/drawing/2014/main" id="{0A7E175A-5B3A-404E-84C5-A2C11233A228}"/>
              </a:ext>
            </a:extLst>
          </p:cNvPr>
          <p:cNvGrpSpPr/>
          <p:nvPr/>
        </p:nvGrpSpPr>
        <p:grpSpPr>
          <a:xfrm>
            <a:off x="7304994" y="5831274"/>
            <a:ext cx="2407181" cy="511405"/>
            <a:chOff x="9882977" y="1817582"/>
            <a:chExt cx="2066551" cy="479115"/>
          </a:xfrm>
        </p:grpSpPr>
        <p:sp>
          <p:nvSpPr>
            <p:cNvPr id="175" name="TextovéPole 174">
              <a:extLst>
                <a:ext uri="{FF2B5EF4-FFF2-40B4-BE49-F238E27FC236}">
                  <a16:creationId xmlns:a16="http://schemas.microsoft.com/office/drawing/2014/main" id="{E5BC7187-4355-4D2B-868C-53B55A5413C4}"/>
                </a:ext>
              </a:extLst>
            </p:cNvPr>
            <p:cNvSpPr txBox="1"/>
            <p:nvPr/>
          </p:nvSpPr>
          <p:spPr>
            <a:xfrm>
              <a:off x="9882977" y="1817582"/>
              <a:ext cx="2066549" cy="236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přírůstek/celkem pozitivních</a:t>
              </a:r>
            </a:p>
          </p:txBody>
        </p:sp>
        <p:sp>
          <p:nvSpPr>
            <p:cNvPr id="176" name="TextovéPole 175">
              <a:extLst>
                <a:ext uri="{FF2B5EF4-FFF2-40B4-BE49-F238E27FC236}">
                  <a16:creationId xmlns:a16="http://schemas.microsoft.com/office/drawing/2014/main" id="{8703C30A-67FA-44A6-9EEC-EE5B4FEE1BD4}"/>
                </a:ext>
              </a:extLst>
            </p:cNvPr>
            <p:cNvSpPr txBox="1"/>
            <p:nvPr/>
          </p:nvSpPr>
          <p:spPr>
            <a:xfrm>
              <a:off x="9882977" y="2060607"/>
              <a:ext cx="2066551" cy="2360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incidence 7 dní/100 000 obyvatel</a:t>
              </a:r>
            </a:p>
          </p:txBody>
        </p:sp>
      </p:grp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FA9E0487-8A9F-408E-B6F0-5C269E6BD430}"/>
              </a:ext>
            </a:extLst>
          </p:cNvPr>
          <p:cNvGrpSpPr/>
          <p:nvPr/>
        </p:nvGrpSpPr>
        <p:grpSpPr>
          <a:xfrm>
            <a:off x="2663489" y="2504027"/>
            <a:ext cx="1948190" cy="746008"/>
            <a:chOff x="6895582" y="4828086"/>
            <a:chExt cx="1507295" cy="746008"/>
          </a:xfrm>
        </p:grpSpPr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EF46C7BF-D9C7-4973-BB25-DDB48DFFFF27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110/5 411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591E14CF-6D6A-41F1-948C-6DA63EFFB583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616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472,7</a:t>
              </a: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72D79AA3-579C-4834-8E56-678135DDC113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Kroměříž</a:t>
              </a:r>
            </a:p>
          </p:txBody>
        </p: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29DD2A5B-A0F1-4C33-A44D-EBBA9FA55F6A}"/>
              </a:ext>
            </a:extLst>
          </p:cNvPr>
          <p:cNvGrpSpPr/>
          <p:nvPr/>
        </p:nvGrpSpPr>
        <p:grpSpPr>
          <a:xfrm>
            <a:off x="958129" y="4827402"/>
            <a:ext cx="1900397" cy="746008"/>
            <a:chOff x="6895582" y="4828086"/>
            <a:chExt cx="1507295" cy="746008"/>
          </a:xfrm>
        </p:grpSpPr>
        <p:sp>
          <p:nvSpPr>
            <p:cNvPr id="73" name="TextovéPole 72">
              <a:extLst>
                <a:ext uri="{FF2B5EF4-FFF2-40B4-BE49-F238E27FC236}">
                  <a16:creationId xmlns:a16="http://schemas.microsoft.com/office/drawing/2014/main" id="{850179F8-CFE1-47ED-9014-653A725DE09A}"/>
                </a:ext>
              </a:extLst>
            </p:cNvPr>
            <p:cNvSpPr txBox="1"/>
            <p:nvPr/>
          </p:nvSpPr>
          <p:spPr>
            <a:xfrm>
              <a:off x="7322943" y="4828086"/>
              <a:ext cx="639039" cy="2616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61/3 286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BC477DE1-B6E6-4713-9E50-6BC9CFA05A42}"/>
                </a:ext>
              </a:extLst>
            </p:cNvPr>
            <p:cNvSpPr txBox="1"/>
            <p:nvPr/>
          </p:nvSpPr>
          <p:spPr>
            <a:xfrm>
              <a:off x="7322943" y="5097013"/>
              <a:ext cx="639039" cy="23024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317,3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42A82E3E-B6B6-4A12-BC8A-378FE1783484}"/>
                </a:ext>
              </a:extLst>
            </p:cNvPr>
            <p:cNvSpPr txBox="1"/>
            <p:nvPr/>
          </p:nvSpPr>
          <p:spPr>
            <a:xfrm>
              <a:off x="6895582" y="5297095"/>
              <a:ext cx="1507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Břeclav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287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E8AAD70-7AD0-45C8-8D9E-3487A06E5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4" t="14070" r="26344" b="19350"/>
          <a:stretch/>
        </p:blipFill>
        <p:spPr>
          <a:xfrm>
            <a:off x="3850547" y="1426129"/>
            <a:ext cx="3431097" cy="343948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450BCE-60BE-4DED-A435-615052EF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"/>
          <a:stretch/>
        </p:blipFill>
        <p:spPr>
          <a:xfrm>
            <a:off x="10312974" y="141407"/>
            <a:ext cx="1660507" cy="15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F07BE-51D8-4060-B4B8-56F9EBA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03" y="13724"/>
            <a:ext cx="10106580" cy="896492"/>
          </a:xfrm>
        </p:spPr>
        <p:txBody>
          <a:bodyPr/>
          <a:lstStyle/>
          <a:p>
            <a:r>
              <a:rPr lang="cs-CZ" dirty="0"/>
              <a:t>Vývoj pozitivit a úrovně testování – celá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820BE3-36DA-4515-A307-02F96C711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/>
          <a:stretch/>
        </p:blipFill>
        <p:spPr>
          <a:xfrm>
            <a:off x="10179924" y="107620"/>
            <a:ext cx="1660507" cy="1510172"/>
          </a:xfrm>
          <a:prstGeom prst="rect">
            <a:avLst/>
          </a:prstGeom>
        </p:spPr>
      </p:pic>
      <p:sp>
        <p:nvSpPr>
          <p:cNvPr id="9" name="TextovéPole 1">
            <a:extLst>
              <a:ext uri="{FF2B5EF4-FFF2-40B4-BE49-F238E27FC236}">
                <a16:creationId xmlns:a16="http://schemas.microsoft.com/office/drawing/2014/main" id="{E5876C6B-CFD5-42DD-B925-AAF51D52DAB6}"/>
              </a:ext>
            </a:extLst>
          </p:cNvPr>
          <p:cNvSpPr txBox="1"/>
          <p:nvPr/>
        </p:nvSpPr>
        <p:spPr>
          <a:xfrm>
            <a:off x="186609" y="6500082"/>
            <a:ext cx="2051766" cy="277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chemeClr val="bg1"/>
                </a:solidFill>
              </a:rPr>
              <a:t>Zdroj dat: ISIN, ÚZIS ČR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582E00B-BB1F-4B9E-A1E8-620BFC45E18C}"/>
              </a:ext>
            </a:extLst>
          </p:cNvPr>
          <p:cNvGraphicFramePr>
            <a:graphicFrameLocks noGrp="1"/>
          </p:cNvGraphicFramePr>
          <p:nvPr/>
        </p:nvGraphicFramePr>
        <p:xfrm>
          <a:off x="7858993" y="1711688"/>
          <a:ext cx="4191000" cy="4048125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18603416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5990228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375995596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66106526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889950627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Týden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testů (týdně)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pozitivních (týdně)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Pozitivita (týdenní 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Testy/</a:t>
                      </a:r>
                      <a:b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tis. obyv.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15234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2020-W37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9.-13. 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92 258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10614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2020-W38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9.-20. 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128 472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31282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2020-W39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 9.-27. 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136 233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15 310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1096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2020-W40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 9.-4. 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122 072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17 858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7388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2020-W41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10.-11. 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147 013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34 668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6083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2020-W42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10.-18. 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208 387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56 775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86885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2020-W43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 10.-25. 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269 220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84 209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00586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2020-W44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 10.-1. 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269 169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83 549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201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2020-W45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11.-8. 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245 062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73 163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4352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2020-W46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11.-15. 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188 024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45 299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68665"/>
                  </a:ext>
                </a:extLst>
              </a:tr>
            </a:tbl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E931B424-3164-4088-A0DF-C8836256C2FD}"/>
              </a:ext>
            </a:extLst>
          </p:cNvPr>
          <p:cNvGraphicFramePr>
            <a:graphicFrameLocks/>
          </p:cNvGraphicFramePr>
          <p:nvPr/>
        </p:nvGraphicFramePr>
        <p:xfrm>
          <a:off x="142007" y="960408"/>
          <a:ext cx="7579592" cy="272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DEE7C2B9-ADB8-44A3-811E-D80E02CEC2DC}"/>
              </a:ext>
            </a:extLst>
          </p:cNvPr>
          <p:cNvGraphicFramePr>
            <a:graphicFrameLocks/>
          </p:cNvGraphicFramePr>
          <p:nvPr/>
        </p:nvGraphicFramePr>
        <p:xfrm>
          <a:off x="142007" y="3508554"/>
          <a:ext cx="7579592" cy="2822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197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7CFB2D5-DFD1-4382-9CC6-4D6B14FF685F}"/>
              </a:ext>
            </a:extLst>
          </p:cNvPr>
          <p:cNvSpPr/>
          <p:nvPr/>
        </p:nvSpPr>
        <p:spPr>
          <a:xfrm>
            <a:off x="351569" y="107620"/>
            <a:ext cx="9744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Přehled situace v jednotlivých krajích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(incidence za 14 dní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100 tisíc obyvatel)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AF2D65-CA95-4F9B-BAB7-EBCE69577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2" b="65288"/>
          <a:stretch/>
        </p:blipFill>
        <p:spPr>
          <a:xfrm>
            <a:off x="8484067" y="1062660"/>
            <a:ext cx="1850558" cy="1413904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BF37540-7091-4CB4-861A-DD01B44D4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93383"/>
              </p:ext>
            </p:extLst>
          </p:nvPr>
        </p:nvGraphicFramePr>
        <p:xfrm>
          <a:off x="7641869" y="2411793"/>
          <a:ext cx="4245332" cy="3906817"/>
        </p:xfrm>
        <a:graphic>
          <a:graphicData uri="http://schemas.openxmlformats.org/drawingml/2006/table">
            <a:tbl>
              <a:tblPr/>
              <a:tblGrid>
                <a:gridCol w="1511184">
                  <a:extLst>
                    <a:ext uri="{9D8B030D-6E8A-4147-A177-3AD203B41FA5}">
                      <a16:colId xmlns:a16="http://schemas.microsoft.com/office/drawing/2014/main" val="395884364"/>
                    </a:ext>
                  </a:extLst>
                </a:gridCol>
                <a:gridCol w="1480113">
                  <a:extLst>
                    <a:ext uri="{9D8B030D-6E8A-4147-A177-3AD203B41FA5}">
                      <a16:colId xmlns:a16="http://schemas.microsoft.com/office/drawing/2014/main" val="1864486075"/>
                    </a:ext>
                  </a:extLst>
                </a:gridCol>
                <a:gridCol w="1254035">
                  <a:extLst>
                    <a:ext uri="{9D8B030D-6E8A-4147-A177-3AD203B41FA5}">
                      <a16:colId xmlns:a16="http://schemas.microsoft.com/office/drawing/2014/main" val="3686270381"/>
                    </a:ext>
                  </a:extLst>
                </a:gridCol>
              </a:tblGrid>
              <a:tr h="4456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 14 dní</a:t>
                      </a:r>
                    </a:p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Trend 24 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76657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942467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965650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106943"/>
                  </a:ext>
                </a:extLst>
              </a:tr>
              <a:tr h="2990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36350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80936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156314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442161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919732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88896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65384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181722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865912"/>
                  </a:ext>
                </a:extLst>
              </a:tr>
              <a:tr h="2432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702530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0E5EDA35-ECC9-461B-BDD3-B49E6FE796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9" y="1426083"/>
            <a:ext cx="6927055" cy="4700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814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+Sagoe">
    <a:majorFont>
      <a:latin typeface="Arial"/>
      <a:ea typeface=""/>
      <a:cs typeface=""/>
    </a:majorFont>
    <a:minorFont>
      <a:latin typeface="Segoe U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covid-reporting-20200715</Template>
  <TotalTime>27386</TotalTime>
  <Words>7494</Words>
  <Application>Microsoft Office PowerPoint</Application>
  <PresentationFormat>Širokoúhlá obrazovka</PresentationFormat>
  <Paragraphs>2943</Paragraphs>
  <Slides>75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75</vt:i4>
      </vt:variant>
    </vt:vector>
  </HeadingPairs>
  <TitlesOfParts>
    <vt:vector size="81" baseType="lpstr">
      <vt:lpstr>Arial</vt:lpstr>
      <vt:lpstr>Calibri</vt:lpstr>
      <vt:lpstr>Segoe UI</vt:lpstr>
      <vt:lpstr>Wingdings</vt:lpstr>
      <vt:lpstr>Motiv Office</vt:lpstr>
      <vt:lpstr>1_Motiv Office</vt:lpstr>
      <vt:lpstr>Analytický briefing EPI situace COVID-19</vt:lpstr>
      <vt:lpstr>Aktuální situace v ČR k 17. 11. 2020 (23:59)</vt:lpstr>
      <vt:lpstr>Průměrný počet případů za 7 dní</vt:lpstr>
      <vt:lpstr>Rozložení počtu případů hlášených za předchozí den</vt:lpstr>
      <vt:lpstr>Počet provedených testů v posledních 7 dnech</vt:lpstr>
      <vt:lpstr>Podíl případů v kategorii 65+</vt:lpstr>
      <vt:lpstr>Přehled testování a pozitivních případů – denně</vt:lpstr>
      <vt:lpstr>Vývoj pozitivit a úrovně testování – celá ČR</vt:lpstr>
      <vt:lpstr>Prezentace aplikace PowerPoint</vt:lpstr>
      <vt:lpstr>Denní přírůstek v jednotlivých okresech</vt:lpstr>
      <vt:lpstr>Počet případů kumulativně ve věkové kategorii 65+ za 7 dní v jednotlivých okresech</vt:lpstr>
      <vt:lpstr>Počet případů ve věkové kategorii 65+ v krajích (za předchozí den)</vt:lpstr>
      <vt:lpstr>Počet případů ve věkové kategorii 65+ v krajích (za 7 dní)</vt:lpstr>
      <vt:lpstr>Přehled situace v jednotlivých okresech (incidence za 14 dní)</vt:lpstr>
      <vt:lpstr>Rozložení počtu případů hlášených za 7 dní</vt:lpstr>
      <vt:lpstr>Situace v hl. městě Praze  k 17. 11. 2020</vt:lpstr>
      <vt:lpstr>Popis situace v HMP</vt:lpstr>
      <vt:lpstr>Přehled testování a pozitivních případů – denně – HMP</vt:lpstr>
      <vt:lpstr>Aktuálně řešené významné události HMP  (nově hlášené a aktualizované v posledních 72 hodinách)</vt:lpstr>
      <vt:lpstr>Situace ve Středočeském kraji k 17. 11. 2020</vt:lpstr>
      <vt:lpstr>Popis situace v STČ</vt:lpstr>
      <vt:lpstr>Přehled testování a pozitivních případů – denně – STČ</vt:lpstr>
      <vt:lpstr>Nové a aktualizované události</vt:lpstr>
      <vt:lpstr>Aktuálně řešené významné události STČ  (nově hlášené a aktualizované v posledních 72 hodinách)</vt:lpstr>
      <vt:lpstr>Aktuálně řešené významné události STČ  (nově hlášené a aktualizované v posledních 72 hodinách)</vt:lpstr>
      <vt:lpstr>Aktuálně řešené významné události STČ  (nově hlášené a aktualizované v posledních 72 hodinách)</vt:lpstr>
      <vt:lpstr>Situace v Moravskoslezském kraji k 17. 11. 2020 </vt:lpstr>
      <vt:lpstr>Nové a aktualizované události</vt:lpstr>
      <vt:lpstr>Nové a aktualizované události</vt:lpstr>
      <vt:lpstr>Aktuálně řešené významné události MSK  (nově hlášené a aktualizované v posledních 72 hodinách)</vt:lpstr>
      <vt:lpstr>Situace v Jihomoravském kraji k 17. 11. 2020</vt:lpstr>
      <vt:lpstr>Nové a aktualizované události</vt:lpstr>
      <vt:lpstr>Aktuálně řešené významné události JMK  (nově hlášené a aktualizované v posledních 72 hodinách)</vt:lpstr>
      <vt:lpstr>Aktuálně řešené významné události JMK  (nově hlášené a aktualizované v posledních 72 hodinách)</vt:lpstr>
      <vt:lpstr>Situace v Olomouckém kraji k 17. 11. 2020</vt:lpstr>
      <vt:lpstr>Aktuálně řešené významné události OLC  (nově hlášené a aktualizované v posledních 72 hodinách)</vt:lpstr>
      <vt:lpstr>Situace v Jihočeském kraji k 17. 11. 2020</vt:lpstr>
      <vt:lpstr>Aktuálně řešené významné události JČK  (nově hlášené a aktualizované v posledních 72 hodinách) </vt:lpstr>
      <vt:lpstr>Situace v Plzeňském kraji k 17. 11. 2020</vt:lpstr>
      <vt:lpstr>Aktuálně řešené významné události PLK  (nově hlášené a aktualizované v posledních 72 hodinách)</vt:lpstr>
      <vt:lpstr>Situace v Karlovarském kraji k 17. 11. 2020</vt:lpstr>
      <vt:lpstr>Nové a aktualizované události</vt:lpstr>
      <vt:lpstr>Aktuálně řešené významné události KVK  (nově hlášené a aktualizované v posledních 72 hodinách)</vt:lpstr>
      <vt:lpstr>Aktuálně řešené významné události KVK  (nově hlášené a aktualizované v posledních 72 hodinách)</vt:lpstr>
      <vt:lpstr>Situace v Ústeckém kraji k 17. 11. 2020</vt:lpstr>
      <vt:lpstr>Aktuálně řešené významné události ÚLK (nově hlášené a aktualizované v posledních 72 hodinách)</vt:lpstr>
      <vt:lpstr>Situace v Libereckém kraji k 17. 11. 2020</vt:lpstr>
      <vt:lpstr>Nové a aktualizované události</vt:lpstr>
      <vt:lpstr>Nové a aktualizované události</vt:lpstr>
      <vt:lpstr>Aktuálně řešené významné události LBC (nově hlášené a aktualizované v posledních 72 hodinách)</vt:lpstr>
      <vt:lpstr>Aktuálně řešené významné události LBC (nově hlášené a aktualizované v posledních 72 hodinách)</vt:lpstr>
      <vt:lpstr>Situace v Královéhradeckém kraji k 17. 11. 2020</vt:lpstr>
      <vt:lpstr>Aktuálně řešené významné události KHK (nově hlášené a aktualizované v posledních 72 hodinách)</vt:lpstr>
      <vt:lpstr>Situace v Pardubickém kraji k 17. 11. 2020</vt:lpstr>
      <vt:lpstr>Aktuálně řešené významné události PCE (nově hlášené a aktualizované v posledních 72 hodinách)</vt:lpstr>
      <vt:lpstr>Situace v kraji Vysočina k 17. 11. 2020</vt:lpstr>
      <vt:lpstr>Aktuálně řešené významné události VYS (nově hlášené a aktualizované v posledních 72 hodinách)</vt:lpstr>
      <vt:lpstr>Situace ve Zlínském kraji k 17. 11. 2020</vt:lpstr>
      <vt:lpstr>Aktuálně řešené významné události ZLK (nově hlášené a aktualizované v posledních 72 hodinách)</vt:lpstr>
      <vt:lpstr>Aktuálně řešené významné události řešené od 1. října 2020 – celá ČR (k 18. 11. 2020 11:30)</vt:lpstr>
      <vt:lpstr>Počet událostí v ZSS a ZZ podle CFA v jednotlivých krajích  od 1. října do 18. listopadu </vt:lpstr>
      <vt:lpstr>Shrnutí aktuální situace v ČR</vt:lpstr>
      <vt:lpstr>Shrnutí aktuální situace v ČR</vt:lpstr>
      <vt:lpstr>Státy přímo sousedící s ČR – popis situace</vt:lpstr>
      <vt:lpstr>Aktuální situace v Německu</vt:lpstr>
      <vt:lpstr>7denní incidence na 100 tisíc případů - Německo</vt:lpstr>
      <vt:lpstr>Situace v příhraničí s Německem</vt:lpstr>
      <vt:lpstr>Situace v příhraničí s Německem</vt:lpstr>
      <vt:lpstr>14 denní incidence v Rakousku</vt:lpstr>
      <vt:lpstr>Situace v příhraničí s Rakouskem</vt:lpstr>
      <vt:lpstr>Státy přímo sousedící s ČR – popis situace</vt:lpstr>
      <vt:lpstr>Situace v příhraničí s Polskem</vt:lpstr>
      <vt:lpstr>14denní vývoj situace na Slovensku</vt:lpstr>
      <vt:lpstr>Situace v příhraničí se Slovenskem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Mužík Jan RNDr. Ph.D.</dc:creator>
  <cp:lastModifiedBy>Andrea Hrabalova</cp:lastModifiedBy>
  <cp:revision>2357</cp:revision>
  <cp:lastPrinted>2020-10-21T12:55:41Z</cp:lastPrinted>
  <dcterms:created xsi:type="dcterms:W3CDTF">2020-07-15T10:33:32Z</dcterms:created>
  <dcterms:modified xsi:type="dcterms:W3CDTF">2020-11-19T08:08:57Z</dcterms:modified>
</cp:coreProperties>
</file>